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123"/>
  </p:notesMasterIdLst>
  <p:handoutMasterIdLst>
    <p:handoutMasterId r:id="rId124"/>
  </p:handoutMasterIdLst>
  <p:sldIdLst>
    <p:sldId id="256" r:id="rId5"/>
    <p:sldId id="464" r:id="rId6"/>
    <p:sldId id="465" r:id="rId7"/>
    <p:sldId id="467" r:id="rId8"/>
    <p:sldId id="680" r:id="rId9"/>
    <p:sldId id="688" r:id="rId10"/>
    <p:sldId id="689" r:id="rId11"/>
    <p:sldId id="690" r:id="rId12"/>
    <p:sldId id="691" r:id="rId13"/>
    <p:sldId id="692" r:id="rId14"/>
    <p:sldId id="693" r:id="rId15"/>
    <p:sldId id="694" r:id="rId16"/>
    <p:sldId id="687" r:id="rId17"/>
    <p:sldId id="695" r:id="rId18"/>
    <p:sldId id="696" r:id="rId19"/>
    <p:sldId id="697" r:id="rId20"/>
    <p:sldId id="698" r:id="rId21"/>
    <p:sldId id="699" r:id="rId22"/>
    <p:sldId id="700" r:id="rId23"/>
    <p:sldId id="701" r:id="rId24"/>
    <p:sldId id="702" r:id="rId25"/>
    <p:sldId id="703" r:id="rId26"/>
    <p:sldId id="704" r:id="rId27"/>
    <p:sldId id="705" r:id="rId28"/>
    <p:sldId id="706" r:id="rId29"/>
    <p:sldId id="707" r:id="rId30"/>
    <p:sldId id="708" r:id="rId31"/>
    <p:sldId id="709" r:id="rId32"/>
    <p:sldId id="710" r:id="rId33"/>
    <p:sldId id="711" r:id="rId34"/>
    <p:sldId id="712" r:id="rId35"/>
    <p:sldId id="713" r:id="rId36"/>
    <p:sldId id="714" r:id="rId37"/>
    <p:sldId id="715" r:id="rId38"/>
    <p:sldId id="716" r:id="rId39"/>
    <p:sldId id="717" r:id="rId40"/>
    <p:sldId id="718" r:id="rId41"/>
    <p:sldId id="719" r:id="rId42"/>
    <p:sldId id="720" r:id="rId43"/>
    <p:sldId id="721" r:id="rId44"/>
    <p:sldId id="722" r:id="rId45"/>
    <p:sldId id="723" r:id="rId46"/>
    <p:sldId id="724" r:id="rId47"/>
    <p:sldId id="725" r:id="rId48"/>
    <p:sldId id="726" r:id="rId49"/>
    <p:sldId id="727" r:id="rId50"/>
    <p:sldId id="728" r:id="rId51"/>
    <p:sldId id="729" r:id="rId52"/>
    <p:sldId id="730" r:id="rId53"/>
    <p:sldId id="731" r:id="rId54"/>
    <p:sldId id="732" r:id="rId55"/>
    <p:sldId id="733" r:id="rId56"/>
    <p:sldId id="734" r:id="rId57"/>
    <p:sldId id="735" r:id="rId58"/>
    <p:sldId id="736" r:id="rId59"/>
    <p:sldId id="737" r:id="rId60"/>
    <p:sldId id="738" r:id="rId61"/>
    <p:sldId id="739" r:id="rId62"/>
    <p:sldId id="740" r:id="rId63"/>
    <p:sldId id="741" r:id="rId64"/>
    <p:sldId id="742" r:id="rId65"/>
    <p:sldId id="743" r:id="rId66"/>
    <p:sldId id="744" r:id="rId67"/>
    <p:sldId id="745" r:id="rId68"/>
    <p:sldId id="746" r:id="rId69"/>
    <p:sldId id="747" r:id="rId70"/>
    <p:sldId id="748" r:id="rId71"/>
    <p:sldId id="749" r:id="rId72"/>
    <p:sldId id="750" r:id="rId73"/>
    <p:sldId id="751" r:id="rId74"/>
    <p:sldId id="752" r:id="rId75"/>
    <p:sldId id="753" r:id="rId76"/>
    <p:sldId id="754" r:id="rId77"/>
    <p:sldId id="755" r:id="rId78"/>
    <p:sldId id="756" r:id="rId79"/>
    <p:sldId id="757" r:id="rId80"/>
    <p:sldId id="758" r:id="rId81"/>
    <p:sldId id="759" r:id="rId82"/>
    <p:sldId id="760" r:id="rId83"/>
    <p:sldId id="761" r:id="rId84"/>
    <p:sldId id="762" r:id="rId85"/>
    <p:sldId id="764" r:id="rId86"/>
    <p:sldId id="763" r:id="rId87"/>
    <p:sldId id="765" r:id="rId88"/>
    <p:sldId id="766" r:id="rId89"/>
    <p:sldId id="767" r:id="rId90"/>
    <p:sldId id="768" r:id="rId91"/>
    <p:sldId id="769" r:id="rId92"/>
    <p:sldId id="770" r:id="rId93"/>
    <p:sldId id="771" r:id="rId94"/>
    <p:sldId id="772" r:id="rId95"/>
    <p:sldId id="773" r:id="rId96"/>
    <p:sldId id="774" r:id="rId97"/>
    <p:sldId id="775" r:id="rId98"/>
    <p:sldId id="776" r:id="rId99"/>
    <p:sldId id="777" r:id="rId100"/>
    <p:sldId id="778" r:id="rId101"/>
    <p:sldId id="779" r:id="rId102"/>
    <p:sldId id="780" r:id="rId103"/>
    <p:sldId id="781" r:id="rId104"/>
    <p:sldId id="782" r:id="rId105"/>
    <p:sldId id="783" r:id="rId106"/>
    <p:sldId id="784" r:id="rId107"/>
    <p:sldId id="785" r:id="rId108"/>
    <p:sldId id="786" r:id="rId109"/>
    <p:sldId id="787" r:id="rId110"/>
    <p:sldId id="788" r:id="rId111"/>
    <p:sldId id="789" r:id="rId112"/>
    <p:sldId id="790" r:id="rId113"/>
    <p:sldId id="791" r:id="rId114"/>
    <p:sldId id="792" r:id="rId115"/>
    <p:sldId id="793" r:id="rId116"/>
    <p:sldId id="794" r:id="rId117"/>
    <p:sldId id="795" r:id="rId118"/>
    <p:sldId id="796" r:id="rId119"/>
    <p:sldId id="797" r:id="rId120"/>
    <p:sldId id="798" r:id="rId121"/>
    <p:sldId id="671" r:id="rId122"/>
  </p:sldIdLst>
  <p:sldSz cx="9144000" cy="6858000" type="screen4x3"/>
  <p:notesSz cx="9928225" cy="6797675"/>
  <p:custDataLst>
    <p:tags r:id="rId12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F7FA"/>
    <a:srgbClr val="FCF0E0"/>
    <a:srgbClr val="B9CDE5"/>
    <a:srgbClr val="EEF4FA"/>
    <a:srgbClr val="FEF1E1"/>
    <a:srgbClr val="68BCE1"/>
    <a:srgbClr val="E46C0A"/>
    <a:srgbClr val="EDF4FA"/>
    <a:srgbClr val="F1F1F1"/>
    <a:srgbClr val="EDF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04" autoAdjust="0"/>
    <p:restoredTop sz="95141" autoAdjust="0"/>
  </p:normalViewPr>
  <p:slideViewPr>
    <p:cSldViewPr>
      <p:cViewPr varScale="1">
        <p:scale>
          <a:sx n="77" d="100"/>
          <a:sy n="77" d="100"/>
        </p:scale>
        <p:origin x="96" y="192"/>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sorterViewPr>
    <p:cViewPr>
      <p:scale>
        <a:sx n="100" d="100"/>
        <a:sy n="100" d="100"/>
      </p:scale>
      <p:origin x="0" y="-7734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28/09/2018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9/28/2018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29953224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3715271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2828523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15006334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29146437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3708265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10703847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40226486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82905420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11910917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17672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18811056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30750394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4168019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27488551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2105751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24585339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11689427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24472372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3011737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19128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3414900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3206710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129685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195127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3795028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2531564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376364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3606355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3515207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322316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1301408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3172763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4157570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1443565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1412380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2684374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251433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1731547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3882034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1883970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710045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15140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2577675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407524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2648342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720095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161080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2379799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3760801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21996547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3104931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2007667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3803441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656196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1814019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4065435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111348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3979151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34977607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26679037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4007641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3041294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1270099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4056672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39186778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357424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3679695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2714595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4925140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3150145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3055665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5045627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21766131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20738831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2545978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34545910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989274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37121675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382521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17193936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13724588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32564243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3685830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40254978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41303495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34304474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448946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2581959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353220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338710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41729023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18800630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39818814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347678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20939262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26572159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9906200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30303835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15960644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18774454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3582603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19021083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35537089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40932779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39255496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245408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15883586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31908062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8683337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3093112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1882455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3111630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52.xml"/><Relationship Id="rId5" Type="http://schemas.openxmlformats.org/officeDocument/2006/relationships/slide" Target="../slides/slide40.xml"/><Relationship Id="rId4" Type="http://schemas.openxmlformats.org/officeDocument/2006/relationships/slide" Target="../slides/slide28.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52.xml"/><Relationship Id="rId5" Type="http://schemas.openxmlformats.org/officeDocument/2006/relationships/slide" Target="../slides/slide40.xml"/><Relationship Id="rId4" Type="http://schemas.openxmlformats.org/officeDocument/2006/relationships/slide" Target="../slides/slide28.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52.xml"/><Relationship Id="rId5" Type="http://schemas.openxmlformats.org/officeDocument/2006/relationships/slide" Target="../slides/slide40.xml"/><Relationship Id="rId4" Type="http://schemas.openxmlformats.org/officeDocument/2006/relationships/slide" Target="../slides/slide28.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52.xml"/><Relationship Id="rId5" Type="http://schemas.openxmlformats.org/officeDocument/2006/relationships/slide" Target="../slides/slide40.xml"/><Relationship Id="rId4" Type="http://schemas.openxmlformats.org/officeDocument/2006/relationships/slide" Target="../slides/slide2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13" name="Round Same Side Corner Rectangle 12">
            <a:hlinkClick r:id="rId3" action="ppaction://hlinksldjump"/>
          </p:cNvPr>
          <p:cNvSpPr/>
          <p:nvPr userDrawn="1"/>
        </p:nvSpPr>
        <p:spPr>
          <a:xfrm>
            <a:off x="85850" y="692696"/>
            <a:ext cx="132399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11.1 – Growth &amp; Decay</a:t>
            </a:r>
            <a:endParaRPr lang="en-GB" sz="935" b="1" dirty="0">
              <a:latin typeface="Arial" panose="020B0604020202020204" pitchFamily="34" charset="0"/>
              <a:cs typeface="Arial" panose="020B0604020202020204" pitchFamily="34" charset="0"/>
            </a:endParaRPr>
          </a:p>
        </p:txBody>
      </p:sp>
      <p:sp>
        <p:nvSpPr>
          <p:cNvPr id="14" name="Round Same Side Corner Rectangle 13">
            <a:hlinkClick r:id="rId4" action="ppaction://hlinksldjump"/>
          </p:cNvPr>
          <p:cNvSpPr/>
          <p:nvPr userDrawn="1"/>
        </p:nvSpPr>
        <p:spPr>
          <a:xfrm>
            <a:off x="1461267" y="692696"/>
            <a:ext cx="16560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000"/>
              </a:lnSpc>
              <a:spcBef>
                <a:spcPct val="0"/>
              </a:spcBef>
              <a:spcAft>
                <a:spcPct val="0"/>
              </a:spcAft>
              <a:buClrTx/>
              <a:buSzTx/>
              <a:buFontTx/>
              <a:buNone/>
              <a:tabLst/>
              <a:defRPr/>
            </a:pPr>
            <a:r>
              <a:rPr lang="en-GB" sz="935" b="1" dirty="0" smtClean="0">
                <a:latin typeface="Arial" panose="020B0604020202020204" pitchFamily="34" charset="0"/>
                <a:cs typeface="Arial" panose="020B0604020202020204" pitchFamily="34" charset="0"/>
              </a:rPr>
              <a:t>11.2 – Compound Measures</a:t>
            </a:r>
            <a:endParaRPr lang="en-GB" sz="935" b="1" dirty="0">
              <a:latin typeface="Arial" panose="020B0604020202020204" pitchFamily="34" charset="0"/>
              <a:cs typeface="Arial" panose="020B0604020202020204" pitchFamily="34" charset="0"/>
            </a:endParaRPr>
          </a:p>
        </p:txBody>
      </p:sp>
      <p:sp>
        <p:nvSpPr>
          <p:cNvPr id="16" name="Round Same Side Corner Rectangle 15">
            <a:hlinkClick r:id="rId5" action="ppaction://hlinksldjump"/>
          </p:cNvPr>
          <p:cNvSpPr/>
          <p:nvPr userDrawn="1"/>
        </p:nvSpPr>
        <p:spPr>
          <a:xfrm>
            <a:off x="3168720" y="692696"/>
            <a:ext cx="197392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11.3 – More Compound Measures</a:t>
            </a:r>
            <a:endParaRPr lang="en-GB" sz="935" b="1" dirty="0">
              <a:latin typeface="Arial" panose="020B0604020202020204" pitchFamily="34" charset="0"/>
              <a:cs typeface="Arial" panose="020B0604020202020204" pitchFamily="34" charset="0"/>
            </a:endParaRPr>
          </a:p>
        </p:txBody>
      </p:sp>
      <p:sp>
        <p:nvSpPr>
          <p:cNvPr id="17" name="Round Same Side Corner Rectangle 16">
            <a:hlinkClick r:id="rId6" action="ppaction://hlinksldjump"/>
          </p:cNvPr>
          <p:cNvSpPr/>
          <p:nvPr userDrawn="1"/>
        </p:nvSpPr>
        <p:spPr>
          <a:xfrm>
            <a:off x="5194060" y="692696"/>
            <a:ext cx="161018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11.4 – Ratios &amp; Proportion</a:t>
            </a:r>
            <a:endParaRPr lang="en-GB" sz="935"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a:hlinkClick r:id="rId3" action="ppaction://hlinksldjump"/>
          </p:cNvPr>
          <p:cNvSpPr/>
          <p:nvPr userDrawn="1"/>
        </p:nvSpPr>
        <p:spPr>
          <a:xfrm>
            <a:off x="85850" y="692696"/>
            <a:ext cx="132399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11.1 – Growth &amp; Decay</a:t>
            </a:r>
            <a:endParaRPr lang="en-GB" sz="935" b="1" dirty="0">
              <a:latin typeface="Arial" panose="020B0604020202020204" pitchFamily="34" charset="0"/>
              <a:cs typeface="Arial" panose="020B0604020202020204" pitchFamily="34" charset="0"/>
            </a:endParaRPr>
          </a:p>
        </p:txBody>
      </p:sp>
      <p:sp>
        <p:nvSpPr>
          <p:cNvPr id="24" name="Round Same Side Corner Rectangle 23">
            <a:hlinkClick r:id="rId4" action="ppaction://hlinksldjump"/>
          </p:cNvPr>
          <p:cNvSpPr/>
          <p:nvPr userDrawn="1"/>
        </p:nvSpPr>
        <p:spPr>
          <a:xfrm>
            <a:off x="1461267" y="692696"/>
            <a:ext cx="16560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000"/>
              </a:lnSpc>
              <a:spcBef>
                <a:spcPct val="0"/>
              </a:spcBef>
              <a:spcAft>
                <a:spcPct val="0"/>
              </a:spcAft>
              <a:buClrTx/>
              <a:buSzTx/>
              <a:buFontTx/>
              <a:buNone/>
              <a:tabLst/>
              <a:defRPr/>
            </a:pPr>
            <a:r>
              <a:rPr lang="en-GB" sz="935" b="1" dirty="0" smtClean="0">
                <a:latin typeface="Arial" panose="020B0604020202020204" pitchFamily="34" charset="0"/>
                <a:cs typeface="Arial" panose="020B0604020202020204" pitchFamily="34" charset="0"/>
              </a:rPr>
              <a:t>11.2 – Compound Measures</a:t>
            </a:r>
            <a:endParaRPr lang="en-GB" sz="935" b="1" dirty="0">
              <a:latin typeface="Arial" panose="020B0604020202020204" pitchFamily="34" charset="0"/>
              <a:cs typeface="Arial" panose="020B0604020202020204" pitchFamily="34" charset="0"/>
            </a:endParaRPr>
          </a:p>
        </p:txBody>
      </p:sp>
      <p:sp>
        <p:nvSpPr>
          <p:cNvPr id="26" name="Round Same Side Corner Rectangle 25">
            <a:hlinkClick r:id="rId5" action="ppaction://hlinksldjump"/>
          </p:cNvPr>
          <p:cNvSpPr/>
          <p:nvPr userDrawn="1"/>
        </p:nvSpPr>
        <p:spPr>
          <a:xfrm>
            <a:off x="3168720" y="692696"/>
            <a:ext cx="197392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11.3 – More Compound Measures</a:t>
            </a:r>
            <a:endParaRPr lang="en-GB" sz="935" b="1" dirty="0">
              <a:latin typeface="Arial" panose="020B0604020202020204" pitchFamily="34" charset="0"/>
              <a:cs typeface="Arial" panose="020B0604020202020204" pitchFamily="34" charset="0"/>
            </a:endParaRPr>
          </a:p>
        </p:txBody>
      </p:sp>
      <p:sp>
        <p:nvSpPr>
          <p:cNvPr id="27" name="Round Same Side Corner Rectangle 26">
            <a:hlinkClick r:id="rId6" action="ppaction://hlinksldjump"/>
          </p:cNvPr>
          <p:cNvSpPr/>
          <p:nvPr userDrawn="1"/>
        </p:nvSpPr>
        <p:spPr>
          <a:xfrm>
            <a:off x="5194060" y="692696"/>
            <a:ext cx="161018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11.4 – Ratios &amp; Proportion</a:t>
            </a:r>
            <a:endParaRPr lang="en-GB" sz="93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85850" y="1067858"/>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Same Side Corner Rectangle 30">
            <a:hlinkClick r:id="rId3" action="ppaction://hlinksldjump"/>
          </p:cNvPr>
          <p:cNvSpPr/>
          <p:nvPr userDrawn="1"/>
        </p:nvSpPr>
        <p:spPr>
          <a:xfrm>
            <a:off x="85850" y="692696"/>
            <a:ext cx="132399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11.1 – Growth &amp; Decay</a:t>
            </a:r>
            <a:endParaRPr lang="en-GB" sz="935" b="1" dirty="0">
              <a:latin typeface="Arial" panose="020B0604020202020204" pitchFamily="34" charset="0"/>
              <a:cs typeface="Arial" panose="020B0604020202020204" pitchFamily="34" charset="0"/>
            </a:endParaRPr>
          </a:p>
        </p:txBody>
      </p:sp>
      <p:sp>
        <p:nvSpPr>
          <p:cNvPr id="32" name="Round Same Side Corner Rectangle 31">
            <a:hlinkClick r:id="rId4" action="ppaction://hlinksldjump"/>
          </p:cNvPr>
          <p:cNvSpPr/>
          <p:nvPr userDrawn="1"/>
        </p:nvSpPr>
        <p:spPr>
          <a:xfrm>
            <a:off x="1461267" y="692696"/>
            <a:ext cx="16560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000"/>
              </a:lnSpc>
              <a:spcBef>
                <a:spcPct val="0"/>
              </a:spcBef>
              <a:spcAft>
                <a:spcPct val="0"/>
              </a:spcAft>
              <a:buClrTx/>
              <a:buSzTx/>
              <a:buFontTx/>
              <a:buNone/>
              <a:tabLst/>
              <a:defRPr/>
            </a:pPr>
            <a:r>
              <a:rPr lang="en-GB" sz="935" b="1" dirty="0" smtClean="0">
                <a:latin typeface="Arial" panose="020B0604020202020204" pitchFamily="34" charset="0"/>
                <a:cs typeface="Arial" panose="020B0604020202020204" pitchFamily="34" charset="0"/>
              </a:rPr>
              <a:t>11.2 – Compound Measures</a:t>
            </a:r>
            <a:endParaRPr lang="en-GB" sz="935" b="1" dirty="0">
              <a:latin typeface="Arial" panose="020B0604020202020204" pitchFamily="34" charset="0"/>
              <a:cs typeface="Arial" panose="020B0604020202020204" pitchFamily="34" charset="0"/>
            </a:endParaRPr>
          </a:p>
        </p:txBody>
      </p:sp>
      <p:sp>
        <p:nvSpPr>
          <p:cNvPr id="33" name="Round Same Side Corner Rectangle 32">
            <a:hlinkClick r:id="rId5" action="ppaction://hlinksldjump"/>
          </p:cNvPr>
          <p:cNvSpPr/>
          <p:nvPr userDrawn="1"/>
        </p:nvSpPr>
        <p:spPr>
          <a:xfrm>
            <a:off x="3168720" y="692696"/>
            <a:ext cx="197392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11.3 – More Compound Measures</a:t>
            </a:r>
            <a:endParaRPr lang="en-GB" sz="935" b="1" dirty="0">
              <a:latin typeface="Arial" panose="020B0604020202020204" pitchFamily="34" charset="0"/>
              <a:cs typeface="Arial" panose="020B0604020202020204" pitchFamily="34" charset="0"/>
            </a:endParaRPr>
          </a:p>
        </p:txBody>
      </p:sp>
      <p:sp>
        <p:nvSpPr>
          <p:cNvPr id="34" name="Round Same Side Corner Rectangle 33">
            <a:hlinkClick r:id="rId6" action="ppaction://hlinksldjump"/>
          </p:cNvPr>
          <p:cNvSpPr/>
          <p:nvPr userDrawn="1"/>
        </p:nvSpPr>
        <p:spPr>
          <a:xfrm>
            <a:off x="5194060" y="692696"/>
            <a:ext cx="161018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11.4 – Ratios &amp; Proportion</a:t>
            </a:r>
            <a:endParaRPr lang="en-GB" sz="93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1924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40352" y="43840"/>
            <a:ext cx="1368152" cy="1002913"/>
          </a:xfrm>
          <a:prstGeom prst="rect">
            <a:avLst/>
          </a:prstGeom>
        </p:spPr>
      </p:pic>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 name="Snip Single Corner Rectangle 1"/>
          <p:cNvSpPr/>
          <p:nvPr userDrawn="1"/>
        </p:nvSpPr>
        <p:spPr>
          <a:xfrm>
            <a:off x="179512" y="1137707"/>
            <a:ext cx="8708456" cy="5531653"/>
          </a:xfrm>
          <a:custGeom>
            <a:avLst/>
            <a:gdLst>
              <a:gd name="connsiteX0" fmla="*/ 0 w 8696199"/>
              <a:gd name="connsiteY0" fmla="*/ 0 h 5531653"/>
              <a:gd name="connsiteX1" fmla="*/ 7774238 w 8696199"/>
              <a:gd name="connsiteY1" fmla="*/ 0 h 5531653"/>
              <a:gd name="connsiteX2" fmla="*/ 8696199 w 8696199"/>
              <a:gd name="connsiteY2" fmla="*/ 921961 h 5531653"/>
              <a:gd name="connsiteX3" fmla="*/ 8696199 w 8696199"/>
              <a:gd name="connsiteY3" fmla="*/ 5531653 h 5531653"/>
              <a:gd name="connsiteX4" fmla="*/ 0 w 8696199"/>
              <a:gd name="connsiteY4" fmla="*/ 5531653 h 5531653"/>
              <a:gd name="connsiteX5" fmla="*/ 0 w 8696199"/>
              <a:gd name="connsiteY5" fmla="*/ 0 h 5531653"/>
              <a:gd name="connsiteX0" fmla="*/ 0 w 8751063"/>
              <a:gd name="connsiteY0" fmla="*/ 0 h 5586517"/>
              <a:gd name="connsiteX1" fmla="*/ 7774238 w 8751063"/>
              <a:gd name="connsiteY1" fmla="*/ 0 h 5586517"/>
              <a:gd name="connsiteX2" fmla="*/ 8696199 w 8751063"/>
              <a:gd name="connsiteY2" fmla="*/ 921961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7774238 w 8751063"/>
              <a:gd name="connsiteY1" fmla="*/ 0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8743502 w 8751063"/>
              <a:gd name="connsiteY1" fmla="*/ 54864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43502"/>
              <a:gd name="connsiteY0" fmla="*/ 0 h 5531653"/>
              <a:gd name="connsiteX1" fmla="*/ 8743502 w 8743502"/>
              <a:gd name="connsiteY1" fmla="*/ 54864 h 5531653"/>
              <a:gd name="connsiteX2" fmla="*/ 8732775 w 8743502"/>
              <a:gd name="connsiteY2" fmla="*/ 4104073 h 5531653"/>
              <a:gd name="connsiteX3" fmla="*/ 8147559 w 8743502"/>
              <a:gd name="connsiteY3" fmla="*/ 5513365 h 5531653"/>
              <a:gd name="connsiteX4" fmla="*/ 0 w 8743502"/>
              <a:gd name="connsiteY4" fmla="*/ 5531653 h 5531653"/>
              <a:gd name="connsiteX5" fmla="*/ 0 w 8743502"/>
              <a:gd name="connsiteY5" fmla="*/ 0 h 5531653"/>
              <a:gd name="connsiteX0" fmla="*/ 0 w 8743502"/>
              <a:gd name="connsiteY0" fmla="*/ 0 h 5531653"/>
              <a:gd name="connsiteX1" fmla="*/ 8743502 w 8743502"/>
              <a:gd name="connsiteY1" fmla="*/ 54864 h 5531653"/>
              <a:gd name="connsiteX2" fmla="*/ 8732775 w 8743502"/>
              <a:gd name="connsiteY2" fmla="*/ 4652713 h 5531653"/>
              <a:gd name="connsiteX3" fmla="*/ 8147559 w 8743502"/>
              <a:gd name="connsiteY3" fmla="*/ 5513365 h 5531653"/>
              <a:gd name="connsiteX4" fmla="*/ 0 w 8743502"/>
              <a:gd name="connsiteY4" fmla="*/ 5531653 h 5531653"/>
              <a:gd name="connsiteX5" fmla="*/ 0 w 8743502"/>
              <a:gd name="connsiteY5" fmla="*/ 0 h 553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3502" h="5531653">
                <a:moveTo>
                  <a:pt x="0" y="0"/>
                </a:moveTo>
                <a:lnTo>
                  <a:pt x="8743502" y="54864"/>
                </a:lnTo>
                <a:cubicBezTo>
                  <a:pt x="8739926" y="1404600"/>
                  <a:pt x="8736351" y="3302977"/>
                  <a:pt x="8732775" y="4652713"/>
                </a:cubicBezTo>
                <a:lnTo>
                  <a:pt x="8147559" y="5513365"/>
                </a:lnTo>
                <a:lnTo>
                  <a:pt x="0" y="5531653"/>
                </a:lnTo>
                <a:lnTo>
                  <a:pt x="0" y="0"/>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hlinkClick r:id="rId3" action="ppaction://hlinksldjump"/>
          </p:cNvPr>
          <p:cNvSpPr/>
          <p:nvPr userDrawn="1"/>
        </p:nvSpPr>
        <p:spPr>
          <a:xfrm>
            <a:off x="85850" y="692696"/>
            <a:ext cx="132399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11.1 – Growth &amp; Decay</a:t>
            </a:r>
            <a:endParaRPr lang="en-GB" sz="935" b="1" dirty="0">
              <a:latin typeface="Arial" panose="020B0604020202020204" pitchFamily="34" charset="0"/>
              <a:cs typeface="Arial" panose="020B0604020202020204" pitchFamily="34" charset="0"/>
            </a:endParaRPr>
          </a:p>
        </p:txBody>
      </p:sp>
      <p:sp>
        <p:nvSpPr>
          <p:cNvPr id="14" name="Round Same Side Corner Rectangle 13">
            <a:hlinkClick r:id="rId4" action="ppaction://hlinksldjump"/>
          </p:cNvPr>
          <p:cNvSpPr/>
          <p:nvPr userDrawn="1"/>
        </p:nvSpPr>
        <p:spPr>
          <a:xfrm>
            <a:off x="1461267" y="692696"/>
            <a:ext cx="165603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000"/>
              </a:lnSpc>
              <a:spcBef>
                <a:spcPct val="0"/>
              </a:spcBef>
              <a:spcAft>
                <a:spcPct val="0"/>
              </a:spcAft>
              <a:buClrTx/>
              <a:buSzTx/>
              <a:buFontTx/>
              <a:buNone/>
              <a:tabLst/>
              <a:defRPr/>
            </a:pPr>
            <a:r>
              <a:rPr lang="en-GB" sz="935" b="1" dirty="0" smtClean="0">
                <a:latin typeface="Arial" panose="020B0604020202020204" pitchFamily="34" charset="0"/>
                <a:cs typeface="Arial" panose="020B0604020202020204" pitchFamily="34" charset="0"/>
              </a:rPr>
              <a:t>11.2 – Compound Measures</a:t>
            </a:r>
            <a:endParaRPr lang="en-GB" sz="935" b="1" dirty="0">
              <a:latin typeface="Arial" panose="020B0604020202020204" pitchFamily="34" charset="0"/>
              <a:cs typeface="Arial" panose="020B0604020202020204" pitchFamily="34" charset="0"/>
            </a:endParaRPr>
          </a:p>
        </p:txBody>
      </p:sp>
      <p:sp>
        <p:nvSpPr>
          <p:cNvPr id="15" name="Round Same Side Corner Rectangle 14">
            <a:hlinkClick r:id="rId5" action="ppaction://hlinksldjump"/>
          </p:cNvPr>
          <p:cNvSpPr/>
          <p:nvPr userDrawn="1"/>
        </p:nvSpPr>
        <p:spPr>
          <a:xfrm>
            <a:off x="3168720" y="692696"/>
            <a:ext cx="197392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11.3 – More Compound Measures</a:t>
            </a:r>
            <a:endParaRPr lang="en-GB" sz="935" b="1" dirty="0">
              <a:latin typeface="Arial" panose="020B0604020202020204" pitchFamily="34" charset="0"/>
              <a:cs typeface="Arial" panose="020B0604020202020204" pitchFamily="34" charset="0"/>
            </a:endParaRPr>
          </a:p>
        </p:txBody>
      </p:sp>
      <p:sp>
        <p:nvSpPr>
          <p:cNvPr id="16" name="Round Same Side Corner Rectangle 15">
            <a:hlinkClick r:id="rId6" action="ppaction://hlinksldjump"/>
          </p:cNvPr>
          <p:cNvSpPr/>
          <p:nvPr userDrawn="1"/>
        </p:nvSpPr>
        <p:spPr>
          <a:xfrm>
            <a:off x="5194060" y="692696"/>
            <a:ext cx="161018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000"/>
              </a:lnSpc>
            </a:pPr>
            <a:r>
              <a:rPr lang="en-GB" sz="935" b="1" dirty="0" smtClean="0">
                <a:latin typeface="Arial" panose="020B0604020202020204" pitchFamily="34" charset="0"/>
                <a:cs typeface="Arial" panose="020B0604020202020204" pitchFamily="34" charset="0"/>
              </a:rPr>
              <a:t>11.4 – Ratios &amp; Proportion</a:t>
            </a:r>
            <a:endParaRPr lang="en-GB" sz="93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894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7"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8" r:id="rId4"/>
    <p:sldLayoutId id="2147483717" r:id="rId5"/>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1.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11.png"/></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11.png"/></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18.png"/></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18.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1.png"/></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0.png"/><Relationship Id="rId3" Type="http://schemas.openxmlformats.org/officeDocument/2006/relationships/image" Target="../media/image72.png"/><Relationship Id="rId7" Type="http://schemas.openxmlformats.org/officeDocument/2006/relationships/image" Target="../media/image14.png"/><Relationship Id="rId12" Type="http://schemas.openxmlformats.org/officeDocument/2006/relationships/image" Target="../media/image770.png"/><Relationship Id="rId17" Type="http://schemas.openxmlformats.org/officeDocument/2006/relationships/image" Target="../media/image78.png"/><Relationship Id="rId2" Type="http://schemas.openxmlformats.org/officeDocument/2006/relationships/image" Target="../media/image970.png"/><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8.png"/><Relationship Id="rId15" Type="http://schemas.openxmlformats.org/officeDocument/2006/relationships/image" Target="../media/image790.png"/><Relationship Id="rId10" Type="http://schemas.openxmlformats.org/officeDocument/2006/relationships/image" Target="../media/image75.png"/><Relationship Id="rId4" Type="http://schemas.openxmlformats.org/officeDocument/2006/relationships/image" Target="../media/image21.png"/><Relationship Id="rId9" Type="http://schemas.openxmlformats.org/officeDocument/2006/relationships/image" Target="../media/image74.png"/><Relationship Id="rId14"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18.png"/></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18.png"/></Relationships>
</file>

<file path=ppt/slides/_rels/slide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18.png"/></Relationships>
</file>

<file path=ppt/slides/_rels/slide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18.png"/></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58.png"/><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18.png"/></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60.png"/></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18.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09</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84" y="178371"/>
            <a:ext cx="2162168" cy="1584960"/>
          </a:xfrm>
          <a:prstGeom prst="rect">
            <a:avLst/>
          </a:prstGeom>
        </p:spPr>
      </p:pic>
      <p:sp>
        <p:nvSpPr>
          <p:cNvPr id="3" name="Subtitle 2"/>
          <p:cNvSpPr>
            <a:spLocks noGrp="1"/>
          </p:cNvSpPr>
          <p:nvPr>
            <p:ph type="subTitle" idx="1"/>
          </p:nvPr>
        </p:nvSpPr>
        <p:spPr>
          <a:xfrm>
            <a:off x="177584" y="5322220"/>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ts val="5200"/>
              </a:lnSpc>
            </a:pPr>
            <a:r>
              <a:rPr lang="en-US" sz="6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 11 </a:t>
            </a:r>
            <a:r>
              <a:rPr lang="en-US" sz="6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Multiplicative Reasoning</a:t>
            </a:r>
            <a:endParaRPr lang="en-GB" sz="6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4725" t="36875" r="9051" b="9313"/>
          <a:stretch/>
        </p:blipFill>
        <p:spPr>
          <a:xfrm>
            <a:off x="5485190" y="1916832"/>
            <a:ext cx="3551306" cy="316529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5496" y="1916832"/>
                <a:ext cx="5546544" cy="3066802"/>
              </a:xfrm>
              <a:prstGeom prst="rect">
                <a:avLst/>
              </a:prstGeom>
            </p:spPr>
            <p:txBody>
              <a:bodyPr wrap="square">
                <a:spAutoFit/>
              </a:bodyPr>
              <a:lstStyle/>
              <a:p>
                <a:r>
                  <a:rPr lang="en-US" sz="1550" dirty="0" smtClean="0"/>
                  <a:t>Stiletto heels can damage wooden floors.</a:t>
                </a:r>
              </a:p>
              <a:p>
                <a:r>
                  <a:rPr lang="en-US" sz="1550" dirty="0"/>
                  <a:t>The pressure exerted on the floor is worked out using the equation pressure </a:t>
                </a:r>
                <a:r>
                  <a:rPr lang="en-US" sz="1550" dirty="0" smtClean="0"/>
                  <a:t>= </a:t>
                </a:r>
                <a14:m>
                  <m:oMath xmlns:m="http://schemas.openxmlformats.org/officeDocument/2006/math">
                    <m:f>
                      <m:fPr>
                        <m:ctrlPr>
                          <a:rPr lang="en-US" sz="1550" i="1">
                            <a:latin typeface="Cambria Math" panose="02040503050406030204" pitchFamily="18" charset="0"/>
                            <a:cs typeface="Arial" panose="020B0604020202020204" pitchFamily="34" charset="0"/>
                          </a:rPr>
                        </m:ctrlPr>
                      </m:fPr>
                      <m:num>
                        <m:r>
                          <m:rPr>
                            <m:sty m:val="p"/>
                          </m:rPr>
                          <a:rPr lang="en-US" sz="1550" b="0" i="0" smtClean="0">
                            <a:latin typeface="Cambria Math" panose="02040503050406030204" pitchFamily="18" charset="0"/>
                            <a:cs typeface="Arial" panose="020B0604020202020204" pitchFamily="34" charset="0"/>
                          </a:rPr>
                          <m:t>force</m:t>
                        </m:r>
                      </m:num>
                      <m:den>
                        <m:r>
                          <m:rPr>
                            <m:sty m:val="p"/>
                          </m:rPr>
                          <a:rPr lang="en-US" sz="1550" b="0" i="0" smtClean="0">
                            <a:latin typeface="Cambria Math" panose="02040503050406030204" pitchFamily="18" charset="0"/>
                            <a:cs typeface="Arial" panose="020B0604020202020204" pitchFamily="34" charset="0"/>
                          </a:rPr>
                          <m:t>area</m:t>
                        </m:r>
                      </m:den>
                    </m:f>
                  </m:oMath>
                </a14:m>
                <a:endParaRPr lang="en-US" sz="1550" dirty="0"/>
              </a:p>
              <a:p>
                <a:r>
                  <a:rPr lang="en-US" sz="1550" dirty="0"/>
                  <a:t>Because the stiletto heel reduces the area of shoe in contact with the floor, the pressure on the floor due to the weight of the person increases</a:t>
                </a:r>
                <a:r>
                  <a:rPr lang="en-US" sz="1550" dirty="0" smtClean="0"/>
                  <a:t>. This </a:t>
                </a:r>
                <a:r>
                  <a:rPr lang="en-US" sz="1550" dirty="0"/>
                  <a:t>can lead to deep dents being made in the floor surface. Sophie's weight is 500 N. She </a:t>
                </a:r>
                <a:r>
                  <a:rPr lang="en-US" sz="1550" dirty="0" smtClean="0"/>
                  <a:t>wears:</a:t>
                </a:r>
              </a:p>
              <a:p>
                <a:pPr marL="342900" indent="-342900">
                  <a:buFont typeface="+mj-lt"/>
                  <a:buAutoNum type="alphaLcPeriod"/>
                </a:pPr>
                <a:r>
                  <a:rPr lang="en-US" sz="1550" dirty="0" smtClean="0"/>
                  <a:t>flat </a:t>
                </a:r>
                <a:r>
                  <a:rPr lang="en-US" sz="1550" dirty="0"/>
                  <a:t>shoes with an area of 130cm</a:t>
                </a:r>
                <a:r>
                  <a:rPr lang="en-US" sz="1550" baseline="30000" dirty="0"/>
                  <a:t>2</a:t>
                </a:r>
                <a:r>
                  <a:rPr lang="en-US" sz="1550" dirty="0"/>
                  <a:t> in contact with the floor</a:t>
                </a:r>
              </a:p>
              <a:p>
                <a:pPr marL="342900" indent="-342900">
                  <a:buFont typeface="+mj-lt"/>
                  <a:buAutoNum type="alphaLcPeriod"/>
                </a:pPr>
                <a:r>
                  <a:rPr lang="en-US" sz="1550" dirty="0" smtClean="0"/>
                  <a:t>stiletto </a:t>
                </a:r>
                <a:r>
                  <a:rPr lang="en-US" sz="1550" dirty="0"/>
                  <a:t>heels with an area of 1.6cm</a:t>
                </a:r>
                <a:r>
                  <a:rPr lang="en-US" sz="1550" baseline="30000" dirty="0"/>
                  <a:t>2</a:t>
                </a:r>
                <a:r>
                  <a:rPr lang="en-US" sz="1550" dirty="0"/>
                  <a:t> in contact with the </a:t>
                </a:r>
                <a:r>
                  <a:rPr lang="en-US" sz="1550" dirty="0" smtClean="0"/>
                  <a:t>floor. What </a:t>
                </a:r>
                <a:r>
                  <a:rPr lang="en-US" sz="1550" dirty="0"/>
                  <a:t>is the difference in the pressure Sophie applies to the floor in N/cm</a:t>
                </a:r>
                <a:r>
                  <a:rPr lang="en-US" sz="1550" baseline="30000" dirty="0"/>
                  <a:t>2</a:t>
                </a:r>
                <a:r>
                  <a:rPr lang="en-US" sz="1550" dirty="0"/>
                  <a:t>?</a:t>
                </a:r>
              </a:p>
            </p:txBody>
          </p:sp>
        </mc:Choice>
        <mc:Fallback xmlns="">
          <p:sp>
            <p:nvSpPr>
              <p:cNvPr id="10" name="Rectangle 9"/>
              <p:cNvSpPr>
                <a:spLocks noRot="1" noChangeAspect="1" noMove="1" noResize="1" noEditPoints="1" noAdjustHandles="1" noChangeArrowheads="1" noChangeShapeType="1" noTextEdit="1"/>
              </p:cNvSpPr>
              <p:nvPr/>
            </p:nvSpPr>
            <p:spPr>
              <a:xfrm>
                <a:off x="35496" y="1916832"/>
                <a:ext cx="5546544" cy="3066802"/>
              </a:xfrm>
              <a:prstGeom prst="rect">
                <a:avLst/>
              </a:prstGeom>
              <a:blipFill rotWithShape="0">
                <a:blip r:embed="rId5"/>
                <a:stretch>
                  <a:fillRect l="-549" t="-397" b="-1190"/>
                </a:stretch>
              </a:blipFill>
            </p:spPr>
            <p:txBody>
              <a:bodyPr/>
              <a:lstStyle/>
              <a:p>
                <a:r>
                  <a:rPr lang="en-US">
                    <a:noFill/>
                  </a:rPr>
                  <a:t> </a:t>
                </a:r>
              </a:p>
            </p:txBody>
          </p:sp>
        </mc:Fallback>
      </mc:AlternateContent>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340</a:t>
            </a:r>
            <a:endParaRPr lang="en-GB" sz="1400" b="1" dirty="0">
              <a:latin typeface="Calibri" panose="020F0502020204030204" pitchFamily="34" charset="0"/>
            </a:endParaRPr>
          </a:p>
        </p:txBody>
      </p:sp>
      <p:sp>
        <p:nvSpPr>
          <p:cNvPr id="3" name="Rectangle 2"/>
          <p:cNvSpPr/>
          <p:nvPr/>
        </p:nvSpPr>
        <p:spPr>
          <a:xfrm>
            <a:off x="251520" y="1196752"/>
            <a:ext cx="5256584" cy="5586145"/>
          </a:xfrm>
          <a:prstGeom prst="rect">
            <a:avLst/>
          </a:prstGeom>
        </p:spPr>
        <p:txBody>
          <a:bodyPr wrap="square">
            <a:spAutoFit/>
          </a:bodyPr>
          <a:lstStyle/>
          <a:p>
            <a:pPr>
              <a:buClr>
                <a:srgbClr val="C00000"/>
              </a:buClr>
              <a:tabLst>
                <a:tab pos="1079500" algn="l"/>
                <a:tab pos="2743200" algn="l"/>
              </a:tabLst>
            </a:pPr>
            <a:r>
              <a:rPr lang="en-US" sz="2077" b="1" dirty="0" smtClean="0">
                <a:solidFill>
                  <a:srgbClr val="C00000"/>
                </a:solidFill>
                <a:latin typeface="Arial" panose="020B0604020202020204" pitchFamily="34" charset="0"/>
                <a:cs typeface="Arial" panose="020B0604020202020204" pitchFamily="34" charset="0"/>
              </a:rPr>
              <a:t>Fluency </a:t>
            </a:r>
            <a:r>
              <a:rPr lang="en-US" sz="2077" b="1" dirty="0">
                <a:solidFill>
                  <a:srgbClr val="C00000"/>
                </a:solidFill>
                <a:latin typeface="Arial" panose="020B0604020202020204" pitchFamily="34" charset="0"/>
                <a:cs typeface="Arial" panose="020B0604020202020204" pitchFamily="34" charset="0"/>
              </a:rPr>
              <a:t>with measures</a:t>
            </a:r>
          </a:p>
          <a:p>
            <a:pPr marL="566738" indent="-566738">
              <a:buClr>
                <a:srgbClr val="C00000"/>
              </a:buClr>
              <a:buFont typeface="+mj-lt"/>
              <a:buAutoNum type="arabicPeriod" startAt="12"/>
              <a:tabLst>
                <a:tab pos="1079500" algn="l"/>
                <a:tab pos="2743200" algn="l"/>
              </a:tabLst>
            </a:pPr>
            <a:r>
              <a:rPr lang="en-US" sz="2077" dirty="0" smtClean="0">
                <a:latin typeface="Arial" panose="020B0604020202020204" pitchFamily="34" charset="0"/>
                <a:cs typeface="Arial" panose="020B0604020202020204" pitchFamily="34" charset="0"/>
              </a:rPr>
              <a:t>Copy </a:t>
            </a:r>
            <a:r>
              <a:rPr lang="en-US" sz="2077" dirty="0">
                <a:latin typeface="Arial" panose="020B0604020202020204" pitchFamily="34" charset="0"/>
                <a:cs typeface="Arial" panose="020B0604020202020204" pitchFamily="34" charset="0"/>
              </a:rPr>
              <a:t>and complete.</a:t>
            </a:r>
          </a:p>
          <a:p>
            <a:pPr marL="804863" lvl="1" indent="-347663">
              <a:buClr>
                <a:srgbClr val="C00000"/>
              </a:buClr>
              <a:buFont typeface="+mj-lt"/>
              <a:buAutoNum type="alphaLcPeriod"/>
              <a:tabLst>
                <a:tab pos="1079500" algn="l"/>
                <a:tab pos="2743200" algn="l"/>
              </a:tabLst>
            </a:pPr>
            <a:r>
              <a:rPr lang="en-US" sz="2077" dirty="0" smtClean="0">
                <a:latin typeface="Arial" panose="020B0604020202020204" pitchFamily="34" charset="0"/>
                <a:cs typeface="Arial" panose="020B0604020202020204" pitchFamily="34" charset="0"/>
              </a:rPr>
              <a:t>1½ hours </a:t>
            </a:r>
            <a:r>
              <a:rPr lang="en-US" sz="2077" dirty="0">
                <a:latin typeface="Arial" panose="020B0604020202020204" pitchFamily="34" charset="0"/>
                <a:cs typeface="Arial" panose="020B0604020202020204" pitchFamily="34" charset="0"/>
              </a:rPr>
              <a:t>= </a:t>
            </a:r>
            <a:r>
              <a:rPr lang="en-US" sz="2077" dirty="0">
                <a:latin typeface="Arial" panose="020B0604020202020204" pitchFamily="34" charset="0"/>
                <a:cs typeface="Arial" panose="020B0604020202020204" pitchFamily="34" charset="0"/>
                <a:sym typeface="Wingdings" panose="05000000000000000000" pitchFamily="2" charset="2"/>
              </a:rPr>
              <a:t></a:t>
            </a:r>
            <a:r>
              <a:rPr lang="en-US" sz="2077" dirty="0" smtClean="0">
                <a:latin typeface="Arial" panose="020B0604020202020204" pitchFamily="34" charset="0"/>
                <a:cs typeface="Arial" panose="020B0604020202020204" pitchFamily="34" charset="0"/>
              </a:rPr>
              <a:t> </a:t>
            </a:r>
            <a:r>
              <a:rPr lang="en-US" sz="2077" dirty="0">
                <a:latin typeface="Arial" panose="020B0604020202020204" pitchFamily="34" charset="0"/>
                <a:cs typeface="Arial" panose="020B0604020202020204" pitchFamily="34" charset="0"/>
              </a:rPr>
              <a:t>minutes</a:t>
            </a:r>
          </a:p>
          <a:p>
            <a:pPr marL="804863" lvl="1" indent="-347663">
              <a:buClr>
                <a:srgbClr val="C00000"/>
              </a:buClr>
              <a:buFont typeface="+mj-lt"/>
              <a:buAutoNum type="alphaLcPeriod"/>
              <a:tabLst>
                <a:tab pos="1079500" algn="l"/>
                <a:tab pos="2743200" algn="l"/>
              </a:tabLst>
            </a:pPr>
            <a:r>
              <a:rPr lang="en-US" sz="2077" dirty="0" smtClean="0">
                <a:latin typeface="Arial" panose="020B0604020202020204" pitchFamily="34" charset="0"/>
                <a:cs typeface="Arial" panose="020B0604020202020204" pitchFamily="34" charset="0"/>
              </a:rPr>
              <a:t>50 </a:t>
            </a:r>
            <a:r>
              <a:rPr lang="en-US" sz="2077" dirty="0">
                <a:latin typeface="Arial" panose="020B0604020202020204" pitchFamily="34" charset="0"/>
                <a:cs typeface="Arial" panose="020B0604020202020204" pitchFamily="34" charset="0"/>
              </a:rPr>
              <a:t>minutes = </a:t>
            </a:r>
            <a:r>
              <a:rPr lang="en-US" sz="2077" dirty="0" smtClean="0">
                <a:latin typeface="Arial" panose="020B0604020202020204" pitchFamily="34" charset="0"/>
                <a:cs typeface="Arial" panose="020B0604020202020204" pitchFamily="34" charset="0"/>
                <a:sym typeface="Wingdings" panose="05000000000000000000" pitchFamily="2" charset="2"/>
              </a:rPr>
              <a:t></a:t>
            </a:r>
            <a:r>
              <a:rPr lang="en-US" sz="2077" dirty="0" smtClean="0">
                <a:latin typeface="Arial" panose="020B0604020202020204" pitchFamily="34" charset="0"/>
                <a:cs typeface="Arial" panose="020B0604020202020204" pitchFamily="34" charset="0"/>
              </a:rPr>
              <a:t> </a:t>
            </a:r>
            <a:r>
              <a:rPr lang="en-US" sz="2077" dirty="0">
                <a:latin typeface="Arial" panose="020B0604020202020204" pitchFamily="34" charset="0"/>
                <a:cs typeface="Arial" panose="020B0604020202020204" pitchFamily="34" charset="0"/>
              </a:rPr>
              <a:t>seconds </a:t>
            </a:r>
            <a:endParaRPr lang="en-US" sz="2077" dirty="0" smtClean="0">
              <a:latin typeface="Arial" panose="020B0604020202020204" pitchFamily="34" charset="0"/>
              <a:cs typeface="Arial" panose="020B0604020202020204" pitchFamily="34" charset="0"/>
            </a:endParaRPr>
          </a:p>
          <a:p>
            <a:pPr marL="804863" lvl="1" indent="-347663">
              <a:buClr>
                <a:srgbClr val="C00000"/>
              </a:buClr>
              <a:buFont typeface="+mj-lt"/>
              <a:buAutoNum type="alphaLcPeriod"/>
              <a:tabLst>
                <a:tab pos="1079500" algn="l"/>
                <a:tab pos="2743200" algn="l"/>
              </a:tabLst>
            </a:pPr>
            <a:r>
              <a:rPr lang="en-US" sz="2077" dirty="0" smtClean="0">
                <a:latin typeface="Arial" panose="020B0604020202020204" pitchFamily="34" charset="0"/>
                <a:cs typeface="Arial" panose="020B0604020202020204" pitchFamily="34" charset="0"/>
              </a:rPr>
              <a:t>225 </a:t>
            </a:r>
            <a:r>
              <a:rPr lang="en-US" sz="2077" dirty="0">
                <a:latin typeface="Arial" panose="020B0604020202020204" pitchFamily="34" charset="0"/>
                <a:cs typeface="Arial" panose="020B0604020202020204" pitchFamily="34" charset="0"/>
              </a:rPr>
              <a:t>minutes = </a:t>
            </a:r>
            <a:r>
              <a:rPr lang="en-US" sz="2077" dirty="0">
                <a:latin typeface="Arial" panose="020B0604020202020204" pitchFamily="34" charset="0"/>
                <a:cs typeface="Arial" panose="020B0604020202020204" pitchFamily="34" charset="0"/>
                <a:sym typeface="Wingdings" panose="05000000000000000000" pitchFamily="2" charset="2"/>
              </a:rPr>
              <a:t></a:t>
            </a:r>
            <a:r>
              <a:rPr lang="en-US" sz="2077" dirty="0" smtClean="0">
                <a:latin typeface="Arial" panose="020B0604020202020204" pitchFamily="34" charset="0"/>
                <a:cs typeface="Arial" panose="020B0604020202020204" pitchFamily="34" charset="0"/>
              </a:rPr>
              <a:t> </a:t>
            </a:r>
            <a:r>
              <a:rPr lang="en-US" sz="2077" dirty="0">
                <a:latin typeface="Arial" panose="020B0604020202020204" pitchFamily="34" charset="0"/>
                <a:cs typeface="Arial" panose="020B0604020202020204" pitchFamily="34" charset="0"/>
              </a:rPr>
              <a:t>hours </a:t>
            </a:r>
            <a:r>
              <a:rPr lang="en-US" sz="2077" dirty="0">
                <a:latin typeface="Arial" panose="020B0604020202020204" pitchFamily="34" charset="0"/>
                <a:cs typeface="Arial" panose="020B0604020202020204" pitchFamily="34" charset="0"/>
                <a:sym typeface="Wingdings" panose="05000000000000000000" pitchFamily="2" charset="2"/>
              </a:rPr>
              <a:t></a:t>
            </a:r>
            <a:r>
              <a:rPr lang="en-US" sz="2077" dirty="0" smtClean="0">
                <a:latin typeface="Arial" panose="020B0604020202020204" pitchFamily="34" charset="0"/>
                <a:cs typeface="Arial" panose="020B0604020202020204" pitchFamily="34" charset="0"/>
              </a:rPr>
              <a:t> </a:t>
            </a:r>
            <a:r>
              <a:rPr lang="en-US" sz="2077" dirty="0">
                <a:latin typeface="Arial" panose="020B0604020202020204" pitchFamily="34" charset="0"/>
                <a:cs typeface="Arial" panose="020B0604020202020204" pitchFamily="34" charset="0"/>
              </a:rPr>
              <a:t>minutes</a:t>
            </a:r>
          </a:p>
          <a:p>
            <a:pPr marL="566738" indent="-566738">
              <a:buClr>
                <a:srgbClr val="C00000"/>
              </a:buClr>
              <a:buFont typeface="+mj-lt"/>
              <a:buAutoNum type="arabicPeriod" startAt="12"/>
              <a:tabLst>
                <a:tab pos="1079500" algn="l"/>
                <a:tab pos="2743200" algn="l"/>
              </a:tabLst>
            </a:pPr>
            <a:r>
              <a:rPr lang="en-US" sz="2077" dirty="0" smtClean="0">
                <a:latin typeface="Arial" panose="020B0604020202020204" pitchFamily="34" charset="0"/>
                <a:cs typeface="Arial" panose="020B0604020202020204" pitchFamily="34" charset="0"/>
              </a:rPr>
              <a:t>Jess </a:t>
            </a:r>
            <a:r>
              <a:rPr lang="en-US" sz="2077" dirty="0">
                <a:latin typeface="Arial" panose="020B0604020202020204" pitchFamily="34" charset="0"/>
                <a:cs typeface="Arial" panose="020B0604020202020204" pitchFamily="34" charset="0"/>
              </a:rPr>
              <a:t>goes on holiday to New York. The exchange rate of £:US dollars is 1:1.613. </a:t>
            </a:r>
            <a:endParaRPr lang="en-US" sz="2077" dirty="0" smtClean="0">
              <a:latin typeface="Arial" panose="020B0604020202020204" pitchFamily="34" charset="0"/>
              <a:cs typeface="Arial" panose="020B0604020202020204" pitchFamily="34" charset="0"/>
            </a:endParaRPr>
          </a:p>
          <a:p>
            <a:pPr marL="804863" lvl="1" indent="-347663">
              <a:buClr>
                <a:srgbClr val="C00000"/>
              </a:buClr>
              <a:buFont typeface="+mj-lt"/>
              <a:buAutoNum type="alphaLcPeriod"/>
              <a:tabLst>
                <a:tab pos="1079500" algn="l"/>
                <a:tab pos="2743200" algn="l"/>
              </a:tabLst>
            </a:pPr>
            <a:r>
              <a:rPr lang="en-US" sz="2077" dirty="0" smtClean="0">
                <a:latin typeface="Arial" panose="020B0604020202020204" pitchFamily="34" charset="0"/>
                <a:cs typeface="Arial" panose="020B0604020202020204" pitchFamily="34" charset="0"/>
              </a:rPr>
              <a:t>She </a:t>
            </a:r>
            <a:r>
              <a:rPr lang="en-US" sz="2077" dirty="0">
                <a:latin typeface="Arial" panose="020B0604020202020204" pitchFamily="34" charset="0"/>
                <a:cs typeface="Arial" panose="020B0604020202020204" pitchFamily="34" charset="0"/>
              </a:rPr>
              <a:t>changes £500 into US </a:t>
            </a:r>
            <a:r>
              <a:rPr lang="en-US" sz="2077" dirty="0" smtClean="0">
                <a:latin typeface="Arial" panose="020B0604020202020204" pitchFamily="34" charset="0"/>
                <a:cs typeface="Arial" panose="020B0604020202020204" pitchFamily="34" charset="0"/>
              </a:rPr>
              <a:t>dollars. How </a:t>
            </a:r>
            <a:r>
              <a:rPr lang="en-US" sz="2077" dirty="0">
                <a:latin typeface="Arial" panose="020B0604020202020204" pitchFamily="34" charset="0"/>
                <a:cs typeface="Arial" panose="020B0604020202020204" pitchFamily="34" charset="0"/>
              </a:rPr>
              <a:t>many US dollars should she get? </a:t>
            </a:r>
            <a:endParaRPr lang="en-US" sz="2077" dirty="0" smtClean="0">
              <a:latin typeface="Arial" panose="020B0604020202020204" pitchFamily="34" charset="0"/>
              <a:cs typeface="Arial" panose="020B0604020202020204" pitchFamily="34" charset="0"/>
            </a:endParaRPr>
          </a:p>
          <a:p>
            <a:pPr marL="804863" lvl="1" indent="-347663">
              <a:buClr>
                <a:srgbClr val="C00000"/>
              </a:buClr>
              <a:buFont typeface="+mj-lt"/>
              <a:buAutoNum type="alphaLcPeriod"/>
              <a:tabLst>
                <a:tab pos="1079500" algn="l"/>
                <a:tab pos="2743200" algn="l"/>
              </a:tabLst>
            </a:pPr>
            <a:r>
              <a:rPr lang="en-US" sz="2077" dirty="0" smtClean="0">
                <a:latin typeface="Arial" panose="020B0604020202020204" pitchFamily="34" charset="0"/>
                <a:cs typeface="Arial" panose="020B0604020202020204" pitchFamily="34" charset="0"/>
              </a:rPr>
              <a:t>After </a:t>
            </a:r>
            <a:r>
              <a:rPr lang="en-US" sz="2077" dirty="0">
                <a:latin typeface="Arial" panose="020B0604020202020204" pitchFamily="34" charset="0"/>
                <a:cs typeface="Arial" panose="020B0604020202020204" pitchFamily="34" charset="0"/>
              </a:rPr>
              <a:t>her holiday, Jess changes 80 dollars back into </a:t>
            </a:r>
            <a:r>
              <a:rPr lang="en-US" sz="2077" dirty="0" smtClean="0">
                <a:latin typeface="Arial" panose="020B0604020202020204" pitchFamily="34" charset="0"/>
                <a:cs typeface="Arial" panose="020B0604020202020204" pitchFamily="34" charset="0"/>
              </a:rPr>
              <a:t>pounds.</a:t>
            </a:r>
            <a:br>
              <a:rPr lang="en-US" sz="2077" dirty="0" smtClean="0">
                <a:latin typeface="Arial" panose="020B0604020202020204" pitchFamily="34" charset="0"/>
                <a:cs typeface="Arial" panose="020B0604020202020204" pitchFamily="34" charset="0"/>
              </a:rPr>
            </a:br>
            <a:r>
              <a:rPr lang="en-US" sz="2077" dirty="0" smtClean="0">
                <a:latin typeface="Arial" panose="020B0604020202020204" pitchFamily="34" charset="0"/>
                <a:cs typeface="Arial" panose="020B0604020202020204" pitchFamily="34" charset="0"/>
              </a:rPr>
              <a:t>The </a:t>
            </a:r>
            <a:r>
              <a:rPr lang="en-US" sz="2077" dirty="0">
                <a:latin typeface="Arial" panose="020B0604020202020204" pitchFamily="34" charset="0"/>
                <a:cs typeface="Arial" panose="020B0604020202020204" pitchFamily="34" charset="0"/>
              </a:rPr>
              <a:t>exchange rate is the </a:t>
            </a:r>
            <a:r>
              <a:rPr lang="en-US" sz="2077" dirty="0" smtClean="0">
                <a:latin typeface="Arial" panose="020B0604020202020204" pitchFamily="34" charset="0"/>
                <a:cs typeface="Arial" panose="020B0604020202020204" pitchFamily="34" charset="0"/>
              </a:rPr>
              <a:t>same.</a:t>
            </a:r>
            <a:br>
              <a:rPr lang="en-US" sz="2077" dirty="0" smtClean="0">
                <a:latin typeface="Arial" panose="020B0604020202020204" pitchFamily="34" charset="0"/>
                <a:cs typeface="Arial" panose="020B0604020202020204" pitchFamily="34" charset="0"/>
              </a:rPr>
            </a:br>
            <a:r>
              <a:rPr lang="en-US" sz="2077" dirty="0" smtClean="0">
                <a:latin typeface="Arial" panose="020B0604020202020204" pitchFamily="34" charset="0"/>
                <a:cs typeface="Arial" panose="020B0604020202020204" pitchFamily="34" charset="0"/>
              </a:rPr>
              <a:t>How </a:t>
            </a:r>
            <a:r>
              <a:rPr lang="en-US" sz="2077" dirty="0">
                <a:latin typeface="Arial" panose="020B0604020202020204" pitchFamily="34" charset="0"/>
                <a:cs typeface="Arial" panose="020B0604020202020204" pitchFamily="34" charset="0"/>
              </a:rPr>
              <a:t>much money should she </a:t>
            </a:r>
            <a:r>
              <a:rPr lang="en-US" sz="2077" dirty="0" smtClean="0">
                <a:latin typeface="Arial" panose="020B0604020202020204" pitchFamily="34" charset="0"/>
                <a:cs typeface="Arial" panose="020B0604020202020204" pitchFamily="34" charset="0"/>
              </a:rPr>
              <a:t>get?</a:t>
            </a:r>
            <a:br>
              <a:rPr lang="en-US" sz="2077" dirty="0" smtClean="0">
                <a:latin typeface="Arial" panose="020B0604020202020204" pitchFamily="34" charset="0"/>
                <a:cs typeface="Arial" panose="020B0604020202020204" pitchFamily="34" charset="0"/>
              </a:rPr>
            </a:br>
            <a:r>
              <a:rPr lang="en-US" sz="2077" dirty="0" smtClean="0">
                <a:latin typeface="Arial" panose="020B0604020202020204" pitchFamily="34" charset="0"/>
                <a:cs typeface="Arial" panose="020B0604020202020204" pitchFamily="34" charset="0"/>
              </a:rPr>
              <a:t>Give </a:t>
            </a:r>
            <a:r>
              <a:rPr lang="en-US" sz="2077" dirty="0">
                <a:latin typeface="Arial" panose="020B0604020202020204" pitchFamily="34" charset="0"/>
                <a:cs typeface="Arial" panose="020B0604020202020204" pitchFamily="34" charset="0"/>
              </a:rPr>
              <a:t>your answer to the nearest penny.</a:t>
            </a:r>
            <a:endParaRPr lang="pl-PL" sz="207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996968"/>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357</a:t>
            </a:r>
            <a:endParaRPr lang="en-GB" sz="1400" b="1" dirty="0">
              <a:latin typeface="Calibri" panose="020F0502020204030204" pitchFamily="34" charset="0"/>
            </a:endParaRPr>
          </a:p>
        </p:txBody>
      </p:sp>
      <p:sp>
        <p:nvSpPr>
          <p:cNvPr id="3" name="Rectangle 2"/>
          <p:cNvSpPr/>
          <p:nvPr/>
        </p:nvSpPr>
        <p:spPr>
          <a:xfrm>
            <a:off x="251520" y="1196752"/>
            <a:ext cx="5256584" cy="4659737"/>
          </a:xfrm>
          <a:prstGeom prst="rect">
            <a:avLst/>
          </a:prstGeom>
        </p:spPr>
        <p:txBody>
          <a:bodyPr wrap="square">
            <a:spAutoFit/>
          </a:bodyPr>
          <a:lstStyle/>
          <a:p>
            <a:pPr marL="457200" indent="-457200">
              <a:buClr>
                <a:srgbClr val="C00000"/>
              </a:buClr>
              <a:buFont typeface="+mj-lt"/>
              <a:buAutoNum type="arabicPeriod" startAt="4"/>
              <a:tabLst>
                <a:tab pos="914400" algn="l"/>
                <a:tab pos="2743200" algn="l"/>
              </a:tabLst>
            </a:pPr>
            <a:r>
              <a:rPr lang="en-US" sz="2120" b="1" dirty="0">
                <a:solidFill>
                  <a:srgbClr val="C00000"/>
                </a:solidFill>
                <a:latin typeface="Arial" panose="020B0604020202020204" pitchFamily="34" charset="0"/>
                <a:cs typeface="Arial" panose="020B0604020202020204" pitchFamily="34" charset="0"/>
              </a:rPr>
              <a:t>Finance / Reasoning </a:t>
            </a:r>
            <a:r>
              <a:rPr lang="en-US" sz="2120" dirty="0">
                <a:latin typeface="Arial" panose="020B0604020202020204" pitchFamily="34" charset="0"/>
                <a:cs typeface="Arial" panose="020B0604020202020204" pitchFamily="34" charset="0"/>
              </a:rPr>
              <a:t>George invests £4500 at a compound interest rate of 5% per annum. At the end of </a:t>
            </a:r>
            <a:r>
              <a:rPr lang="en-US" sz="2120" i="1" dirty="0">
                <a:latin typeface="Arial" panose="020B0604020202020204" pitchFamily="34" charset="0"/>
                <a:cs typeface="Arial" panose="020B0604020202020204" pitchFamily="34" charset="0"/>
              </a:rPr>
              <a:t>n</a:t>
            </a:r>
            <a:r>
              <a:rPr lang="en-US" sz="2120" dirty="0">
                <a:latin typeface="Arial" panose="020B0604020202020204" pitchFamily="34" charset="0"/>
                <a:cs typeface="Arial" panose="020B0604020202020204" pitchFamily="34" charset="0"/>
              </a:rPr>
              <a:t> complete years the investment has grown to £5469.78 Find the value of </a:t>
            </a:r>
            <a:r>
              <a:rPr lang="en-US" sz="2120" i="1" dirty="0">
                <a:latin typeface="Arial" panose="020B0604020202020204" pitchFamily="34" charset="0"/>
                <a:cs typeface="Arial" panose="020B0604020202020204" pitchFamily="34" charset="0"/>
              </a:rPr>
              <a:t>n</a:t>
            </a:r>
            <a:r>
              <a:rPr lang="en-US" sz="2120" dirty="0" smtClean="0">
                <a:latin typeface="Arial" panose="020B0604020202020204" pitchFamily="34" charset="0"/>
                <a:cs typeface="Arial" panose="020B0604020202020204" pitchFamily="34" charset="0"/>
              </a:rPr>
              <a:t>.</a:t>
            </a:r>
            <a:endParaRPr lang="en-US" sz="212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4"/>
              <a:tabLst>
                <a:tab pos="914400" algn="l"/>
                <a:tab pos="2743200" algn="l"/>
              </a:tabLst>
            </a:pPr>
            <a:r>
              <a:rPr lang="en-US" sz="2120" b="1" dirty="0">
                <a:solidFill>
                  <a:srgbClr val="C00000"/>
                </a:solidFill>
                <a:latin typeface="Arial" panose="020B0604020202020204" pitchFamily="34" charset="0"/>
                <a:cs typeface="Arial" panose="020B0604020202020204" pitchFamily="34" charset="0"/>
              </a:rPr>
              <a:t>Finance / Reasoning </a:t>
            </a:r>
            <a:r>
              <a:rPr lang="en-US" sz="2120" dirty="0">
                <a:latin typeface="Arial" panose="020B0604020202020204" pitchFamily="34" charset="0"/>
                <a:cs typeface="Arial" panose="020B0604020202020204" pitchFamily="34" charset="0"/>
              </a:rPr>
              <a:t>Gwen bought a new </a:t>
            </a:r>
            <a:r>
              <a:rPr lang="en-US" sz="2120" dirty="0" smtClean="0">
                <a:latin typeface="Arial" panose="020B0604020202020204" pitchFamily="34" charset="0"/>
                <a:cs typeface="Arial" panose="020B0604020202020204" pitchFamily="34" charset="0"/>
              </a:rPr>
              <a:t>car. Each </a:t>
            </a:r>
            <a:r>
              <a:rPr lang="en-US" sz="2120" dirty="0">
                <a:latin typeface="Arial" panose="020B0604020202020204" pitchFamily="34" charset="0"/>
                <a:cs typeface="Arial" panose="020B0604020202020204" pitchFamily="34" charset="0"/>
              </a:rPr>
              <a:t>year, the value of her car depreciated by 9%. </a:t>
            </a:r>
            <a:endParaRPr lang="en-US" sz="212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120" dirty="0" smtClean="0">
                <a:latin typeface="Arial" panose="020B0604020202020204" pitchFamily="34" charset="0"/>
                <a:cs typeface="Arial" panose="020B0604020202020204" pitchFamily="34" charset="0"/>
              </a:rPr>
              <a:t>Let £</a:t>
            </a:r>
            <a:r>
              <a:rPr lang="en-US" sz="2120" i="1" dirty="0" smtClean="0">
                <a:latin typeface="Arial" panose="020B0604020202020204" pitchFamily="34" charset="0"/>
                <a:cs typeface="Arial" panose="020B0604020202020204" pitchFamily="34" charset="0"/>
              </a:rPr>
              <a:t>x</a:t>
            </a:r>
            <a:r>
              <a:rPr lang="en-US" sz="2120" dirty="0" smtClean="0">
                <a:latin typeface="Arial" panose="020B0604020202020204" pitchFamily="34" charset="0"/>
                <a:cs typeface="Arial" panose="020B0604020202020204" pitchFamily="34" charset="0"/>
              </a:rPr>
              <a:t> </a:t>
            </a:r>
            <a:r>
              <a:rPr lang="en-US" sz="2120" dirty="0">
                <a:latin typeface="Arial" panose="020B0604020202020204" pitchFamily="34" charset="0"/>
                <a:cs typeface="Arial" panose="020B0604020202020204" pitchFamily="34" charset="0"/>
              </a:rPr>
              <a:t>be the original price of the </a:t>
            </a:r>
            <a:r>
              <a:rPr lang="en-US" sz="2120" dirty="0" smtClean="0">
                <a:latin typeface="Arial" panose="020B0604020202020204" pitchFamily="34" charset="0"/>
                <a:cs typeface="Arial" panose="020B0604020202020204" pitchFamily="34" charset="0"/>
              </a:rPr>
              <a:t>car. Write </a:t>
            </a:r>
            <a:r>
              <a:rPr lang="en-US" sz="2120" dirty="0">
                <a:latin typeface="Arial" panose="020B0604020202020204" pitchFamily="34" charset="0"/>
                <a:cs typeface="Arial" panose="020B0604020202020204" pitchFamily="34" charset="0"/>
              </a:rPr>
              <a:t>an expression for the value of the car after 1 year, </a:t>
            </a:r>
            <a:endParaRPr lang="en-US" sz="212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120" dirty="0" smtClean="0">
                <a:latin typeface="Arial" panose="020B0604020202020204" pitchFamily="34" charset="0"/>
                <a:cs typeface="Arial" panose="020B0604020202020204" pitchFamily="34" charset="0"/>
              </a:rPr>
              <a:t>After </a:t>
            </a:r>
            <a:r>
              <a:rPr lang="en-US" sz="2120" dirty="0">
                <a:latin typeface="Arial" panose="020B0604020202020204" pitchFamily="34" charset="0"/>
                <a:cs typeface="Arial" panose="020B0604020202020204" pitchFamily="34" charset="0"/>
              </a:rPr>
              <a:t>how many years was the car worth less than half of its original price?</a:t>
            </a:r>
            <a:endParaRPr lang="en-US" sz="2120" baseline="30000" dirty="0" smtClean="0">
              <a:latin typeface="Arial" panose="020B0604020202020204" pitchFamily="34" charset="0"/>
              <a:cs typeface="Arial" panose="020B0604020202020204" pitchFamily="34" charset="0"/>
            </a:endParaRPr>
          </a:p>
        </p:txBody>
      </p:sp>
      <p:sp>
        <p:nvSpPr>
          <p:cNvPr id="7" name="Rectangle 6"/>
          <p:cNvSpPr/>
          <p:nvPr/>
        </p:nvSpPr>
        <p:spPr>
          <a:xfrm flipH="1">
            <a:off x="251520" y="6086623"/>
            <a:ext cx="5256584"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When is the value &lt; </a:t>
            </a:r>
            <a:r>
              <a:rPr lang="en-US" sz="2400" dirty="0" smtClean="0">
                <a:solidFill>
                  <a:schemeClr val="tx1"/>
                </a:solidFill>
                <a:latin typeface="Arial" panose="020B0604020202020204" pitchFamily="34" charset="0"/>
                <a:cs typeface="Arial" panose="020B0604020202020204" pitchFamily="34" charset="0"/>
              </a:rPr>
              <a:t>0.5</a:t>
            </a:r>
            <a:r>
              <a:rPr lang="en-US" sz="2400" i="1" dirty="0" smtClean="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a:t>
            </a:r>
            <a:endParaRPr lang="en-US" sz="2400" i="1"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45611983"/>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357</a:t>
            </a:r>
            <a:endParaRPr lang="en-GB" sz="1400" b="1" dirty="0">
              <a:latin typeface="Calibri" panose="020F0502020204030204" pitchFamily="34" charset="0"/>
            </a:endParaRPr>
          </a:p>
        </p:txBody>
      </p:sp>
      <p:sp>
        <p:nvSpPr>
          <p:cNvPr id="3" name="Rectangle 2"/>
          <p:cNvSpPr/>
          <p:nvPr/>
        </p:nvSpPr>
        <p:spPr>
          <a:xfrm>
            <a:off x="251520" y="1196752"/>
            <a:ext cx="5256584" cy="4524315"/>
          </a:xfrm>
          <a:prstGeom prst="rect">
            <a:avLst/>
          </a:prstGeom>
        </p:spPr>
        <p:txBody>
          <a:bodyPr wrap="square">
            <a:spAutoFit/>
          </a:bodyPr>
          <a:lstStyle/>
          <a:p>
            <a:pPr marL="457200" indent="-457200">
              <a:buClr>
                <a:srgbClr val="C00000"/>
              </a:buClr>
              <a:buFont typeface="+mj-lt"/>
              <a:buAutoNum type="arabicPeriod" startAt="6"/>
              <a:tabLst>
                <a:tab pos="914400" algn="l"/>
                <a:tab pos="2743200" algn="l"/>
              </a:tabLst>
            </a:pPr>
            <a:r>
              <a:rPr lang="en-US" sz="2400" b="1" dirty="0">
                <a:solidFill>
                  <a:srgbClr val="C00000"/>
                </a:solidFill>
                <a:latin typeface="Arial" panose="020B0604020202020204" pitchFamily="34" charset="0"/>
                <a:cs typeface="Arial" panose="020B0604020202020204" pitchFamily="34" charset="0"/>
              </a:rPr>
              <a:t>Finance </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value of a car depreciates by 25% each year. At the end of 2015 the value of the car was £</a:t>
            </a:r>
            <a:r>
              <a:rPr lang="en-US" sz="2400" dirty="0" smtClean="0">
                <a:latin typeface="Arial" panose="020B0604020202020204" pitchFamily="34" charset="0"/>
                <a:cs typeface="Arial" panose="020B0604020202020204" pitchFamily="34" charset="0"/>
              </a:rPr>
              <a:t>2560.</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value of the car at the end of 2010.</a:t>
            </a:r>
          </a:p>
          <a:p>
            <a:pPr marL="457200" indent="-457200">
              <a:buClr>
                <a:srgbClr val="C00000"/>
              </a:buClr>
              <a:buFont typeface="+mj-lt"/>
              <a:buAutoNum type="arabicPeriod" startAt="6"/>
              <a:tabLst>
                <a:tab pos="914400" algn="l"/>
                <a:tab pos="2743200" algn="l"/>
              </a:tabLst>
            </a:pPr>
            <a:r>
              <a:rPr lang="en-US" sz="2400" b="1" dirty="0" smtClean="0">
                <a:solidFill>
                  <a:srgbClr val="C00000"/>
                </a:solidFill>
                <a:latin typeface="Arial" panose="020B0604020202020204" pitchFamily="34" charset="0"/>
                <a:cs typeface="Arial" panose="020B0604020202020204" pitchFamily="34" charset="0"/>
              </a:rPr>
              <a:t>Problem-solving </a:t>
            </a:r>
            <a:r>
              <a:rPr lang="en-US" sz="2400" dirty="0">
                <a:latin typeface="Arial" panose="020B0604020202020204" pitchFamily="34" charset="0"/>
                <a:cs typeface="Arial" panose="020B0604020202020204" pitchFamily="34" charset="0"/>
              </a:rPr>
              <a:t>Your manager says you can </a:t>
            </a:r>
            <a:r>
              <a:rPr lang="en-US" sz="2400" dirty="0" smtClean="0">
                <a:latin typeface="Arial" panose="020B0604020202020204" pitchFamily="34" charset="0"/>
                <a:cs typeface="Arial" panose="020B0604020202020204" pitchFamily="34" charset="0"/>
              </a:rPr>
              <a:t>either have </a:t>
            </a:r>
            <a:r>
              <a:rPr lang="en-US" sz="2400" dirty="0">
                <a:latin typeface="Arial" panose="020B0604020202020204" pitchFamily="34" charset="0"/>
                <a:cs typeface="Arial" panose="020B0604020202020204" pitchFamily="34" charset="0"/>
              </a:rPr>
              <a:t>a 2.5% pay rise this year and then a 1.5% pay rise next year, or a 3.5% pay rise this year and no pay rise next year. Which would you prefer?</a:t>
            </a:r>
            <a:endParaRPr lang="en-US" sz="2400" baseline="300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8" name="Rectangle 7"/>
          <p:cNvSpPr/>
          <p:nvPr/>
        </p:nvSpPr>
        <p:spPr>
          <a:xfrm flipH="1">
            <a:off x="264141" y="5694347"/>
            <a:ext cx="5204539" cy="830997"/>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chemeClr val="accent3">
                    <a:lumMod val="50000"/>
                  </a:schemeClr>
                </a:solidFill>
                <a:latin typeface="Arial" panose="020B0604020202020204" pitchFamily="34" charset="0"/>
                <a:cs typeface="Arial" panose="020B0604020202020204" pitchFamily="34" charset="0"/>
              </a:rPr>
              <a:t>Q7 strategy hint</a:t>
            </a:r>
            <a:r>
              <a:rPr lang="en-US" sz="2400" dirty="0" smtClean="0">
                <a:solidFill>
                  <a:schemeClr val="accent3">
                    <a:lumMod val="50000"/>
                  </a:schemeClr>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Decide on a salary figure to work with.</a:t>
            </a:r>
          </a:p>
        </p:txBody>
      </p:sp>
    </p:spTree>
    <p:extLst>
      <p:ext uri="{BB962C8B-B14F-4D97-AF65-F5344CB8AC3E}">
        <p14:creationId xmlns:p14="http://schemas.microsoft.com/office/powerpoint/2010/main" val="3175682155"/>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357</a:t>
            </a:r>
            <a:endParaRPr lang="en-GB" sz="1400" b="1" dirty="0">
              <a:latin typeface="Calibri" panose="020F0502020204030204" pitchFamily="34" charset="0"/>
            </a:endParaRPr>
          </a:p>
        </p:txBody>
      </p:sp>
      <p:sp>
        <p:nvSpPr>
          <p:cNvPr id="3" name="Rectangle 2"/>
          <p:cNvSpPr/>
          <p:nvPr/>
        </p:nvSpPr>
        <p:spPr>
          <a:xfrm>
            <a:off x="251520" y="1196752"/>
            <a:ext cx="5256584" cy="3046988"/>
          </a:xfrm>
          <a:prstGeom prst="rect">
            <a:avLst/>
          </a:prstGeom>
        </p:spPr>
        <p:txBody>
          <a:bodyPr wrap="square">
            <a:spAutoFit/>
          </a:bodyPr>
          <a:lstStyle/>
          <a:p>
            <a:pPr marL="457200" indent="-457200">
              <a:buClr>
                <a:srgbClr val="C00000"/>
              </a:buClr>
              <a:buFont typeface="+mj-lt"/>
              <a:buAutoNum type="arabicPeriod" startAt="8"/>
              <a:tabLst>
                <a:tab pos="914400" algn="l"/>
                <a:tab pos="2743200" algn="l"/>
              </a:tabLst>
            </a:pPr>
            <a:r>
              <a:rPr lang="en-US" sz="2400" b="1" dirty="0" smtClean="0">
                <a:solidFill>
                  <a:srgbClr val="C00000"/>
                </a:solidFill>
                <a:latin typeface="Arial" panose="020B0604020202020204" pitchFamily="34" charset="0"/>
                <a:cs typeface="Arial" panose="020B0604020202020204" pitchFamily="34" charset="0"/>
              </a:rPr>
              <a:t>Problem-solving </a:t>
            </a:r>
            <a:r>
              <a:rPr lang="en-US" sz="2400" dirty="0" smtClean="0">
                <a:latin typeface="Arial" panose="020B0604020202020204" pitchFamily="34" charset="0"/>
                <a:cs typeface="Arial" panose="020B0604020202020204" pitchFamily="34" charset="0"/>
              </a:rPr>
              <a:t>Plastic </a:t>
            </a:r>
            <a:r>
              <a:rPr lang="en-US" sz="2400" dirty="0">
                <a:latin typeface="Arial" panose="020B0604020202020204" pitchFamily="34" charset="0"/>
                <a:cs typeface="Arial" panose="020B0604020202020204" pitchFamily="34" charset="0"/>
              </a:rPr>
              <a:t>block A has a mass of 1.2 kg. Plastic cube B is made from plastic with a density 40% greater than the plastic block.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mass of the plastic cube. Give your answer in grams to three significant figures</a:t>
            </a:r>
            <a:r>
              <a:rPr lang="en-US" sz="2400" dirty="0" smtClean="0">
                <a:latin typeface="Arial" panose="020B0604020202020204" pitchFamily="34" charset="0"/>
                <a:cs typeface="Arial" panose="020B0604020202020204" pitchFamily="34" charset="0"/>
              </a:rPr>
              <a:t>.</a:t>
            </a:r>
            <a:endParaRPr lang="en-US" sz="2400" baseline="300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14563" t="35563" r="47637" b="39500"/>
          <a:stretch/>
        </p:blipFill>
        <p:spPr>
          <a:xfrm>
            <a:off x="255053" y="4365470"/>
            <a:ext cx="5249519" cy="2077936"/>
          </a:xfrm>
          <a:prstGeom prst="rect">
            <a:avLst/>
          </a:prstGeom>
        </p:spPr>
      </p:pic>
    </p:spTree>
    <p:extLst>
      <p:ext uri="{BB962C8B-B14F-4D97-AF65-F5344CB8AC3E}">
        <p14:creationId xmlns:p14="http://schemas.microsoft.com/office/powerpoint/2010/main" val="1499650163"/>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358</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startAt="9"/>
              <a:tabLst>
                <a:tab pos="914400" algn="l"/>
                <a:tab pos="2743200" algn="l"/>
              </a:tabLst>
            </a:pPr>
            <a:r>
              <a:rPr lang="en-US" sz="2000" b="1" dirty="0" smtClean="0">
                <a:solidFill>
                  <a:srgbClr val="C00000"/>
                </a:solidFill>
                <a:latin typeface="Arial" panose="020B0604020202020204" pitchFamily="34" charset="0"/>
                <a:cs typeface="Arial" panose="020B0604020202020204" pitchFamily="34" charset="0"/>
              </a:rPr>
              <a:t>Finance</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Chloe invests £3000 at 3.2% per annum compound interest,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000" dirty="0" smtClean="0">
                <a:latin typeface="Arial" panose="020B0604020202020204" pitchFamily="34" charset="0"/>
                <a:cs typeface="Arial" panose="020B0604020202020204" pitchFamily="34" charset="0"/>
              </a:rPr>
              <a:t>Copy and </a:t>
            </a:r>
            <a:r>
              <a:rPr lang="en-US" sz="2000" dirty="0">
                <a:latin typeface="Arial" panose="020B0604020202020204" pitchFamily="34" charset="0"/>
                <a:cs typeface="Arial" panose="020B0604020202020204" pitchFamily="34" charset="0"/>
              </a:rPr>
              <a:t>complete this table of values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000" dirty="0">
                <a:latin typeface="Arial" panose="020B0604020202020204" pitchFamily="34" charset="0"/>
                <a:cs typeface="Arial" panose="020B0604020202020204" pitchFamily="34" charset="0"/>
              </a:rPr>
              <a:t>Plot the graph of y against n. Join the points,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000" dirty="0" smtClean="0">
                <a:latin typeface="Arial" panose="020B0604020202020204" pitchFamily="34" charset="0"/>
                <a:cs typeface="Arial" panose="020B0604020202020204" pitchFamily="34" charset="0"/>
              </a:rPr>
              <a:t>Estimate </a:t>
            </a:r>
            <a:r>
              <a:rPr lang="en-US" sz="2000" dirty="0">
                <a:latin typeface="Arial" panose="020B0604020202020204" pitchFamily="34" charset="0"/>
                <a:cs typeface="Arial" panose="020B0604020202020204" pitchFamily="34" charset="0"/>
              </a:rPr>
              <a:t>when Chloe will have £3350 in her account</a:t>
            </a:r>
            <a:r>
              <a:rPr lang="en-US" sz="20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12"/>
              <a:tabLst>
                <a:tab pos="914400" algn="l"/>
                <a:tab pos="2743200" algn="l"/>
              </a:tabLst>
            </a:pPr>
            <a:r>
              <a:rPr lang="en-US" sz="2000" b="1" dirty="0">
                <a:solidFill>
                  <a:srgbClr val="C00000"/>
                </a:solidFill>
                <a:latin typeface="Arial" panose="020B0604020202020204" pitchFamily="34" charset="0"/>
                <a:cs typeface="Arial" panose="020B0604020202020204" pitchFamily="34" charset="0"/>
              </a:rPr>
              <a:t>Problem-solving</a:t>
            </a:r>
            <a:r>
              <a:rPr lang="en-US" sz="2000" dirty="0">
                <a:solidFill>
                  <a:srgbClr val="C0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number of outlets of a coffee shop chain in the UK increases at rate of 9% for 10 years. At the end of the 10 years there are 350 coffee </a:t>
            </a:r>
            <a:r>
              <a:rPr lang="en-US" sz="2000" dirty="0" smtClean="0">
                <a:latin typeface="Arial" panose="020B0604020202020204" pitchFamily="34" charset="0"/>
                <a:cs typeface="Arial" panose="020B0604020202020204" pitchFamily="34" charset="0"/>
              </a:rPr>
              <a:t>shops.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many were there at the beginning of the 10 years?</a:t>
            </a:r>
            <a:endParaRPr lang="en-US" sz="20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842665892"/>
              </p:ext>
            </p:extLst>
          </p:nvPr>
        </p:nvGraphicFramePr>
        <p:xfrm>
          <a:off x="251522" y="2522984"/>
          <a:ext cx="5256582" cy="762000"/>
        </p:xfrm>
        <a:graphic>
          <a:graphicData uri="http://schemas.openxmlformats.org/drawingml/2006/table">
            <a:tbl>
              <a:tblPr firstRow="1" bandRow="1">
                <a:tableStyleId>{5940675A-B579-460E-94D1-54222C63F5DA}</a:tableStyleId>
              </a:tblPr>
              <a:tblGrid>
                <a:gridCol w="2376262"/>
                <a:gridCol w="792088"/>
                <a:gridCol w="504056"/>
                <a:gridCol w="504056"/>
                <a:gridCol w="576064"/>
                <a:gridCol w="504056"/>
              </a:tblGrid>
              <a:tr h="3089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dirty="0" smtClean="0">
                          <a:latin typeface="Arial" panose="020B0604020202020204" pitchFamily="34" charset="0"/>
                          <a:cs typeface="Arial" panose="020B0604020202020204" pitchFamily="34" charset="0"/>
                        </a:rPr>
                        <a:t>Number of</a:t>
                      </a:r>
                      <a:r>
                        <a:rPr lang="en-US" sz="1900" b="1" baseline="0" dirty="0" smtClean="0">
                          <a:latin typeface="Arial" panose="020B0604020202020204" pitchFamily="34" charset="0"/>
                          <a:cs typeface="Arial" panose="020B0604020202020204" pitchFamily="34" charset="0"/>
                        </a:rPr>
                        <a:t> </a:t>
                      </a:r>
                      <a:r>
                        <a:rPr lang="en-US" sz="1900" b="1" dirty="0" smtClean="0">
                          <a:latin typeface="Arial" panose="020B0604020202020204" pitchFamily="34" charset="0"/>
                          <a:cs typeface="Arial" panose="020B0604020202020204" pitchFamily="34" charset="0"/>
                        </a:rPr>
                        <a:t>years, </a:t>
                      </a:r>
                      <a:r>
                        <a:rPr lang="en-US" sz="1900" b="1" i="1" dirty="0" smtClean="0">
                          <a:latin typeface="Arial" panose="020B0604020202020204" pitchFamily="34" charset="0"/>
                          <a:cs typeface="Arial" panose="020B0604020202020204" pitchFamily="34" charset="0"/>
                        </a:rPr>
                        <a:t>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0</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1</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2</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3</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00" dirty="0" smtClean="0">
                          <a:latin typeface="Arial" panose="020B0604020202020204" pitchFamily="34" charset="0"/>
                          <a:cs typeface="Arial" panose="020B0604020202020204" pitchFamily="34" charset="0"/>
                        </a:rPr>
                        <a:t>4</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1900" b="1" dirty="0" smtClean="0">
                          <a:latin typeface="Arial" panose="020B0604020202020204" pitchFamily="34" charset="0"/>
                          <a:cs typeface="Arial" panose="020B0604020202020204" pitchFamily="34" charset="0"/>
                        </a:rPr>
                        <a:t>Value, </a:t>
                      </a:r>
                      <a:r>
                        <a:rPr lang="en-US" sz="1900" b="1" i="1" dirty="0" smtClean="0">
                          <a:latin typeface="Arial" panose="020B0604020202020204" pitchFamily="34" charset="0"/>
                          <a:cs typeface="Arial" panose="020B0604020202020204" pitchFamily="34" charset="0"/>
                        </a:rPr>
                        <a:t>y</a:t>
                      </a:r>
                      <a:endParaRPr lang="en-US" sz="19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900" dirty="0" smtClean="0">
                          <a:latin typeface="Arial" panose="020B0604020202020204" pitchFamily="34" charset="0"/>
                          <a:cs typeface="Arial" panose="020B0604020202020204" pitchFamily="34" charset="0"/>
                        </a:rPr>
                        <a:t>3000</a:t>
                      </a: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9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4509120"/>
            <a:ext cx="548640" cy="548640"/>
          </a:xfrm>
          <a:prstGeom prst="rect">
            <a:avLst/>
          </a:prstGeom>
        </p:spPr>
      </p:pic>
      <p:sp>
        <p:nvSpPr>
          <p:cNvPr id="10" name="Rectangle 9"/>
          <p:cNvSpPr/>
          <p:nvPr/>
        </p:nvSpPr>
        <p:spPr>
          <a:xfrm flipH="1">
            <a:off x="5566539" y="3717032"/>
            <a:ext cx="3181925"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Q9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Round to the nearest £10</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469564"/>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358</a:t>
            </a:r>
            <a:endParaRPr lang="en-GB" sz="1400" b="1" dirty="0">
              <a:latin typeface="Calibri" panose="020F0502020204030204" pitchFamily="34" charset="0"/>
            </a:endParaRPr>
          </a:p>
        </p:txBody>
      </p:sp>
      <p:sp>
        <p:nvSpPr>
          <p:cNvPr id="3" name="Rectangle 2"/>
          <p:cNvSpPr/>
          <p:nvPr/>
        </p:nvSpPr>
        <p:spPr>
          <a:xfrm>
            <a:off x="238559" y="1196752"/>
            <a:ext cx="8581913" cy="1569660"/>
          </a:xfrm>
          <a:prstGeom prst="rect">
            <a:avLst/>
          </a:prstGeom>
        </p:spPr>
        <p:txBody>
          <a:bodyPr wrap="square">
            <a:spAutoFit/>
          </a:bodyPr>
          <a:lstStyle/>
          <a:p>
            <a:pPr marL="514350" indent="-514350">
              <a:buClr>
                <a:srgbClr val="C00000"/>
              </a:buClr>
              <a:buFont typeface="+mj-lt"/>
              <a:buAutoNum type="arabicPeriod" startAt="10"/>
              <a:tabLst>
                <a:tab pos="914400" algn="l"/>
                <a:tab pos="2743200" algn="l"/>
              </a:tabLst>
            </a:pPr>
            <a:r>
              <a:rPr lang="en-US" sz="2400" b="1" dirty="0" smtClean="0">
                <a:solidFill>
                  <a:srgbClr val="C00000"/>
                </a:solidFill>
                <a:latin typeface="Arial" panose="020B0604020202020204" pitchFamily="34" charset="0"/>
                <a:cs typeface="Arial" panose="020B0604020202020204" pitchFamily="34" charset="0"/>
              </a:rPr>
              <a:t>Problem-solving </a:t>
            </a:r>
            <a:r>
              <a:rPr lang="en-US" sz="2400" dirty="0">
                <a:latin typeface="Arial" panose="020B0604020202020204" pitchFamily="34" charset="0"/>
                <a:cs typeface="Arial" panose="020B0604020202020204" pitchFamily="34" charset="0"/>
              </a:rPr>
              <a:t>Carrie buys a motorbike. The value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the motorbike depreciates by 10% each year. Write down the letter of the graph which best shows how the value of Carrie's motorbike changes with time.</a:t>
            </a:r>
            <a:endParaRPr lang="en-US" sz="24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4264" y="1196752"/>
            <a:ext cx="588216" cy="588216"/>
          </a:xfrm>
          <a:prstGeom prst="rect">
            <a:avLst/>
          </a:prstGeom>
        </p:spPr>
      </p:pic>
      <p:pic>
        <p:nvPicPr>
          <p:cNvPr id="2" name="Picture 1"/>
          <p:cNvPicPr>
            <a:picLocks noChangeAspect="1"/>
          </p:cNvPicPr>
          <p:nvPr/>
        </p:nvPicPr>
        <p:blipFill rotWithShape="1">
          <a:blip r:embed="rId5"/>
          <a:srcRect l="41863" t="52770" r="38450" b="16769"/>
          <a:stretch/>
        </p:blipFill>
        <p:spPr>
          <a:xfrm>
            <a:off x="3347864" y="2797442"/>
            <a:ext cx="2089976" cy="1839180"/>
          </a:xfrm>
          <a:prstGeom prst="rect">
            <a:avLst/>
          </a:prstGeom>
        </p:spPr>
      </p:pic>
      <p:pic>
        <p:nvPicPr>
          <p:cNvPr id="10" name="Picture 9"/>
          <p:cNvPicPr>
            <a:picLocks noChangeAspect="1"/>
          </p:cNvPicPr>
          <p:nvPr/>
        </p:nvPicPr>
        <p:blipFill rotWithShape="1">
          <a:blip r:embed="rId5"/>
          <a:srcRect l="66184" t="52770" r="13776" b="16769"/>
          <a:stretch/>
        </p:blipFill>
        <p:spPr>
          <a:xfrm>
            <a:off x="5900826" y="2797442"/>
            <a:ext cx="2127558" cy="1839180"/>
          </a:xfrm>
          <a:prstGeom prst="rect">
            <a:avLst/>
          </a:prstGeom>
        </p:spPr>
      </p:pic>
      <p:pic>
        <p:nvPicPr>
          <p:cNvPr id="11" name="Picture 10"/>
          <p:cNvPicPr>
            <a:picLocks noChangeAspect="1"/>
          </p:cNvPicPr>
          <p:nvPr/>
        </p:nvPicPr>
        <p:blipFill rotWithShape="1">
          <a:blip r:embed="rId5"/>
          <a:srcRect l="18500" t="52770" r="61471" b="16769"/>
          <a:stretch/>
        </p:blipFill>
        <p:spPr>
          <a:xfrm>
            <a:off x="899592" y="2797443"/>
            <a:ext cx="2126263" cy="1839180"/>
          </a:xfrm>
          <a:prstGeom prst="rect">
            <a:avLst/>
          </a:prstGeom>
        </p:spPr>
      </p:pic>
      <p:sp>
        <p:nvSpPr>
          <p:cNvPr id="12" name="Rectangle 11"/>
          <p:cNvSpPr/>
          <p:nvPr/>
        </p:nvSpPr>
        <p:spPr>
          <a:xfrm>
            <a:off x="238559" y="4741382"/>
            <a:ext cx="8541589" cy="178396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8278839"/>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358</a:t>
            </a:r>
            <a:endParaRPr lang="en-GB" sz="1400" b="1" dirty="0">
              <a:latin typeface="Calibri" panose="020F0502020204030204" pitchFamily="34" charset="0"/>
            </a:endParaRPr>
          </a:p>
        </p:txBody>
      </p:sp>
      <p:sp>
        <p:nvSpPr>
          <p:cNvPr id="3" name="Rectangle 2"/>
          <p:cNvSpPr/>
          <p:nvPr/>
        </p:nvSpPr>
        <p:spPr>
          <a:xfrm>
            <a:off x="238559" y="1196752"/>
            <a:ext cx="5269545" cy="5401479"/>
          </a:xfrm>
          <a:prstGeom prst="rect">
            <a:avLst/>
          </a:prstGeom>
        </p:spPr>
        <p:txBody>
          <a:bodyPr wrap="square">
            <a:spAutoFit/>
          </a:bodyPr>
          <a:lstStyle/>
          <a:p>
            <a:pPr marL="514350" indent="-514350">
              <a:buClr>
                <a:srgbClr val="C00000"/>
              </a:buClr>
              <a:buFont typeface="+mj-lt"/>
              <a:buAutoNum type="arabicPeriod" startAt="11"/>
              <a:tabLst>
                <a:tab pos="2743200" algn="l"/>
              </a:tabLst>
            </a:pPr>
            <a:r>
              <a:rPr lang="en-US" sz="2300" b="1" dirty="0" smtClean="0">
                <a:solidFill>
                  <a:srgbClr val="C00000"/>
                </a:solidFill>
                <a:latin typeface="Arial" panose="020B0604020202020204" pitchFamily="34" charset="0"/>
                <a:cs typeface="Arial" panose="020B0604020202020204" pitchFamily="34" charset="0"/>
              </a:rPr>
              <a:t>Reasoning</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The size of an exterior angle of a regular polygon is inversely proportional to the number of sides of the polygon.</a:t>
            </a:r>
          </a:p>
          <a:p>
            <a:pPr marL="800100" lvl="1" indent="-342900">
              <a:buClr>
                <a:srgbClr val="C00000"/>
              </a:buClr>
              <a:buFont typeface="+mj-lt"/>
              <a:buAutoNum type="alphaLcPeriod"/>
              <a:tabLst>
                <a:tab pos="2743200" algn="l"/>
              </a:tabLst>
            </a:pPr>
            <a:r>
              <a:rPr lang="en-US" sz="2300" dirty="0" smtClean="0">
                <a:latin typeface="Arial" panose="020B0604020202020204" pitchFamily="34" charset="0"/>
                <a:cs typeface="Arial" panose="020B0604020202020204" pitchFamily="34" charset="0"/>
              </a:rPr>
              <a:t>Sam </a:t>
            </a:r>
            <a:r>
              <a:rPr lang="en-US" sz="2300" dirty="0">
                <a:latin typeface="Arial" panose="020B0604020202020204" pitchFamily="34" charset="0"/>
                <a:cs typeface="Arial" panose="020B0604020202020204" pitchFamily="34" charset="0"/>
              </a:rPr>
              <a:t>thinks this means that if one polygon has twice the number of sides of another polygon the size of the exterior angle is half the size of the original exterior </a:t>
            </a:r>
            <a:r>
              <a:rPr lang="en-US" sz="2300" dirty="0" smtClean="0">
                <a:latin typeface="Arial" panose="020B0604020202020204" pitchFamily="34" charset="0"/>
                <a:cs typeface="Arial" panose="020B0604020202020204" pitchFamily="34" charset="0"/>
              </a:rPr>
              <a:t>angle.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Is </a:t>
            </a:r>
            <a:r>
              <a:rPr lang="en-US" sz="2300" dirty="0">
                <a:latin typeface="Arial" panose="020B0604020202020204" pitchFamily="34" charset="0"/>
                <a:cs typeface="Arial" panose="020B0604020202020204" pitchFamily="34" charset="0"/>
              </a:rPr>
              <a:t>Sam correct? Explain.</a:t>
            </a:r>
          </a:p>
          <a:p>
            <a:pPr marL="800100" lvl="1" indent="-342900">
              <a:buClr>
                <a:srgbClr val="C00000"/>
              </a:buClr>
              <a:buFont typeface="+mj-lt"/>
              <a:buAutoNum type="alphaLcPeriod"/>
              <a:tabLst>
                <a:tab pos="2743200" algn="l"/>
              </a:tabLst>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size of an exterior angle of a regular hexagon is 60</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size of the exterior angle of a 20-sided polygon?</a:t>
            </a:r>
            <a:endParaRPr lang="en-US" sz="23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2400" y="1268760"/>
            <a:ext cx="588216" cy="588216"/>
          </a:xfrm>
          <a:prstGeom prst="rect">
            <a:avLst/>
          </a:prstGeom>
        </p:spPr>
      </p:pic>
    </p:spTree>
    <p:extLst>
      <p:ext uri="{BB962C8B-B14F-4D97-AF65-F5344CB8AC3E}">
        <p14:creationId xmlns:p14="http://schemas.microsoft.com/office/powerpoint/2010/main" val="657883214"/>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358</a:t>
            </a:r>
            <a:endParaRPr lang="en-GB" sz="1400" b="1" dirty="0">
              <a:latin typeface="Calibri" panose="020F050202020403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4264" y="1196752"/>
            <a:ext cx="588216" cy="588216"/>
          </a:xfrm>
          <a:prstGeom prst="rect">
            <a:avLst/>
          </a:prstGeom>
        </p:spPr>
      </p:pic>
      <p:grpSp>
        <p:nvGrpSpPr>
          <p:cNvPr id="6" name="Group 5"/>
          <p:cNvGrpSpPr/>
          <p:nvPr/>
        </p:nvGrpSpPr>
        <p:grpSpPr>
          <a:xfrm>
            <a:off x="263692" y="1268760"/>
            <a:ext cx="8526985" cy="4547537"/>
            <a:chOff x="3483872" y="1089031"/>
            <a:chExt cx="5264592" cy="4547537"/>
          </a:xfrm>
        </p:grpSpPr>
        <p:sp>
          <p:nvSpPr>
            <p:cNvPr id="7" name="Round Diagonal Corner Rectangle 6"/>
            <p:cNvSpPr/>
            <p:nvPr/>
          </p:nvSpPr>
          <p:spPr>
            <a:xfrm>
              <a:off x="3491880" y="1089031"/>
              <a:ext cx="5256584" cy="4547537"/>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3970318"/>
            </a:xfrm>
            <a:prstGeom prst="rect">
              <a:avLst/>
            </a:prstGeom>
          </p:spPr>
          <p:txBody>
            <a:bodyPr wrap="square">
              <a:spAutoFit/>
            </a:bodyPr>
            <a:lstStyle/>
            <a:p>
              <a:pPr>
                <a:spcAft>
                  <a:spcPts val="0"/>
                </a:spcAft>
                <a:tabLst>
                  <a:tab pos="4972050" algn="r"/>
                </a:tabLst>
              </a:pPr>
              <a:r>
                <a:rPr lang="en-US" sz="2100" dirty="0" err="1"/>
                <a:t>Sumeet</a:t>
              </a:r>
              <a:r>
                <a:rPr lang="en-US" sz="2100" dirty="0"/>
                <a:t> has a pond in the </a:t>
              </a:r>
              <a:r>
                <a:rPr lang="en-US" sz="2100" dirty="0" smtClean="0"/>
                <a:t>shape </a:t>
              </a:r>
              <a:br>
                <a:rPr lang="en-US" sz="2100" dirty="0" smtClean="0"/>
              </a:br>
              <a:r>
                <a:rPr lang="en-US" sz="2100" dirty="0" smtClean="0"/>
                <a:t>of </a:t>
              </a:r>
              <a:r>
                <a:rPr lang="en-US" sz="2100" dirty="0"/>
                <a:t>a </a:t>
              </a:r>
              <a:r>
                <a:rPr lang="en-US" sz="2100" dirty="0" smtClean="0"/>
                <a:t>prism. The </a:t>
              </a:r>
              <a:r>
                <a:rPr lang="en-US" sz="2100" dirty="0"/>
                <a:t>pond is completely </a:t>
              </a:r>
              <a:r>
                <a:rPr lang="en-US" sz="2100" dirty="0" smtClean="0"/>
                <a:t>full </a:t>
              </a:r>
              <a:r>
                <a:rPr lang="en-US" sz="2100" dirty="0"/>
                <a:t>of </a:t>
              </a:r>
              <a:r>
                <a:rPr lang="en-US" sz="2100" dirty="0" smtClean="0"/>
                <a:t/>
              </a:r>
              <a:br>
                <a:rPr lang="en-US" sz="2100" dirty="0" smtClean="0"/>
              </a:br>
              <a:r>
                <a:rPr lang="en-US" sz="2100" dirty="0" smtClean="0"/>
                <a:t>water</a:t>
              </a:r>
              <a:r>
                <a:rPr lang="en-US" sz="2100" dirty="0"/>
                <a:t>.</a:t>
              </a:r>
            </a:p>
            <a:p>
              <a:pPr>
                <a:spcAft>
                  <a:spcPts val="0"/>
                </a:spcAft>
                <a:tabLst>
                  <a:tab pos="4972050" algn="r"/>
                </a:tabLst>
              </a:pPr>
              <a:r>
                <a:rPr lang="en-US" sz="2100" dirty="0" err="1"/>
                <a:t>Sumeet</a:t>
              </a:r>
              <a:r>
                <a:rPr lang="en-US" sz="2100" dirty="0"/>
                <a:t> wants to empty the </a:t>
              </a:r>
              <a:r>
                <a:rPr lang="en-US" sz="2100" dirty="0" smtClean="0"/>
                <a:t/>
              </a:r>
              <a:br>
                <a:rPr lang="en-US" sz="2100" dirty="0" smtClean="0"/>
              </a:br>
              <a:r>
                <a:rPr lang="en-US" sz="2100" dirty="0" smtClean="0"/>
                <a:t>pond </a:t>
              </a:r>
              <a:r>
                <a:rPr lang="en-US" sz="2100" dirty="0"/>
                <a:t>so he can clean </a:t>
              </a:r>
              <a:r>
                <a:rPr lang="en-US" sz="2100" dirty="0" err="1" smtClean="0"/>
                <a:t>it.Sumeet</a:t>
              </a:r>
              <a:r>
                <a:rPr lang="en-US" sz="2100" dirty="0" smtClean="0"/>
                <a:t> </a:t>
              </a:r>
              <a:br>
                <a:rPr lang="en-US" sz="2100" dirty="0" smtClean="0"/>
              </a:br>
              <a:r>
                <a:rPr lang="en-US" sz="2100" dirty="0" smtClean="0"/>
                <a:t>uses </a:t>
              </a:r>
              <a:r>
                <a:rPr lang="en-US" sz="2100" dirty="0"/>
                <a:t>a pump to empty the pond.</a:t>
              </a:r>
            </a:p>
            <a:p>
              <a:pPr>
                <a:spcAft>
                  <a:spcPts val="0"/>
                </a:spcAft>
                <a:tabLst>
                  <a:tab pos="4972050" algn="r"/>
                </a:tabLst>
              </a:pPr>
              <a:r>
                <a:rPr lang="en-US" sz="2100" dirty="0"/>
                <a:t>The volume of water in the pond </a:t>
              </a:r>
              <a:r>
                <a:rPr lang="en-US" sz="2100" dirty="0" smtClean="0"/>
                <a:t/>
              </a:r>
              <a:br>
                <a:rPr lang="en-US" sz="2100" dirty="0" smtClean="0"/>
              </a:br>
              <a:r>
                <a:rPr lang="en-US" sz="2100" dirty="0" smtClean="0"/>
                <a:t>decreases </a:t>
              </a:r>
              <a:r>
                <a:rPr lang="en-US" sz="2100" dirty="0"/>
                <a:t>at a constant </a:t>
              </a:r>
              <a:r>
                <a:rPr lang="en-US" sz="2100" dirty="0" smtClean="0"/>
                <a:t>rate</a:t>
              </a:r>
              <a:r>
                <a:rPr lang="en-US" sz="2100" dirty="0"/>
                <a:t>. The level of the water in the pond goes down by 20 cm in the first 30 minutes.</a:t>
              </a:r>
            </a:p>
            <a:p>
              <a:pPr>
                <a:spcAft>
                  <a:spcPts val="0"/>
                </a:spcAft>
                <a:tabLst>
                  <a:tab pos="8058150" algn="r"/>
                </a:tabLst>
              </a:pPr>
              <a:r>
                <a:rPr lang="en-US" sz="2100" dirty="0"/>
                <a:t>Work out how much more time </a:t>
              </a:r>
              <a:r>
                <a:rPr lang="en-US" sz="2100" dirty="0" err="1"/>
                <a:t>Sumeet</a:t>
              </a:r>
              <a:r>
                <a:rPr lang="en-US" sz="2100" dirty="0"/>
                <a:t> has to wait for the pump to empty the pond completely. 	</a:t>
              </a:r>
              <a:r>
                <a:rPr lang="en-US" sz="2100" b="1" dirty="0" smtClean="0"/>
                <a:t>(</a:t>
              </a:r>
              <a:r>
                <a:rPr lang="en-US" sz="2100" b="1" dirty="0"/>
                <a:t>6 marks)</a:t>
              </a:r>
            </a:p>
            <a:p>
              <a:pPr algn="r">
                <a:spcAft>
                  <a:spcPts val="0"/>
                </a:spcAft>
                <a:tabLst>
                  <a:tab pos="4972050" algn="r"/>
                </a:tabLst>
              </a:pPr>
              <a:r>
                <a:rPr lang="en-US" sz="2100" i="1" dirty="0"/>
                <a:t>June 2013, Q17, 1MA0/IH</a:t>
              </a:r>
            </a:p>
          </p:txBody>
        </p:sp>
      </p:grpSp>
      <p:sp>
        <p:nvSpPr>
          <p:cNvPr id="11" name="Rectangle 10"/>
          <p:cNvSpPr/>
          <p:nvPr/>
        </p:nvSpPr>
        <p:spPr>
          <a:xfrm flipH="1">
            <a:off x="251519" y="5827911"/>
            <a:ext cx="8539157" cy="769441"/>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chemeClr val="accent3">
                    <a:lumMod val="50000"/>
                  </a:schemeClr>
                </a:solidFill>
                <a:latin typeface="Arial" panose="020B0604020202020204" pitchFamily="34" charset="0"/>
                <a:cs typeface="Arial" panose="020B0604020202020204" pitchFamily="34" charset="0"/>
              </a:rPr>
              <a:t>Q13 strategy hint</a:t>
            </a:r>
            <a:r>
              <a:rPr lang="en-US" sz="2200" dirty="0" smtClean="0">
                <a:solidFill>
                  <a:schemeClr val="accent3">
                    <a:lumMod val="50000"/>
                  </a:schemeClr>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First find </a:t>
            </a:r>
            <a:r>
              <a:rPr lang="en-US" sz="2200" dirty="0">
                <a:solidFill>
                  <a:schemeClr val="tx1"/>
                </a:solidFill>
                <a:latin typeface="Arial" panose="020B0604020202020204" pitchFamily="34" charset="0"/>
                <a:cs typeface="Arial" panose="020B0604020202020204" pitchFamily="34" charset="0"/>
              </a:rPr>
              <a:t>the volume of the pond, and then find </a:t>
            </a:r>
            <a:r>
              <a:rPr lang="en-US" sz="2200" dirty="0" smtClean="0">
                <a:solidFill>
                  <a:schemeClr val="tx1"/>
                </a:solidFill>
                <a:latin typeface="Arial" panose="020B0604020202020204" pitchFamily="34" charset="0"/>
                <a:cs typeface="Arial" panose="020B0604020202020204" pitchFamily="34" charset="0"/>
              </a:rPr>
              <a:t>the rate of which the volume of </a:t>
            </a:r>
            <a:r>
              <a:rPr lang="en-US" sz="2200" dirty="0">
                <a:solidFill>
                  <a:schemeClr val="tx1"/>
                </a:solidFill>
                <a:latin typeface="Arial" panose="020B0604020202020204" pitchFamily="34" charset="0"/>
                <a:cs typeface="Arial" panose="020B0604020202020204" pitchFamily="34" charset="0"/>
              </a:rPr>
              <a:t>water is emptied in m</a:t>
            </a:r>
            <a:r>
              <a:rPr lang="en-US" sz="2200" baseline="30000" dirty="0">
                <a:solidFill>
                  <a:schemeClr val="tx1"/>
                </a:solidFill>
                <a:latin typeface="Arial" panose="020B0604020202020204" pitchFamily="34" charset="0"/>
                <a:cs typeface="Arial" panose="020B0604020202020204" pitchFamily="34" charset="0"/>
              </a:rPr>
              <a:t>3</a:t>
            </a:r>
            <a:r>
              <a:rPr lang="en-US" sz="2200" dirty="0">
                <a:solidFill>
                  <a:schemeClr val="tx1"/>
                </a:solidFill>
                <a:latin typeface="Arial" panose="020B0604020202020204" pitchFamily="34" charset="0"/>
                <a:cs typeface="Arial" panose="020B0604020202020204" pitchFamily="34" charset="0"/>
              </a:rPr>
              <a:t> per hour.</a:t>
            </a:r>
          </a:p>
        </p:txBody>
      </p:sp>
      <p:pic>
        <p:nvPicPr>
          <p:cNvPr id="2" name="Picture 1"/>
          <p:cNvPicPr>
            <a:picLocks noChangeAspect="1"/>
          </p:cNvPicPr>
          <p:nvPr/>
        </p:nvPicPr>
        <p:blipFill rotWithShape="1">
          <a:blip r:embed="rId5"/>
          <a:srcRect l="20863" t="26375" r="38975" b="40813"/>
          <a:stretch/>
        </p:blipFill>
        <p:spPr>
          <a:xfrm>
            <a:off x="4499992" y="1844824"/>
            <a:ext cx="4179542" cy="2262228"/>
          </a:xfrm>
          <a:prstGeom prst="rect">
            <a:avLst/>
          </a:prstGeom>
        </p:spPr>
      </p:pic>
    </p:spTree>
    <p:extLst>
      <p:ext uri="{BB962C8B-B14F-4D97-AF65-F5344CB8AC3E}">
        <p14:creationId xmlns:p14="http://schemas.microsoft.com/office/powerpoint/2010/main" val="4105860684"/>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11 – Knowledge Check</a:t>
            </a:r>
            <a:endParaRPr lang="en-GB" sz="34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1085642573"/>
                  </p:ext>
                </p:extLst>
              </p:nvPr>
            </p:nvGraphicFramePr>
            <p:xfrm>
              <a:off x="179512" y="1112953"/>
              <a:ext cx="8640960" cy="5616624"/>
            </p:xfrm>
            <a:graphic>
              <a:graphicData uri="http://schemas.openxmlformats.org/drawingml/2006/table">
                <a:tbl>
                  <a:tblPr firstRow="1" bandRow="1">
                    <a:effectLst/>
                    <a:tableStyleId>{5940675A-B579-460E-94D1-54222C63F5DA}</a:tableStyleId>
                  </a:tblPr>
                  <a:tblGrid>
                    <a:gridCol w="8640960"/>
                  </a:tblGrid>
                  <a:tr h="475707">
                    <a:tc>
                      <a:txBody>
                        <a:bodyPr/>
                        <a:lstStyle/>
                        <a:p>
                          <a:r>
                            <a:rPr lang="en-US" sz="2100" b="1" i="0" dirty="0" smtClean="0">
                              <a:latin typeface="Arial" panose="020B0604020202020204" pitchFamily="34" charset="0"/>
                              <a:cs typeface="Arial" panose="020B0604020202020204" pitchFamily="34" charset="0"/>
                            </a:rPr>
                            <a:t>11 – Knowledge Check</a:t>
                          </a:r>
                          <a:endParaRPr lang="en-US" sz="21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Arial" panose="020B0604020202020204" pitchFamily="34" charset="0"/>
                              <a:cs typeface="Arial" panose="020B0604020202020204" pitchFamily="34" charset="0"/>
                            </a:rPr>
                            <a:t>In </a:t>
                          </a:r>
                          <a:r>
                            <a:rPr lang="en-US" sz="2100" b="1" i="0" dirty="0" smtClean="0">
                              <a:latin typeface="Arial" panose="020B0604020202020204" pitchFamily="34" charset="0"/>
                              <a:cs typeface="Arial" panose="020B0604020202020204" pitchFamily="34" charset="0"/>
                            </a:rPr>
                            <a:t>compound interest </a:t>
                          </a:r>
                          <a:r>
                            <a:rPr lang="en-US" sz="2100" b="0" i="0" dirty="0" smtClean="0">
                              <a:latin typeface="Arial" panose="020B0604020202020204" pitchFamily="34" charset="0"/>
                              <a:cs typeface="Arial" panose="020B0604020202020204" pitchFamily="34" charset="0"/>
                            </a:rPr>
                            <a:t>the interest earned each year is added to money in the account and earns interest the next year.</a:t>
                          </a:r>
                          <a:r>
                            <a:rPr lang="en-US" sz="2100" b="0" i="0" baseline="0" dirty="0" smtClean="0">
                              <a:latin typeface="Arial" panose="020B0604020202020204" pitchFamily="34" charset="0"/>
                              <a:cs typeface="Arial" panose="020B0604020202020204" pitchFamily="34" charset="0"/>
                            </a:rPr>
                            <a:t> </a:t>
                          </a:r>
                          <a:r>
                            <a:rPr lang="en-US" sz="2100" b="0" i="0" dirty="0" smtClean="0">
                              <a:latin typeface="Arial" panose="020B0604020202020204" pitchFamily="34" charset="0"/>
                              <a:cs typeface="Arial" panose="020B0604020202020204" pitchFamily="34" charset="0"/>
                            </a:rPr>
                            <a:t>Most interest rates are compound interest rates.</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Arial" panose="020B0604020202020204" pitchFamily="34" charset="0"/>
                              <a:cs typeface="Arial" panose="020B0604020202020204" pitchFamily="34" charset="0"/>
                            </a:rPr>
                            <a:t>Total interest = amount in the account at the end of the investment</a:t>
                          </a:r>
                          <a:r>
                            <a:rPr lang="en-US" sz="2100" b="0" i="0" baseline="0" dirty="0" smtClean="0">
                              <a:latin typeface="Arial" panose="020B0604020202020204" pitchFamily="34" charset="0"/>
                              <a:cs typeface="Arial" panose="020B0604020202020204" pitchFamily="34" charset="0"/>
                            </a:rPr>
                            <a:t> </a:t>
                          </a:r>
                          <a:r>
                            <a:rPr lang="en-US" sz="2100" b="0" i="0" dirty="0" smtClean="0">
                              <a:latin typeface="Arial" panose="020B0604020202020204" pitchFamily="34" charset="0"/>
                              <a:cs typeface="Arial" panose="020B0604020202020204" pitchFamily="34" charset="0"/>
                            </a:rPr>
                            <a:t>- amount invested.</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Arial" panose="020B0604020202020204" pitchFamily="34" charset="0"/>
                              <a:cs typeface="Arial" panose="020B0604020202020204" pitchFamily="34" charset="0"/>
                            </a:rPr>
                            <a:t>You can calculate an amount after n years’ compound interest using the formula </a:t>
                          </a:r>
                          <a:br>
                            <a:rPr lang="en-US" sz="2100" b="0" i="0" dirty="0" smtClean="0">
                              <a:latin typeface="Arial" panose="020B0604020202020204" pitchFamily="34" charset="0"/>
                              <a:cs typeface="Arial" panose="020B0604020202020204" pitchFamily="34" charset="0"/>
                            </a:rPr>
                          </a:br>
                          <a:r>
                            <a:rPr lang="en-US" sz="2100" b="0" i="0" dirty="0" smtClean="0">
                              <a:latin typeface="Arial" panose="020B0604020202020204" pitchFamily="34" charset="0"/>
                              <a:cs typeface="Arial" panose="020B0604020202020204" pitchFamily="34" charset="0"/>
                            </a:rPr>
                            <a:t>amount = initial amount x (</a:t>
                          </a:r>
                          <a14:m>
                            <m:oMath xmlns:m="http://schemas.openxmlformats.org/officeDocument/2006/math">
                              <m:f>
                                <m:fPr>
                                  <m:ctrlPr>
                                    <a:rPr lang="en-US" sz="2100" i="1" smtClean="0">
                                      <a:latin typeface="Cambria Math" panose="02040503050406030204" pitchFamily="18" charset="0"/>
                                      <a:cs typeface="Arial" panose="020B0604020202020204" pitchFamily="34" charset="0"/>
                                    </a:rPr>
                                  </m:ctrlPr>
                                </m:fPr>
                                <m:num>
                                  <m:r>
                                    <a:rPr lang="en-US" sz="2100" b="0" i="0" baseline="0" smtClean="0">
                                      <a:latin typeface="Cambria Math" panose="02040503050406030204" pitchFamily="18" charset="0"/>
                                      <a:cs typeface="Arial" panose="020B0604020202020204" pitchFamily="34" charset="0"/>
                                    </a:rPr>
                                    <m:t>100 +</m:t>
                                  </m:r>
                                  <m:r>
                                    <m:rPr>
                                      <m:sty m:val="p"/>
                                    </m:rPr>
                                    <a:rPr lang="en-US" sz="2100" b="0" i="0" baseline="0" smtClean="0">
                                      <a:latin typeface="Cambria Math" panose="02040503050406030204" pitchFamily="18" charset="0"/>
                                      <a:cs typeface="Arial" panose="020B0604020202020204" pitchFamily="34" charset="0"/>
                                    </a:rPr>
                                    <m:t>interest</m:t>
                                  </m:r>
                                </m:num>
                                <m:den>
                                  <m:r>
                                    <m:rPr>
                                      <m:nor/>
                                    </m:rPr>
                                    <a:rPr lang="en-US" sz="2100" b="0" i="0" dirty="0" smtClean="0">
                                      <a:latin typeface="Arial" panose="020B0604020202020204" pitchFamily="34" charset="0"/>
                                      <a:cs typeface="Arial" panose="020B0604020202020204" pitchFamily="34" charset="0"/>
                                    </a:rPr>
                                    <m:t>100</m:t>
                                  </m:r>
                                </m:den>
                              </m:f>
                            </m:oMath>
                          </a14:m>
                          <a:r>
                            <a:rPr lang="en-US" sz="2100" b="0" i="0" dirty="0" smtClean="0">
                              <a:latin typeface="Arial" panose="020B0604020202020204" pitchFamily="34"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Arial" panose="020B0604020202020204" pitchFamily="34" charset="0"/>
                              <a:cs typeface="Arial" panose="020B0604020202020204" pitchFamily="34" charset="0"/>
                            </a:rPr>
                            <a:t>Compound measures such as speed, density and pressure combine</a:t>
                          </a:r>
                          <a:r>
                            <a:rPr lang="en-US" sz="2100" b="0" i="0" baseline="0" dirty="0" smtClean="0">
                              <a:latin typeface="Arial" panose="020B0604020202020204" pitchFamily="34" charset="0"/>
                              <a:cs typeface="Arial" panose="020B0604020202020204" pitchFamily="34" charset="0"/>
                            </a:rPr>
                            <a:t> </a:t>
                          </a:r>
                          <a:r>
                            <a:rPr lang="en-US" sz="2100" b="0" i="0" dirty="0" smtClean="0">
                              <a:latin typeface="Arial" panose="020B0604020202020204" pitchFamily="34" charset="0"/>
                              <a:cs typeface="Arial" panose="020B0604020202020204" pitchFamily="34" charset="0"/>
                            </a:rPr>
                            <a:t>measures of two different quantities.</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Arial" panose="020B0604020202020204" pitchFamily="34" charset="0"/>
                              <a:cs typeface="Arial" panose="020B0604020202020204" pitchFamily="34" charset="0"/>
                            </a:rPr>
                            <a:t>Speed can be measured in metres per second (m/s), kilometres per hour (km/h) or miles per hour (mph).</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Arial" panose="020B0604020202020204" pitchFamily="34" charset="0"/>
                              <a:cs typeface="Arial" panose="020B0604020202020204" pitchFamily="34" charset="0"/>
                            </a:rPr>
                            <a:t>Average speed = </a:t>
                          </a:r>
                          <a14:m>
                            <m:oMath xmlns:m="http://schemas.openxmlformats.org/officeDocument/2006/math">
                              <m:f>
                                <m:fPr>
                                  <m:ctrlPr>
                                    <a:rPr lang="en-US" sz="2100" i="1" smtClean="0">
                                      <a:latin typeface="Cambria Math" panose="02040503050406030204" pitchFamily="18" charset="0"/>
                                      <a:cs typeface="Arial" panose="020B0604020202020204" pitchFamily="34" charset="0"/>
                                    </a:rPr>
                                  </m:ctrlPr>
                                </m:fPr>
                                <m:num>
                                  <m:r>
                                    <m:rPr>
                                      <m:sty m:val="p"/>
                                    </m:rPr>
                                    <a:rPr lang="en-US" sz="2100" b="0" i="0" smtClean="0">
                                      <a:latin typeface="Cambria Math" panose="02040503050406030204" pitchFamily="18" charset="0"/>
                                      <a:cs typeface="Arial" panose="020B0604020202020204" pitchFamily="34" charset="0"/>
                                    </a:rPr>
                                    <m:t>distance</m:t>
                                  </m:r>
                                </m:num>
                                <m:den>
                                  <m:r>
                                    <m:rPr>
                                      <m:nor/>
                                    </m:rPr>
                                    <a:rPr lang="en-US" sz="2100" b="0" i="0" dirty="0" smtClean="0">
                                      <a:latin typeface="Arial" panose="020B0604020202020204" pitchFamily="34" charset="0"/>
                                      <a:cs typeface="Arial" panose="020B0604020202020204" pitchFamily="34" charset="0"/>
                                    </a:rPr>
                                    <m:t>time</m:t>
                                  </m:r>
                                </m:den>
                              </m:f>
                            </m:oMath>
                          </a14:m>
                          <a:r>
                            <a:rPr lang="en-US" sz="2100" b="0" i="0" dirty="0" smtClean="0">
                              <a:latin typeface="Arial" panose="020B0604020202020204" pitchFamily="34" charset="0"/>
                              <a:cs typeface="Arial" panose="020B0604020202020204" pitchFamily="34" charset="0"/>
                            </a:rPr>
                            <a:t> or S = </a:t>
                          </a:r>
                          <a14:m>
                            <m:oMath xmlns:m="http://schemas.openxmlformats.org/officeDocument/2006/math">
                              <m:f>
                                <m:fPr>
                                  <m:ctrlPr>
                                    <a:rPr lang="en-US" sz="2100" i="1" smtClean="0">
                                      <a:latin typeface="Cambria Math" panose="02040503050406030204" pitchFamily="18" charset="0"/>
                                      <a:cs typeface="Arial" panose="020B0604020202020204" pitchFamily="34" charset="0"/>
                                    </a:rPr>
                                  </m:ctrlPr>
                                </m:fPr>
                                <m:num>
                                  <m:r>
                                    <a:rPr lang="en-US" sz="2100" b="0" i="1" smtClean="0">
                                      <a:latin typeface="Cambria Math" panose="02040503050406030204" pitchFamily="18" charset="0"/>
                                      <a:cs typeface="Arial" panose="020B0604020202020204" pitchFamily="34" charset="0"/>
                                    </a:rPr>
                                    <m:t>𝐷</m:t>
                                  </m:r>
                                </m:num>
                                <m:den>
                                  <m:r>
                                    <m:rPr>
                                      <m:nor/>
                                    </m:rPr>
                                    <a:rPr lang="en-US" sz="2100" b="0" i="1" smtClean="0">
                                      <a:latin typeface="Arial" panose="020B0604020202020204" pitchFamily="34" charset="0"/>
                                      <a:cs typeface="Arial" panose="020B0604020202020204" pitchFamily="34" charset="0"/>
                                    </a:rPr>
                                    <m:t>T</m:t>
                                  </m:r>
                                </m:den>
                              </m:f>
                            </m:oMath>
                          </a14:m>
                          <a:endParaRPr lang="en-US" sz="2100" b="0" i="1" dirty="0" smtClean="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085642573"/>
                  </p:ext>
                </p:extLst>
              </p:nvPr>
            </p:nvGraphicFramePr>
            <p:xfrm>
              <a:off x="179512" y="1112953"/>
              <a:ext cx="8640960" cy="5616624"/>
            </p:xfrm>
            <a:graphic>
              <a:graphicData uri="http://schemas.openxmlformats.org/drawingml/2006/table">
                <a:tbl>
                  <a:tblPr firstRow="1" bandRow="1">
                    <a:effectLst/>
                    <a:tableStyleId>{5940675A-B579-460E-94D1-54222C63F5DA}</a:tableStyleId>
                  </a:tblPr>
                  <a:tblGrid>
                    <a:gridCol w="8640960"/>
                  </a:tblGrid>
                  <a:tr h="475707">
                    <a:tc>
                      <a:txBody>
                        <a:bodyPr/>
                        <a:lstStyle/>
                        <a:p>
                          <a:r>
                            <a:rPr lang="en-US" sz="2100" b="1" i="0" dirty="0" smtClean="0">
                              <a:latin typeface="Arial" panose="020B0604020202020204" pitchFamily="34" charset="0"/>
                              <a:cs typeface="Arial" panose="020B0604020202020204" pitchFamily="34" charset="0"/>
                            </a:rPr>
                            <a:t>11 </a:t>
                          </a:r>
                          <a:r>
                            <a:rPr lang="en-US" sz="2100" b="1" i="0" dirty="0" smtClean="0">
                              <a:latin typeface="Arial" panose="020B0604020202020204" pitchFamily="34" charset="0"/>
                              <a:cs typeface="Arial" panose="020B0604020202020204" pitchFamily="34" charset="0"/>
                            </a:rPr>
                            <a:t>– Knowledge Check</a:t>
                          </a:r>
                          <a:endParaRPr lang="en-US" sz="21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endParaRPr lang="en-US"/>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blipFill rotWithShape="0">
                          <a:blip r:embed="rId4"/>
                          <a:stretch>
                            <a:fillRect l="-212" t="-9597" r="-494" b="-829"/>
                          </a:stretch>
                        </a:blipFill>
                      </a:tcPr>
                    </a:tc>
                  </a:tr>
                </a:tbl>
              </a:graphicData>
            </a:graphic>
          </p:graphicFrame>
        </mc:Fallback>
      </mc:AlternateContent>
      <p:sp>
        <p:nvSpPr>
          <p:cNvPr id="9" name="TextBox 8"/>
          <p:cNvSpPr txBox="1"/>
          <p:nvPr/>
        </p:nvSpPr>
        <p:spPr>
          <a:xfrm>
            <a:off x="7443173" y="1628800"/>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11.1</a:t>
            </a:r>
            <a:endParaRPr lang="en-US" dirty="0"/>
          </a:p>
        </p:txBody>
      </p:sp>
      <p:sp>
        <p:nvSpPr>
          <p:cNvPr id="11" name="TextBox 10"/>
          <p:cNvSpPr txBox="1"/>
          <p:nvPr/>
        </p:nvSpPr>
        <p:spPr>
          <a:xfrm>
            <a:off x="7443173" y="2564904"/>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11.1</a:t>
            </a:r>
            <a:endParaRPr lang="en-US" dirty="0"/>
          </a:p>
        </p:txBody>
      </p:sp>
      <p:cxnSp>
        <p:nvCxnSpPr>
          <p:cNvPr id="12" name="Straight Arrow Connector 11"/>
          <p:cNvCxnSpPr/>
          <p:nvPr/>
        </p:nvCxnSpPr>
        <p:spPr>
          <a:xfrm flipH="1">
            <a:off x="3347864" y="2926685"/>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43173" y="3861048"/>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11.1</a:t>
            </a:r>
            <a:endParaRPr lang="en-US" dirty="0"/>
          </a:p>
        </p:txBody>
      </p:sp>
      <p:cxnSp>
        <p:nvCxnSpPr>
          <p:cNvPr id="18" name="Straight Arrow Connector 17"/>
          <p:cNvCxnSpPr/>
          <p:nvPr/>
        </p:nvCxnSpPr>
        <p:spPr>
          <a:xfrm flipH="1">
            <a:off x="3851920" y="4149080"/>
            <a:ext cx="3672408"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347864" y="2062589"/>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451060" y="4737918"/>
            <a:ext cx="1441420" cy="923330"/>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11.2 and 11.3</a:t>
            </a:r>
            <a:endParaRPr lang="en-US" dirty="0"/>
          </a:p>
        </p:txBody>
      </p:sp>
      <p:cxnSp>
        <p:nvCxnSpPr>
          <p:cNvPr id="22" name="Straight Arrow Connector 21"/>
          <p:cNvCxnSpPr/>
          <p:nvPr/>
        </p:nvCxnSpPr>
        <p:spPr>
          <a:xfrm flipH="1">
            <a:off x="4716016" y="5169966"/>
            <a:ext cx="2816199"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51060" y="6023029"/>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11.2</a:t>
            </a:r>
            <a:endParaRPr lang="en-US" dirty="0"/>
          </a:p>
        </p:txBody>
      </p:sp>
      <p:cxnSp>
        <p:nvCxnSpPr>
          <p:cNvPr id="26" name="Straight Arrow Connector 25"/>
          <p:cNvCxnSpPr/>
          <p:nvPr/>
        </p:nvCxnSpPr>
        <p:spPr>
          <a:xfrm flipH="1">
            <a:off x="4716016" y="6309320"/>
            <a:ext cx="2701535"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717219"/>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11 – Knowledge Check</a:t>
            </a:r>
            <a:endParaRPr lang="en-GB" sz="34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1103623426"/>
                  </p:ext>
                </p:extLst>
              </p:nvPr>
            </p:nvGraphicFramePr>
            <p:xfrm>
              <a:off x="179512" y="1124744"/>
              <a:ext cx="8640960" cy="5616624"/>
            </p:xfrm>
            <a:graphic>
              <a:graphicData uri="http://schemas.openxmlformats.org/drawingml/2006/table">
                <a:tbl>
                  <a:tblPr firstRow="1" bandRow="1">
                    <a:effectLst/>
                    <a:tableStyleId>{5940675A-B579-460E-94D1-54222C63F5DA}</a:tableStyleId>
                  </a:tblPr>
                  <a:tblGrid>
                    <a:gridCol w="8640960"/>
                  </a:tblGrid>
                  <a:tr h="475707">
                    <a:tc>
                      <a:txBody>
                        <a:bodyPr/>
                        <a:lstStyle/>
                        <a:p>
                          <a:r>
                            <a:rPr lang="en-US" sz="2000" b="1" i="0" dirty="0" smtClean="0">
                              <a:latin typeface="Arial" panose="020B0604020202020204" pitchFamily="34" charset="0"/>
                              <a:cs typeface="Arial" panose="020B0604020202020204" pitchFamily="34" charset="0"/>
                            </a:rPr>
                            <a:t>11 – Knowledge Check</a:t>
                          </a:r>
                          <a:endParaRPr lang="en-US" sz="20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80" b="0" i="0" dirty="0" smtClean="0">
                              <a:latin typeface="Arial" panose="020B0604020202020204" pitchFamily="34" charset="0"/>
                              <a:cs typeface="Arial" panose="020B0604020202020204" pitchFamily="34" charset="0"/>
                            </a:rPr>
                            <a:t>These are three kinematics formulae: </a:t>
                          </a:r>
                          <a:br>
                            <a:rPr lang="en-US" sz="2080" b="0" i="0" dirty="0" smtClean="0">
                              <a:latin typeface="Arial" panose="020B0604020202020204" pitchFamily="34" charset="0"/>
                              <a:cs typeface="Arial" panose="020B0604020202020204" pitchFamily="34" charset="0"/>
                            </a:rPr>
                          </a:br>
                          <a:r>
                            <a:rPr lang="nn-NO" sz="2080" b="0" i="0" dirty="0" smtClean="0">
                              <a:latin typeface="Arial" panose="020B0604020202020204" pitchFamily="34" charset="0"/>
                              <a:cs typeface="Arial" panose="020B0604020202020204" pitchFamily="34" charset="0"/>
                            </a:rPr>
                            <a:t>v = u + at </a:t>
                          </a:r>
                          <a:r>
                            <a:rPr lang="nn-NO" sz="2080" b="0" i="0" baseline="0" dirty="0" smtClean="0">
                              <a:latin typeface="Arial" panose="020B0604020202020204" pitchFamily="34" charset="0"/>
                              <a:cs typeface="Arial" panose="020B0604020202020204" pitchFamily="34" charset="0"/>
                            </a:rPr>
                            <a:t>       </a:t>
                          </a:r>
                          <a:r>
                            <a:rPr lang="nn-NO" sz="2080" b="0" i="0" dirty="0" smtClean="0">
                              <a:latin typeface="Arial" panose="020B0604020202020204" pitchFamily="34" charset="0"/>
                              <a:cs typeface="Arial" panose="020B0604020202020204" pitchFamily="34" charset="0"/>
                            </a:rPr>
                            <a:t>s = ut + ½at</a:t>
                          </a:r>
                          <a:r>
                            <a:rPr lang="nn-NO" sz="2080" b="0" i="0" baseline="30000" dirty="0" smtClean="0">
                              <a:latin typeface="Arial" panose="020B0604020202020204" pitchFamily="34" charset="0"/>
                              <a:cs typeface="Arial" panose="020B0604020202020204" pitchFamily="34" charset="0"/>
                            </a:rPr>
                            <a:t>2</a:t>
                          </a:r>
                          <a:r>
                            <a:rPr lang="nn-NO" sz="2080" b="0" i="0" dirty="0" smtClean="0">
                              <a:latin typeface="Arial" panose="020B0604020202020204" pitchFamily="34" charset="0"/>
                              <a:cs typeface="Arial" panose="020B0604020202020204" pitchFamily="34" charset="0"/>
                            </a:rPr>
                            <a:t> </a:t>
                          </a:r>
                          <a:r>
                            <a:rPr lang="nn-NO" sz="2080" b="0" i="0" baseline="0" dirty="0" smtClean="0">
                              <a:latin typeface="Arial" panose="020B0604020202020204" pitchFamily="34" charset="0"/>
                              <a:cs typeface="Arial" panose="020B0604020202020204" pitchFamily="34" charset="0"/>
                            </a:rPr>
                            <a:t>        </a:t>
                          </a:r>
                          <a:r>
                            <a:rPr lang="nn-NO" sz="2080" b="0" i="0" dirty="0" smtClean="0">
                              <a:latin typeface="Arial" panose="020B0604020202020204" pitchFamily="34" charset="0"/>
                              <a:cs typeface="Arial" panose="020B0604020202020204" pitchFamily="34" charset="0"/>
                            </a:rPr>
                            <a:t>v</a:t>
                          </a:r>
                          <a:r>
                            <a:rPr lang="nn-NO" sz="2080" b="0" i="0" baseline="30000" dirty="0" smtClean="0">
                              <a:latin typeface="Arial" panose="020B0604020202020204" pitchFamily="34" charset="0"/>
                              <a:cs typeface="Arial" panose="020B0604020202020204" pitchFamily="34" charset="0"/>
                            </a:rPr>
                            <a:t>2</a:t>
                          </a:r>
                          <a:r>
                            <a:rPr lang="nn-NO" sz="2080" b="0" i="0" dirty="0" smtClean="0">
                              <a:latin typeface="Arial" panose="020B0604020202020204" pitchFamily="34" charset="0"/>
                              <a:cs typeface="Arial" panose="020B0604020202020204" pitchFamily="34" charset="0"/>
                            </a:rPr>
                            <a:t> = u</a:t>
                          </a:r>
                          <a:r>
                            <a:rPr lang="nn-NO" sz="2080" b="0" i="0" baseline="30000" dirty="0" smtClean="0">
                              <a:latin typeface="Arial" panose="020B0604020202020204" pitchFamily="34" charset="0"/>
                              <a:cs typeface="Arial" panose="020B0604020202020204" pitchFamily="34" charset="0"/>
                            </a:rPr>
                            <a:t>2</a:t>
                          </a:r>
                          <a:r>
                            <a:rPr lang="nn-NO" sz="2080" b="0" i="0" dirty="0" smtClean="0">
                              <a:latin typeface="Arial" panose="020B0604020202020204" pitchFamily="34" charset="0"/>
                              <a:cs typeface="Arial" panose="020B0604020202020204" pitchFamily="34" charset="0"/>
                            </a:rPr>
                            <a:t> + 2 as</a:t>
                          </a:r>
                          <a:r>
                            <a:rPr lang="nn-NO" sz="2080" b="0" i="0" baseline="0" dirty="0" smtClean="0">
                              <a:latin typeface="Arial" panose="020B0604020202020204" pitchFamily="34" charset="0"/>
                              <a:cs typeface="Arial" panose="020B0604020202020204" pitchFamily="34" charset="0"/>
                            </a:rPr>
                            <a:t> </a:t>
                          </a:r>
                          <a:r>
                            <a:rPr lang="en-US" sz="2080" b="0" i="0" dirty="0" smtClean="0">
                              <a:latin typeface="Arial" panose="020B0604020202020204" pitchFamily="34" charset="0"/>
                              <a:cs typeface="Arial" panose="020B0604020202020204" pitchFamily="34" charset="0"/>
                            </a:rPr>
                            <a:t>where </a:t>
                          </a:r>
                          <a:r>
                            <a:rPr lang="en-US" sz="2080" b="0" i="1" dirty="0" smtClean="0">
                              <a:latin typeface="Arial" panose="020B0604020202020204" pitchFamily="34" charset="0"/>
                              <a:cs typeface="Arial" panose="020B0604020202020204" pitchFamily="34" charset="0"/>
                            </a:rPr>
                            <a:t>a</a:t>
                          </a:r>
                          <a:r>
                            <a:rPr lang="en-US" sz="2080" b="0" i="0" dirty="0" smtClean="0">
                              <a:latin typeface="Arial" panose="020B0604020202020204" pitchFamily="34" charset="0"/>
                              <a:cs typeface="Arial" panose="020B0604020202020204" pitchFamily="34" charset="0"/>
                            </a:rPr>
                            <a:t> is constant acceleration, </a:t>
                          </a:r>
                          <a:r>
                            <a:rPr lang="en-US" sz="2080" b="0" i="1" dirty="0" smtClean="0">
                              <a:latin typeface="Arial" panose="020B0604020202020204" pitchFamily="34" charset="0"/>
                              <a:cs typeface="Arial" panose="020B0604020202020204" pitchFamily="34" charset="0"/>
                            </a:rPr>
                            <a:t>u</a:t>
                          </a:r>
                          <a:r>
                            <a:rPr lang="en-US" sz="2080" b="0" i="0" dirty="0" smtClean="0">
                              <a:latin typeface="Arial" panose="020B0604020202020204" pitchFamily="34" charset="0"/>
                              <a:cs typeface="Arial" panose="020B0604020202020204" pitchFamily="34" charset="0"/>
                            </a:rPr>
                            <a:t>, is initial velocity, </a:t>
                          </a:r>
                          <a:r>
                            <a:rPr lang="en-US" sz="2080" b="0" i="1" dirty="0" smtClean="0">
                              <a:latin typeface="Arial" panose="020B0604020202020204" pitchFamily="34" charset="0"/>
                              <a:cs typeface="Arial" panose="020B0604020202020204" pitchFamily="34" charset="0"/>
                            </a:rPr>
                            <a:t>v</a:t>
                          </a:r>
                          <a:r>
                            <a:rPr lang="en-US" sz="2080" b="0" i="0" dirty="0" smtClean="0">
                              <a:latin typeface="Arial" panose="020B0604020202020204" pitchFamily="34" charset="0"/>
                              <a:cs typeface="Arial" panose="020B0604020202020204" pitchFamily="34" charset="0"/>
                            </a:rPr>
                            <a:t> is final velocity.</a:t>
                          </a:r>
                          <a:r>
                            <a:rPr lang="en-US" sz="2080" b="0" i="0" baseline="0" dirty="0" smtClean="0">
                              <a:latin typeface="Arial" panose="020B0604020202020204" pitchFamily="34" charset="0"/>
                              <a:cs typeface="Arial" panose="020B0604020202020204" pitchFamily="34" charset="0"/>
                            </a:rPr>
                            <a:t> </a:t>
                          </a:r>
                          <a:r>
                            <a:rPr lang="en-US" sz="2080" b="0" i="1" dirty="0" smtClean="0">
                              <a:latin typeface="Arial" panose="020B0604020202020204" pitchFamily="34" charset="0"/>
                              <a:cs typeface="Arial" panose="020B0604020202020204" pitchFamily="34" charset="0"/>
                            </a:rPr>
                            <a:t>S</a:t>
                          </a:r>
                          <a:r>
                            <a:rPr lang="en-US" sz="2080" b="0" i="0" dirty="0" smtClean="0">
                              <a:latin typeface="Arial" panose="020B0604020202020204" pitchFamily="34" charset="0"/>
                              <a:cs typeface="Arial" panose="020B0604020202020204" pitchFamily="34" charset="0"/>
                            </a:rPr>
                            <a:t> is displacement from the position when </a:t>
                          </a:r>
                          <a:r>
                            <a:rPr lang="en-US" sz="2080" b="0" i="1" dirty="0" smtClean="0">
                              <a:latin typeface="Arial" panose="020B0604020202020204" pitchFamily="34" charset="0"/>
                              <a:cs typeface="Arial" panose="020B0604020202020204" pitchFamily="34" charset="0"/>
                            </a:rPr>
                            <a:t>t</a:t>
                          </a:r>
                          <a:r>
                            <a:rPr lang="en-US" sz="2080" b="0" i="0" dirty="0" smtClean="0">
                              <a:latin typeface="Arial" panose="020B0604020202020204" pitchFamily="34" charset="0"/>
                              <a:cs typeface="Arial" panose="020B0604020202020204" pitchFamily="34" charset="0"/>
                            </a:rPr>
                            <a:t> = 0 and </a:t>
                          </a:r>
                          <a:r>
                            <a:rPr lang="en-US" sz="2080" b="0" i="1" dirty="0" smtClean="0">
                              <a:latin typeface="Arial" panose="020B0604020202020204" pitchFamily="34" charset="0"/>
                              <a:cs typeface="Arial" panose="020B0604020202020204" pitchFamily="34" charset="0"/>
                            </a:rPr>
                            <a:t>t</a:t>
                          </a:r>
                          <a:r>
                            <a:rPr lang="en-US" sz="2080" b="0" i="0" dirty="0" smtClean="0">
                              <a:latin typeface="Arial" panose="020B0604020202020204" pitchFamily="34" charset="0"/>
                              <a:cs typeface="Arial" panose="020B0604020202020204" pitchFamily="34" charset="0"/>
                            </a:rPr>
                            <a:t> is time taken.</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80" b="1" i="0" dirty="0" smtClean="0">
                              <a:latin typeface="Arial" panose="020B0604020202020204" pitchFamily="34" charset="0"/>
                              <a:cs typeface="Arial" panose="020B0604020202020204" pitchFamily="34" charset="0"/>
                            </a:rPr>
                            <a:t>Velocity </a:t>
                          </a:r>
                          <a:r>
                            <a:rPr lang="en-US" sz="2080" b="0" i="0" dirty="0" smtClean="0">
                              <a:latin typeface="Arial" panose="020B0604020202020204" pitchFamily="34" charset="0"/>
                              <a:cs typeface="Arial" panose="020B0604020202020204" pitchFamily="34" charset="0"/>
                            </a:rPr>
                            <a:t>is speed in a given direction, possible units are m/s.</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80" b="1" i="0" dirty="0" smtClean="0">
                              <a:latin typeface="Arial" panose="020B0604020202020204" pitchFamily="34" charset="0"/>
                              <a:cs typeface="Arial" panose="020B0604020202020204" pitchFamily="34" charset="0"/>
                            </a:rPr>
                            <a:t>Initial velocity </a:t>
                          </a:r>
                          <a:r>
                            <a:rPr lang="en-US" sz="2080" b="0" i="0" dirty="0" smtClean="0">
                              <a:latin typeface="Arial" panose="020B0604020202020204" pitchFamily="34" charset="0"/>
                              <a:cs typeface="Arial" panose="020B0604020202020204" pitchFamily="34" charset="0"/>
                            </a:rPr>
                            <a:t>is speed in a given direction at the start of the motion. </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080" b="1" i="0" dirty="0" smtClean="0">
                              <a:latin typeface="Arial" panose="020B0604020202020204" pitchFamily="34" charset="0"/>
                              <a:cs typeface="Arial" panose="020B0604020202020204" pitchFamily="34" charset="0"/>
                            </a:rPr>
                            <a:t>Acceleration </a:t>
                          </a:r>
                          <a:r>
                            <a:rPr lang="en-US" sz="2080" b="0" i="0" dirty="0" smtClean="0">
                              <a:latin typeface="Arial" panose="020B0604020202020204" pitchFamily="34" charset="0"/>
                              <a:cs typeface="Arial" panose="020B0604020202020204" pitchFamily="34" charset="0"/>
                            </a:rPr>
                            <a:t>is the rate of change of velocity, i.e. a measure of how the velocity changes with time, possible units are m/s</a:t>
                          </a:r>
                          <a:r>
                            <a:rPr lang="en-US" sz="2080" b="0" i="0" baseline="30000" dirty="0" smtClean="0">
                              <a:latin typeface="Arial" panose="020B0604020202020204" pitchFamily="34" charset="0"/>
                              <a:cs typeface="Arial" panose="020B0604020202020204" pitchFamily="34" charset="0"/>
                            </a:rPr>
                            <a:t>2</a:t>
                          </a:r>
                          <a:r>
                            <a:rPr lang="en-US" sz="2080" b="0" i="0" dirty="0" smtClean="0">
                              <a:latin typeface="Arial" panose="020B0604020202020204" pitchFamily="34" charset="0"/>
                              <a:cs typeface="Arial" panose="020B0604020202020204" pitchFamily="34" charset="0"/>
                            </a:rPr>
                            <a:t>.</a:t>
                          </a:r>
                          <a:br>
                            <a:rPr lang="en-US" sz="2080" b="0" i="0" dirty="0" smtClean="0">
                              <a:latin typeface="Arial" panose="020B0604020202020204" pitchFamily="34" charset="0"/>
                              <a:cs typeface="Arial" panose="020B0604020202020204" pitchFamily="34" charset="0"/>
                            </a:rPr>
                          </a:br>
                          <a:r>
                            <a:rPr lang="en-US" sz="2080" b="0" i="0" dirty="0" smtClean="0">
                              <a:latin typeface="Arial" panose="020B0604020202020204" pitchFamily="34" charset="0"/>
                              <a:cs typeface="Arial" panose="020B0604020202020204" pitchFamily="34" charset="0"/>
                            </a:rPr>
                            <a:t>Density is the mass of substance in g contained in a certain </a:t>
                          </a:r>
                          <a:r>
                            <a:rPr lang="en-US" sz="2080" b="1" i="0" dirty="0" smtClean="0">
                              <a:latin typeface="Arial" panose="020B0604020202020204" pitchFamily="34" charset="0"/>
                              <a:cs typeface="Arial" panose="020B0604020202020204" pitchFamily="34" charset="0"/>
                            </a:rPr>
                            <a:t>volume</a:t>
                          </a:r>
                          <a:r>
                            <a:rPr lang="en-US" sz="2080" b="0" i="0" dirty="0" smtClean="0">
                              <a:latin typeface="Arial" panose="020B0604020202020204" pitchFamily="34" charset="0"/>
                              <a:cs typeface="Arial" panose="020B0604020202020204" pitchFamily="34" charset="0"/>
                            </a:rPr>
                            <a:t> in cm</a:t>
                          </a:r>
                          <a:r>
                            <a:rPr lang="en-US" sz="2080" b="0" i="0" baseline="30000" dirty="0" smtClean="0">
                              <a:latin typeface="Arial" panose="020B0604020202020204" pitchFamily="34" charset="0"/>
                              <a:cs typeface="Arial" panose="020B0604020202020204" pitchFamily="34" charset="0"/>
                            </a:rPr>
                            <a:t>3</a:t>
                          </a:r>
                          <a:r>
                            <a:rPr lang="en-US" sz="2080" b="0" i="0" dirty="0" smtClean="0">
                              <a:latin typeface="Arial" panose="020B0604020202020204" pitchFamily="34" charset="0"/>
                              <a:cs typeface="Arial" panose="020B0604020202020204" pitchFamily="34" charset="0"/>
                            </a:rPr>
                            <a:t> and is often measured in grams per cubic centimetre (g/cm</a:t>
                          </a:r>
                          <a:r>
                            <a:rPr lang="en-US" sz="2080" b="0" i="0" baseline="30000" dirty="0" smtClean="0">
                              <a:latin typeface="Arial" panose="020B0604020202020204" pitchFamily="34" charset="0"/>
                              <a:cs typeface="Arial" panose="020B0604020202020204" pitchFamily="34" charset="0"/>
                            </a:rPr>
                            <a:t>3</a:t>
                          </a:r>
                          <a:r>
                            <a:rPr lang="en-US" sz="2080" b="0" i="0" dirty="0" smtClean="0">
                              <a:latin typeface="Arial" panose="020B0604020202020204" pitchFamily="34" charset="0"/>
                              <a:cs typeface="Arial" panose="020B0604020202020204" pitchFamily="34" charset="0"/>
                            </a:rPr>
                            <a:t>).</a:t>
                          </a:r>
                          <a:r>
                            <a:rPr lang="en-US" sz="2080" b="0" i="0" baseline="0" dirty="0" smtClean="0">
                              <a:latin typeface="Arial" panose="020B0604020202020204" pitchFamily="34" charset="0"/>
                              <a:cs typeface="Arial" panose="020B0604020202020204" pitchFamily="34" charset="0"/>
                            </a:rPr>
                            <a:t> </a:t>
                          </a:r>
                          <a:r>
                            <a:rPr lang="en-US" sz="2080" b="0" i="0" dirty="0" smtClean="0">
                              <a:latin typeface="Arial" panose="020B0604020202020204" pitchFamily="34" charset="0"/>
                              <a:cs typeface="Arial" panose="020B0604020202020204" pitchFamily="34" charset="0"/>
                            </a:rPr>
                            <a:t>Density = </a:t>
                          </a:r>
                          <a14:m>
                            <m:oMath xmlns:m="http://schemas.openxmlformats.org/officeDocument/2006/math">
                              <m:f>
                                <m:fPr>
                                  <m:ctrlPr>
                                    <a:rPr lang="en-US" sz="2080" i="1" smtClean="0">
                                      <a:latin typeface="Cambria Math" panose="02040503050406030204" pitchFamily="18" charset="0"/>
                                      <a:cs typeface="Arial" panose="020B0604020202020204" pitchFamily="34" charset="0"/>
                                    </a:rPr>
                                  </m:ctrlPr>
                                </m:fPr>
                                <m:num>
                                  <m:r>
                                    <a:rPr lang="en-US" sz="2080" b="0" i="1" smtClean="0">
                                      <a:latin typeface="Cambria Math" panose="02040503050406030204" pitchFamily="18" charset="0"/>
                                      <a:cs typeface="Arial" panose="020B0604020202020204" pitchFamily="34" charset="0"/>
                                    </a:rPr>
                                    <m:t>𝑚𝑎𝑠𝑠</m:t>
                                  </m:r>
                                </m:num>
                                <m:den>
                                  <m:r>
                                    <m:rPr>
                                      <m:nor/>
                                    </m:rPr>
                                    <a:rPr lang="en-US" sz="2080" b="0" i="1" dirty="0" smtClean="0">
                                      <a:latin typeface="Cambria" panose="02040503050406030204" pitchFamily="18" charset="0"/>
                                      <a:cs typeface="Arial" panose="020B0604020202020204" pitchFamily="34" charset="0"/>
                                    </a:rPr>
                                    <m:t>volume</m:t>
                                  </m:r>
                                </m:den>
                              </m:f>
                            </m:oMath>
                          </a14:m>
                          <a:r>
                            <a:rPr lang="en-US" sz="2080" b="0" i="0" dirty="0" smtClean="0">
                              <a:latin typeface="Arial" panose="020B0604020202020204" pitchFamily="34" charset="0"/>
                              <a:cs typeface="Arial" panose="020B0604020202020204" pitchFamily="34" charset="0"/>
                            </a:rPr>
                            <a:t> or D = </a:t>
                          </a:r>
                          <a14:m>
                            <m:oMath xmlns:m="http://schemas.openxmlformats.org/officeDocument/2006/math">
                              <m:f>
                                <m:fPr>
                                  <m:ctrlPr>
                                    <a:rPr lang="en-US" sz="2080" i="1" smtClean="0">
                                      <a:latin typeface="Cambria Math" panose="02040503050406030204" pitchFamily="18" charset="0"/>
                                      <a:cs typeface="Arial" panose="020B0604020202020204" pitchFamily="34" charset="0"/>
                                    </a:rPr>
                                  </m:ctrlPr>
                                </m:fPr>
                                <m:num>
                                  <m:r>
                                    <a:rPr lang="en-US" sz="2080" b="0" i="1" smtClean="0">
                                      <a:latin typeface="Cambria Math" panose="02040503050406030204" pitchFamily="18" charset="0"/>
                                      <a:cs typeface="Arial" panose="020B0604020202020204" pitchFamily="34" charset="0"/>
                                    </a:rPr>
                                    <m:t>𝑀</m:t>
                                  </m:r>
                                </m:num>
                                <m:den>
                                  <m:r>
                                    <m:rPr>
                                      <m:nor/>
                                    </m:rPr>
                                    <a:rPr lang="en-US" sz="2080" b="0" i="1" smtClean="0">
                                      <a:latin typeface="Arial" panose="020B0604020202020204" pitchFamily="34" charset="0"/>
                                      <a:cs typeface="Arial" panose="020B0604020202020204" pitchFamily="34" charset="0"/>
                                    </a:rPr>
                                    <m:t>V</m:t>
                                  </m:r>
                                </m:den>
                              </m:f>
                            </m:oMath>
                          </a14:m>
                          <a:endParaRPr lang="en-US" sz="2080" b="0" i="1" dirty="0" smtClean="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103623426"/>
                  </p:ext>
                </p:extLst>
              </p:nvPr>
            </p:nvGraphicFramePr>
            <p:xfrm>
              <a:off x="179512" y="1124744"/>
              <a:ext cx="8640960" cy="5616624"/>
            </p:xfrm>
            <a:graphic>
              <a:graphicData uri="http://schemas.openxmlformats.org/drawingml/2006/table">
                <a:tbl>
                  <a:tblPr firstRow="1" bandRow="1">
                    <a:effectLst/>
                    <a:tableStyleId>{5940675A-B579-460E-94D1-54222C63F5DA}</a:tableStyleId>
                  </a:tblPr>
                  <a:tblGrid>
                    <a:gridCol w="8640960"/>
                  </a:tblGrid>
                  <a:tr h="475707">
                    <a:tc>
                      <a:txBody>
                        <a:bodyPr/>
                        <a:lstStyle/>
                        <a:p>
                          <a:r>
                            <a:rPr lang="en-US" sz="2000" b="1" i="0" dirty="0" smtClean="0">
                              <a:latin typeface="Arial" panose="020B0604020202020204" pitchFamily="34" charset="0"/>
                              <a:cs typeface="Arial" panose="020B0604020202020204" pitchFamily="34" charset="0"/>
                            </a:rPr>
                            <a:t>11 </a:t>
                          </a:r>
                          <a:r>
                            <a:rPr lang="en-US" sz="2000" b="1" i="0" dirty="0" smtClean="0">
                              <a:latin typeface="Arial" panose="020B0604020202020204" pitchFamily="34" charset="0"/>
                              <a:cs typeface="Arial" panose="020B0604020202020204" pitchFamily="34" charset="0"/>
                            </a:rPr>
                            <a:t>– Knowledge Check</a:t>
                          </a:r>
                          <a:endParaRPr lang="en-US" sz="20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endParaRPr lang="en-US"/>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blipFill rotWithShape="0">
                          <a:blip r:embed="rId4"/>
                          <a:stretch>
                            <a:fillRect l="-212" t="-9597" r="-494" b="-829"/>
                          </a:stretch>
                        </a:blipFill>
                      </a:tcPr>
                    </a:tc>
                  </a:tr>
                </a:tbl>
              </a:graphicData>
            </a:graphic>
          </p:graphicFrame>
        </mc:Fallback>
      </mc:AlternateContent>
      <p:sp>
        <p:nvSpPr>
          <p:cNvPr id="9" name="TextBox 8"/>
          <p:cNvSpPr txBox="1"/>
          <p:nvPr/>
        </p:nvSpPr>
        <p:spPr>
          <a:xfrm>
            <a:off x="7443173" y="1630541"/>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11.2</a:t>
            </a:r>
            <a:endParaRPr lang="en-US" dirty="0"/>
          </a:p>
        </p:txBody>
      </p:sp>
      <p:sp>
        <p:nvSpPr>
          <p:cNvPr id="11" name="TextBox 10"/>
          <p:cNvSpPr txBox="1"/>
          <p:nvPr/>
        </p:nvSpPr>
        <p:spPr>
          <a:xfrm>
            <a:off x="7443173" y="3286725"/>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11.2</a:t>
            </a:r>
            <a:endParaRPr lang="en-US" dirty="0"/>
          </a:p>
        </p:txBody>
      </p:sp>
      <p:cxnSp>
        <p:nvCxnSpPr>
          <p:cNvPr id="12" name="Straight Arrow Connector 11"/>
          <p:cNvCxnSpPr/>
          <p:nvPr/>
        </p:nvCxnSpPr>
        <p:spPr>
          <a:xfrm flipH="1">
            <a:off x="3347864" y="3648506"/>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43173" y="4006805"/>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11.2</a:t>
            </a:r>
            <a:endParaRPr lang="en-US" dirty="0"/>
          </a:p>
        </p:txBody>
      </p:sp>
      <p:cxnSp>
        <p:nvCxnSpPr>
          <p:cNvPr id="18" name="Straight Arrow Connector 17"/>
          <p:cNvCxnSpPr/>
          <p:nvPr/>
        </p:nvCxnSpPr>
        <p:spPr>
          <a:xfrm flipH="1">
            <a:off x="3851920" y="4294837"/>
            <a:ext cx="3672408"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347864" y="1988840"/>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451060" y="4870901"/>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11.2</a:t>
            </a:r>
            <a:endParaRPr lang="en-US" dirty="0"/>
          </a:p>
        </p:txBody>
      </p:sp>
      <p:cxnSp>
        <p:nvCxnSpPr>
          <p:cNvPr id="22" name="Straight Arrow Connector 21"/>
          <p:cNvCxnSpPr/>
          <p:nvPr/>
        </p:nvCxnSpPr>
        <p:spPr>
          <a:xfrm flipH="1">
            <a:off x="4716016" y="5241974"/>
            <a:ext cx="2816199"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763125"/>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400" dirty="0" smtClean="0"/>
              <a:t>11 – Knowledge Check</a:t>
            </a:r>
            <a:endParaRPr lang="en-GB" sz="34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2778741075"/>
                  </p:ext>
                </p:extLst>
              </p:nvPr>
            </p:nvGraphicFramePr>
            <p:xfrm>
              <a:off x="179512" y="1124744"/>
              <a:ext cx="8640960" cy="5616624"/>
            </p:xfrm>
            <a:graphic>
              <a:graphicData uri="http://schemas.openxmlformats.org/drawingml/2006/table">
                <a:tbl>
                  <a:tblPr firstRow="1" bandRow="1">
                    <a:effectLst/>
                    <a:tableStyleId>{5940675A-B579-460E-94D1-54222C63F5DA}</a:tableStyleId>
                  </a:tblPr>
                  <a:tblGrid>
                    <a:gridCol w="8640960"/>
                  </a:tblGrid>
                  <a:tr h="475707">
                    <a:tc>
                      <a:txBody>
                        <a:bodyPr/>
                        <a:lstStyle/>
                        <a:p>
                          <a:r>
                            <a:rPr lang="en-US" sz="1900" b="1" i="0" dirty="0" smtClean="0">
                              <a:latin typeface="Arial" panose="020B0604020202020204" pitchFamily="34" charset="0"/>
                              <a:cs typeface="Arial" panose="020B0604020202020204" pitchFamily="34" charset="0"/>
                            </a:rPr>
                            <a:t>11 – Knowledge Check</a:t>
                          </a:r>
                          <a:endParaRPr lang="en-US" sz="19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900" b="0" i="0" dirty="0" smtClean="0">
                              <a:latin typeface="Arial" panose="020B0604020202020204" pitchFamily="34" charset="0"/>
                              <a:cs typeface="Arial" panose="020B0604020202020204" pitchFamily="34" charset="0"/>
                            </a:rPr>
                            <a:t>Pressure is the force in newtons applied over an area, in cm</a:t>
                          </a:r>
                          <a:r>
                            <a:rPr lang="en-US" sz="1900" b="0" i="0" baseline="30000" dirty="0" smtClean="0">
                              <a:latin typeface="Arial" panose="020B0604020202020204" pitchFamily="34" charset="0"/>
                              <a:cs typeface="Arial" panose="020B0604020202020204" pitchFamily="34" charset="0"/>
                            </a:rPr>
                            <a:t>2</a:t>
                          </a:r>
                          <a:r>
                            <a:rPr lang="en-US" sz="1900" b="0" i="0" dirty="0" smtClean="0">
                              <a:latin typeface="Arial" panose="020B0604020202020204" pitchFamily="34" charset="0"/>
                              <a:cs typeface="Arial" panose="020B0604020202020204" pitchFamily="34" charset="0"/>
                            </a:rPr>
                            <a:t> or m</a:t>
                          </a:r>
                          <a:r>
                            <a:rPr lang="en-US" sz="1900" b="0" i="0" baseline="30000" dirty="0" smtClean="0">
                              <a:latin typeface="Arial" panose="020B0604020202020204" pitchFamily="34" charset="0"/>
                              <a:cs typeface="Arial" panose="020B0604020202020204" pitchFamily="34" charset="0"/>
                            </a:rPr>
                            <a:t>2</a:t>
                          </a:r>
                          <a:r>
                            <a:rPr lang="en-US" sz="1900" b="0" i="0" dirty="0" smtClean="0">
                              <a:latin typeface="Arial" panose="020B0604020202020204" pitchFamily="34" charset="0"/>
                              <a:cs typeface="Arial" panose="020B0604020202020204" pitchFamily="34" charset="0"/>
                            </a:rPr>
                            <a:t>.</a:t>
                          </a:r>
                          <a:r>
                            <a:rPr lang="en-US" sz="1900" b="0" i="0" baseline="0" dirty="0" smtClean="0">
                              <a:latin typeface="Arial" panose="020B0604020202020204" pitchFamily="34" charset="0"/>
                              <a:cs typeface="Arial" panose="020B0604020202020204" pitchFamily="34" charset="0"/>
                            </a:rPr>
                            <a:t> </a:t>
                          </a:r>
                          <a:r>
                            <a:rPr lang="en-US" sz="1900" b="0" i="0" dirty="0" smtClean="0">
                              <a:latin typeface="Arial" panose="020B0604020202020204" pitchFamily="34" charset="0"/>
                              <a:cs typeface="Arial" panose="020B0604020202020204" pitchFamily="34" charset="0"/>
                            </a:rPr>
                            <a:t>It is usually measured in newtons (</a:t>
                          </a:r>
                          <a:r>
                            <a:rPr lang="en-US" sz="1900" b="0" i="1" dirty="0" smtClean="0">
                              <a:latin typeface="Arial" panose="020B0604020202020204" pitchFamily="34" charset="0"/>
                              <a:cs typeface="Arial" panose="020B0604020202020204" pitchFamily="34" charset="0"/>
                            </a:rPr>
                            <a:t>N</a:t>
                          </a:r>
                          <a:r>
                            <a:rPr lang="en-US" sz="1900" b="0" i="0" dirty="0" smtClean="0">
                              <a:latin typeface="Arial" panose="020B0604020202020204" pitchFamily="34" charset="0"/>
                              <a:cs typeface="Arial" panose="020B0604020202020204" pitchFamily="34" charset="0"/>
                            </a:rPr>
                            <a:t>) per square metre (N/m2) or per square centimetre (</a:t>
                          </a:r>
                          <a:r>
                            <a:rPr lang="en-US" sz="1900" b="0" i="1" dirty="0" smtClean="0">
                              <a:latin typeface="Arial" panose="020B0604020202020204" pitchFamily="34" charset="0"/>
                              <a:cs typeface="Arial" panose="020B0604020202020204" pitchFamily="34" charset="0"/>
                            </a:rPr>
                            <a:t>N</a:t>
                          </a:r>
                          <a:r>
                            <a:rPr lang="en-US" sz="1900" b="0" i="0" dirty="0" smtClean="0">
                              <a:latin typeface="Arial" panose="020B0604020202020204" pitchFamily="34" charset="0"/>
                              <a:cs typeface="Arial" panose="020B0604020202020204" pitchFamily="34" charset="0"/>
                            </a:rPr>
                            <a:t>/cm</a:t>
                          </a:r>
                          <a:r>
                            <a:rPr lang="en-US" sz="1900" b="0" i="0" baseline="30000" dirty="0" smtClean="0">
                              <a:latin typeface="Arial" panose="020B0604020202020204" pitchFamily="34" charset="0"/>
                              <a:cs typeface="Arial" panose="020B0604020202020204" pitchFamily="34" charset="0"/>
                            </a:rPr>
                            <a:t>2</a:t>
                          </a:r>
                          <a:r>
                            <a:rPr lang="en-US" sz="1900" b="0" i="0" dirty="0" smtClean="0">
                              <a:latin typeface="Arial" panose="020B0604020202020204" pitchFamily="34" charset="0"/>
                              <a:cs typeface="Arial" panose="020B0604020202020204" pitchFamily="34" charset="0"/>
                            </a:rPr>
                            <a:t>).</a:t>
                          </a:r>
                          <a:br>
                            <a:rPr lang="en-US" sz="1900" b="0" i="0" dirty="0" smtClean="0">
                              <a:latin typeface="Arial" panose="020B0604020202020204" pitchFamily="34" charset="0"/>
                              <a:cs typeface="Arial" panose="020B0604020202020204" pitchFamily="34" charset="0"/>
                            </a:rPr>
                          </a:br>
                          <a:r>
                            <a:rPr lang="en-US" sz="1900" b="0" i="0" dirty="0" smtClean="0">
                              <a:latin typeface="Arial" panose="020B0604020202020204" pitchFamily="34" charset="0"/>
                              <a:cs typeface="Arial" panose="020B0604020202020204" pitchFamily="34" charset="0"/>
                            </a:rPr>
                            <a:t>Pressure = </a:t>
                          </a:r>
                          <a14:m>
                            <m:oMath xmlns:m="http://schemas.openxmlformats.org/officeDocument/2006/math">
                              <m:f>
                                <m:fPr>
                                  <m:ctrlPr>
                                    <a:rPr lang="en-US" sz="1900" i="1" smtClean="0">
                                      <a:latin typeface="Cambria Math" panose="02040503050406030204" pitchFamily="18" charset="0"/>
                                      <a:cs typeface="Arial" panose="020B0604020202020204" pitchFamily="34" charset="0"/>
                                    </a:rPr>
                                  </m:ctrlPr>
                                </m:fPr>
                                <m:num>
                                  <m:r>
                                    <a:rPr lang="en-US" sz="1900" b="0" i="1" smtClean="0">
                                      <a:latin typeface="Cambria Math" panose="02040503050406030204" pitchFamily="18" charset="0"/>
                                      <a:cs typeface="Arial" panose="020B0604020202020204" pitchFamily="34" charset="0"/>
                                    </a:rPr>
                                    <m:t>𝑓𝑜𝑟𝑠𝑒</m:t>
                                  </m:r>
                                </m:num>
                                <m:den>
                                  <m:r>
                                    <m:rPr>
                                      <m:nor/>
                                    </m:rPr>
                                    <a:rPr lang="en-US" sz="1900" b="0" i="1" dirty="0" smtClean="0">
                                      <a:latin typeface="Cambria" panose="02040503050406030204" pitchFamily="18" charset="0"/>
                                      <a:cs typeface="Arial" panose="020B0604020202020204" pitchFamily="34" charset="0"/>
                                    </a:rPr>
                                    <m:t>area</m:t>
                                  </m:r>
                                </m:den>
                              </m:f>
                            </m:oMath>
                          </a14:m>
                          <a:r>
                            <a:rPr lang="en-US" sz="1900" b="0" i="0" dirty="0" smtClean="0">
                              <a:latin typeface="Arial" panose="020B0604020202020204" pitchFamily="34" charset="0"/>
                              <a:cs typeface="Arial" panose="020B0604020202020204" pitchFamily="34" charset="0"/>
                            </a:rPr>
                            <a:t> or P = </a:t>
                          </a:r>
                          <a14:m>
                            <m:oMath xmlns:m="http://schemas.openxmlformats.org/officeDocument/2006/math">
                              <m:f>
                                <m:fPr>
                                  <m:ctrlPr>
                                    <a:rPr lang="en-US" sz="1900" i="1" smtClean="0">
                                      <a:latin typeface="Cambria Math" panose="02040503050406030204" pitchFamily="18" charset="0"/>
                                      <a:cs typeface="Arial" panose="020B0604020202020204" pitchFamily="34" charset="0"/>
                                    </a:rPr>
                                  </m:ctrlPr>
                                </m:fPr>
                                <m:num>
                                  <m:r>
                                    <a:rPr lang="en-US" sz="1900" b="0" i="1" smtClean="0">
                                      <a:latin typeface="Cambria Math" panose="02040503050406030204" pitchFamily="18" charset="0"/>
                                      <a:cs typeface="Arial" panose="020B0604020202020204" pitchFamily="34" charset="0"/>
                                    </a:rPr>
                                    <m:t>𝐹</m:t>
                                  </m:r>
                                </m:num>
                                <m:den>
                                  <m:r>
                                    <m:rPr>
                                      <m:nor/>
                                    </m:rPr>
                                    <a:rPr lang="en-US" sz="1900" b="0" i="1" dirty="0" smtClean="0">
                                      <a:latin typeface="Cambria" panose="02040503050406030204" pitchFamily="18" charset="0"/>
                                      <a:cs typeface="Arial" panose="020B0604020202020204" pitchFamily="34" charset="0"/>
                                    </a:rPr>
                                    <m:t>A</m:t>
                                  </m:r>
                                </m:den>
                              </m:f>
                            </m:oMath>
                          </a14:m>
                          <a:endParaRPr lang="en-US" sz="1900" b="0" i="0" dirty="0" smtClean="0">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900" b="0" i="0" dirty="0" smtClean="0">
                              <a:latin typeface="Arial" panose="020B0604020202020204" pitchFamily="34" charset="0"/>
                              <a:cs typeface="Arial" panose="020B0604020202020204" pitchFamily="34" charset="0"/>
                            </a:rPr>
                            <a:t>When </a:t>
                          </a:r>
                          <a:r>
                            <a:rPr lang="en-US" sz="1900" b="0" i="1" dirty="0" smtClean="0">
                              <a:latin typeface="Arial" panose="020B0604020202020204" pitchFamily="34" charset="0"/>
                              <a:cs typeface="Arial" panose="020B0604020202020204" pitchFamily="34" charset="0"/>
                            </a:rPr>
                            <a:t>x</a:t>
                          </a:r>
                          <a:r>
                            <a:rPr lang="en-US" sz="1900" b="0" i="0" dirty="0" smtClean="0">
                              <a:latin typeface="Arial" panose="020B0604020202020204" pitchFamily="34" charset="0"/>
                              <a:cs typeface="Arial" panose="020B0604020202020204" pitchFamily="34" charset="0"/>
                            </a:rPr>
                            <a:t> and </a:t>
                          </a:r>
                          <a:r>
                            <a:rPr lang="en-US" sz="1900" b="0" i="1" dirty="0" smtClean="0">
                              <a:latin typeface="Arial" panose="020B0604020202020204" pitchFamily="34" charset="0"/>
                              <a:cs typeface="Arial" panose="020B0604020202020204" pitchFamily="34" charset="0"/>
                            </a:rPr>
                            <a:t>y</a:t>
                          </a:r>
                          <a:r>
                            <a:rPr lang="en-US" sz="1900" b="0" i="0" dirty="0" smtClean="0">
                              <a:latin typeface="Arial" panose="020B0604020202020204" pitchFamily="34" charset="0"/>
                              <a:cs typeface="Arial" panose="020B0604020202020204" pitchFamily="34" charset="0"/>
                            </a:rPr>
                            <a:t> are in direct proportion </a:t>
                          </a:r>
                          <a:r>
                            <a:rPr lang="en-US" sz="1900" b="0" i="1" dirty="0" smtClean="0">
                              <a:latin typeface="Arial" panose="020B0604020202020204" pitchFamily="34" charset="0"/>
                              <a:cs typeface="Arial" panose="020B0604020202020204" pitchFamily="34" charset="0"/>
                            </a:rPr>
                            <a:t>y</a:t>
                          </a:r>
                          <a:r>
                            <a:rPr lang="en-US" sz="1900" b="0" i="0" dirty="0" smtClean="0">
                              <a:latin typeface="Arial" panose="020B0604020202020204" pitchFamily="34" charset="0"/>
                              <a:cs typeface="Arial" panose="020B0604020202020204" pitchFamily="34" charset="0"/>
                            </a:rPr>
                            <a:t> = </a:t>
                          </a:r>
                          <a:r>
                            <a:rPr lang="en-US" sz="1900" b="0" i="1" dirty="0" err="1" smtClean="0">
                              <a:latin typeface="Arial" panose="020B0604020202020204" pitchFamily="34" charset="0"/>
                              <a:cs typeface="Arial" panose="020B0604020202020204" pitchFamily="34" charset="0"/>
                            </a:rPr>
                            <a:t>kx</a:t>
                          </a:r>
                          <a:r>
                            <a:rPr lang="en-US" sz="1900" b="0" i="0" dirty="0" smtClean="0">
                              <a:latin typeface="Arial" panose="020B0604020202020204" pitchFamily="34" charset="0"/>
                              <a:cs typeface="Arial" panose="020B0604020202020204" pitchFamily="34" charset="0"/>
                            </a:rPr>
                            <a:t>, where </a:t>
                          </a:r>
                          <a:r>
                            <a:rPr lang="en-US" sz="1900" b="0" i="1" dirty="0" smtClean="0">
                              <a:latin typeface="Arial" panose="020B0604020202020204" pitchFamily="34" charset="0"/>
                              <a:cs typeface="Arial" panose="020B0604020202020204" pitchFamily="34" charset="0"/>
                            </a:rPr>
                            <a:t>k</a:t>
                          </a:r>
                          <a:r>
                            <a:rPr lang="en-US" sz="1900" b="0" i="0" dirty="0" smtClean="0">
                              <a:latin typeface="Arial" panose="020B0604020202020204" pitchFamily="34" charset="0"/>
                              <a:cs typeface="Arial" panose="020B0604020202020204" pitchFamily="34" charset="0"/>
                            </a:rPr>
                            <a:t> is the gradient of the graph of </a:t>
                          </a:r>
                          <a:r>
                            <a:rPr lang="en-US" sz="1900" b="0" i="1" dirty="0" smtClean="0">
                              <a:latin typeface="Arial" panose="020B0604020202020204" pitchFamily="34" charset="0"/>
                              <a:cs typeface="Arial" panose="020B0604020202020204" pitchFamily="34" charset="0"/>
                            </a:rPr>
                            <a:t>y</a:t>
                          </a:r>
                          <a:r>
                            <a:rPr lang="en-US" sz="1900" b="0" i="0" dirty="0" smtClean="0">
                              <a:latin typeface="Arial" panose="020B0604020202020204" pitchFamily="34" charset="0"/>
                              <a:cs typeface="Arial" panose="020B0604020202020204" pitchFamily="34" charset="0"/>
                            </a:rPr>
                            <a:t> against </a:t>
                          </a:r>
                          <a:r>
                            <a:rPr lang="en-US" sz="1900" b="0" i="1" dirty="0" smtClean="0">
                              <a:latin typeface="Arial" panose="020B0604020202020204" pitchFamily="34" charset="0"/>
                              <a:cs typeface="Arial" panose="020B0604020202020204" pitchFamily="34" charset="0"/>
                            </a:rPr>
                            <a:t>x</a:t>
                          </a:r>
                          <a:br>
                            <a:rPr lang="en-US" sz="1900" b="0" i="1" dirty="0" smtClean="0">
                              <a:latin typeface="Arial" panose="020B0604020202020204" pitchFamily="34" charset="0"/>
                              <a:cs typeface="Arial" panose="020B0604020202020204" pitchFamily="34" charset="0"/>
                            </a:rPr>
                          </a:br>
                          <a14:m>
                            <m:oMath xmlns:m="http://schemas.openxmlformats.org/officeDocument/2006/math">
                              <m:f>
                                <m:fPr>
                                  <m:ctrlPr>
                                    <a:rPr lang="en-US" sz="1900" i="1" smtClean="0">
                                      <a:latin typeface="Cambria Math" panose="02040503050406030204" pitchFamily="18" charset="0"/>
                                      <a:cs typeface="Arial" panose="020B0604020202020204" pitchFamily="34" charset="0"/>
                                    </a:rPr>
                                  </m:ctrlPr>
                                </m:fPr>
                                <m:num>
                                  <m:r>
                                    <a:rPr lang="en-US" sz="1900" b="0" i="1" smtClean="0">
                                      <a:latin typeface="Cambria Math" panose="02040503050406030204" pitchFamily="18" charset="0"/>
                                      <a:cs typeface="Arial" panose="020B0604020202020204" pitchFamily="34" charset="0"/>
                                    </a:rPr>
                                    <m:t>𝑦</m:t>
                                  </m:r>
                                </m:num>
                                <m:den>
                                  <m:r>
                                    <m:rPr>
                                      <m:nor/>
                                    </m:rPr>
                                    <a:rPr lang="en-US" sz="1900" b="0" i="1" dirty="0" smtClean="0">
                                      <a:latin typeface="Cambria" panose="02040503050406030204" pitchFamily="18" charset="0"/>
                                      <a:cs typeface="Arial" panose="020B0604020202020204" pitchFamily="34" charset="0"/>
                                    </a:rPr>
                                    <m:t>x</m:t>
                                  </m:r>
                                </m:den>
                              </m:f>
                            </m:oMath>
                          </a14:m>
                          <a:r>
                            <a:rPr lang="en-US" sz="1900" b="0" i="0" dirty="0" smtClean="0">
                              <a:latin typeface="Arial" panose="020B0604020202020204" pitchFamily="34" charset="0"/>
                              <a:cs typeface="Arial" panose="020B0604020202020204" pitchFamily="34" charset="0"/>
                            </a:rPr>
                            <a:t> = </a:t>
                          </a:r>
                          <a:r>
                            <a:rPr lang="en-US" sz="1900" b="0" i="1" dirty="0" smtClean="0">
                              <a:latin typeface="Arial" panose="020B0604020202020204" pitchFamily="34" charset="0"/>
                              <a:cs typeface="Arial" panose="020B0604020202020204" pitchFamily="34" charset="0"/>
                            </a:rPr>
                            <a:t>k</a:t>
                          </a:r>
                          <a:r>
                            <a:rPr lang="en-US" sz="1900" b="0" i="0" dirty="0" smtClean="0">
                              <a:latin typeface="Arial" panose="020B0604020202020204" pitchFamily="34" charset="0"/>
                              <a:cs typeface="Arial" panose="020B0604020202020204" pitchFamily="34" charset="0"/>
                            </a:rPr>
                            <a:t>, a constant.</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900" b="0" i="0" dirty="0" smtClean="0">
                              <a:latin typeface="Arial" panose="020B0604020202020204" pitchFamily="34" charset="0"/>
                              <a:cs typeface="Arial" panose="020B0604020202020204" pitchFamily="34" charset="0"/>
                            </a:rPr>
                            <a:t>When </a:t>
                          </a:r>
                          <a:r>
                            <a:rPr lang="en-US" sz="1900" b="0" i="1" dirty="0" smtClean="0">
                              <a:latin typeface="Arial" panose="020B0604020202020204" pitchFamily="34" charset="0"/>
                              <a:cs typeface="Arial" panose="020B0604020202020204" pitchFamily="34" charset="0"/>
                            </a:rPr>
                            <a:t>x</a:t>
                          </a:r>
                          <a:r>
                            <a:rPr lang="en-US" sz="1900" b="0" i="0" dirty="0" smtClean="0">
                              <a:latin typeface="Arial" panose="020B0604020202020204" pitchFamily="34" charset="0"/>
                              <a:cs typeface="Arial" panose="020B0604020202020204" pitchFamily="34" charset="0"/>
                            </a:rPr>
                            <a:t> and </a:t>
                          </a:r>
                          <a:r>
                            <a:rPr lang="en-US" sz="1900" b="0" i="1" dirty="0" smtClean="0">
                              <a:latin typeface="Arial" panose="020B0604020202020204" pitchFamily="34" charset="0"/>
                              <a:cs typeface="Arial" panose="020B0604020202020204" pitchFamily="34" charset="0"/>
                            </a:rPr>
                            <a:t>y</a:t>
                          </a:r>
                          <a:r>
                            <a:rPr lang="en-US" sz="1900" b="0" i="0" dirty="0" smtClean="0">
                              <a:latin typeface="Arial" panose="020B0604020202020204" pitchFamily="34" charset="0"/>
                              <a:cs typeface="Arial" panose="020B0604020202020204" pitchFamily="34" charset="0"/>
                            </a:rPr>
                            <a:t> are in inverse proportion, </a:t>
                          </a:r>
                          <a:r>
                            <a:rPr lang="en-US" sz="1900" b="0" i="1" dirty="0" smtClean="0">
                              <a:latin typeface="Arial" panose="020B0604020202020204" pitchFamily="34" charset="0"/>
                              <a:cs typeface="Arial" panose="020B0604020202020204" pitchFamily="34" charset="0"/>
                            </a:rPr>
                            <a:t>y</a:t>
                          </a:r>
                          <a:r>
                            <a:rPr lang="en-US" sz="1900" b="0" i="0" dirty="0" smtClean="0">
                              <a:latin typeface="Arial" panose="020B0604020202020204" pitchFamily="34" charset="0"/>
                              <a:cs typeface="Arial" panose="020B0604020202020204" pitchFamily="34" charset="0"/>
                            </a:rPr>
                            <a:t> is proportional to </a:t>
                          </a:r>
                          <a14:m>
                            <m:oMath xmlns:m="http://schemas.openxmlformats.org/officeDocument/2006/math">
                              <m:f>
                                <m:fPr>
                                  <m:ctrlPr>
                                    <a:rPr lang="en-US" sz="1900" i="1" smtClean="0">
                                      <a:latin typeface="Cambria Math" panose="02040503050406030204" pitchFamily="18" charset="0"/>
                                      <a:cs typeface="Arial" panose="020B0604020202020204" pitchFamily="34" charset="0"/>
                                    </a:rPr>
                                  </m:ctrlPr>
                                </m:fPr>
                                <m:num>
                                  <m:r>
                                    <a:rPr lang="en-US" sz="1900" b="0" i="0" smtClean="0">
                                      <a:latin typeface="Cambria Math" panose="02040503050406030204" pitchFamily="18" charset="0"/>
                                      <a:cs typeface="Arial" panose="020B0604020202020204" pitchFamily="34" charset="0"/>
                                    </a:rPr>
                                    <m:t>1</m:t>
                                  </m:r>
                                </m:num>
                                <m:den>
                                  <m:r>
                                    <m:rPr>
                                      <m:sty m:val="p"/>
                                    </m:rPr>
                                    <a:rPr lang="en-US" sz="1900" b="0" i="0" smtClean="0">
                                      <a:latin typeface="Cambria Math" panose="02040503050406030204" pitchFamily="18" charset="0"/>
                                      <a:cs typeface="Arial" panose="020B0604020202020204" pitchFamily="34" charset="0"/>
                                    </a:rPr>
                                    <m:t>x</m:t>
                                  </m:r>
                                </m:den>
                              </m:f>
                            </m:oMath>
                          </a14:m>
                          <a:r>
                            <a:rPr lang="en-US" sz="1900" b="0" i="0" dirty="0" smtClean="0">
                              <a:latin typeface="Arial" panose="020B0604020202020204" pitchFamily="34" charset="0"/>
                              <a:cs typeface="Arial" panose="020B0604020202020204" pitchFamily="34" charset="0"/>
                            </a:rPr>
                            <a:t>. As one doubles (x2) the other halves (</a:t>
                          </a:r>
                          <a:r>
                            <a:rPr lang="en-US" sz="1900" dirty="0" smtClean="0"/>
                            <a:t>÷</a:t>
                          </a:r>
                          <a:r>
                            <a:rPr lang="en-US" sz="1900" b="0" i="0" dirty="0" smtClean="0">
                              <a:latin typeface="Arial" panose="020B0604020202020204" pitchFamily="34" charset="0"/>
                              <a:cs typeface="Arial" panose="020B0604020202020204" pitchFamily="34" charset="0"/>
                            </a:rPr>
                            <a:t>2).</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1900" b="0" i="0" dirty="0" smtClean="0">
                              <a:latin typeface="Arial" panose="020B0604020202020204" pitchFamily="34" charset="0"/>
                              <a:cs typeface="Arial" panose="020B0604020202020204" pitchFamily="34" charset="0"/>
                            </a:rPr>
                            <a:t>When x and y are in inverse proportion then </a:t>
                          </a:r>
                          <a:r>
                            <a:rPr lang="en-US" sz="1900" b="0" i="1" dirty="0" smtClean="0">
                              <a:latin typeface="Times New Roman" panose="02020603050405020304" pitchFamily="18" charset="0"/>
                              <a:cs typeface="Times New Roman" panose="02020603050405020304" pitchFamily="18" charset="0"/>
                            </a:rPr>
                            <a:t>x</a:t>
                          </a:r>
                          <a:r>
                            <a:rPr lang="en-US" sz="1900" b="0" i="0" dirty="0" smtClean="0">
                              <a:latin typeface="Arial" panose="020B0604020202020204" pitchFamily="34" charset="0"/>
                              <a:cs typeface="Arial" panose="020B0604020202020204" pitchFamily="34" charset="0"/>
                            </a:rPr>
                            <a:t> </a:t>
                          </a:r>
                          <a:r>
                            <a:rPr lang="en-US" sz="1900" b="0" i="0" dirty="0" err="1" smtClean="0">
                              <a:latin typeface="Arial" panose="020B0604020202020204" pitchFamily="34" charset="0"/>
                              <a:cs typeface="Arial" panose="020B0604020202020204" pitchFamily="34" charset="0"/>
                            </a:rPr>
                            <a:t>x</a:t>
                          </a:r>
                          <a:r>
                            <a:rPr lang="en-US" sz="1900" b="0" i="0" dirty="0" smtClean="0">
                              <a:latin typeface="Arial" panose="020B0604020202020204" pitchFamily="34" charset="0"/>
                              <a:cs typeface="Arial" panose="020B0604020202020204" pitchFamily="34" charset="0"/>
                            </a:rPr>
                            <a:t> </a:t>
                          </a:r>
                          <a:r>
                            <a:rPr lang="en-US" sz="1900" b="0" i="1" dirty="0" smtClean="0">
                              <a:latin typeface="Arial" panose="020B0604020202020204" pitchFamily="34" charset="0"/>
                              <a:cs typeface="Arial" panose="020B0604020202020204" pitchFamily="34" charset="0"/>
                            </a:rPr>
                            <a:t>y</a:t>
                          </a:r>
                          <a:r>
                            <a:rPr lang="en-US" sz="1900" b="0" i="0" dirty="0" smtClean="0">
                              <a:latin typeface="Arial" panose="020B0604020202020204" pitchFamily="34" charset="0"/>
                              <a:cs typeface="Arial" panose="020B0604020202020204" pitchFamily="34" charset="0"/>
                            </a:rPr>
                            <a:t> = a constant, </a:t>
                          </a:r>
                          <a:r>
                            <a:rPr lang="en-US" sz="1900" b="0" i="1" u="none" dirty="0" err="1" smtClean="0">
                              <a:latin typeface="Arial" panose="020B0604020202020204" pitchFamily="34" charset="0"/>
                              <a:cs typeface="Arial" panose="020B0604020202020204" pitchFamily="34" charset="0"/>
                            </a:rPr>
                            <a:t>xy</a:t>
                          </a:r>
                          <a:r>
                            <a:rPr lang="en-US" sz="1900" b="0" i="0" dirty="0" smtClean="0">
                              <a:latin typeface="Arial" panose="020B0604020202020204" pitchFamily="34" charset="0"/>
                              <a:cs typeface="Arial" panose="020B0604020202020204" pitchFamily="34" charset="0"/>
                            </a:rPr>
                            <a:t> = </a:t>
                          </a:r>
                          <a:r>
                            <a:rPr lang="en-US" sz="1900" b="0" i="1" dirty="0" smtClean="0">
                              <a:latin typeface="Arial" panose="020B0604020202020204" pitchFamily="34" charset="0"/>
                              <a:cs typeface="Arial" panose="020B0604020202020204" pitchFamily="34" charset="0"/>
                            </a:rPr>
                            <a:t>k</a:t>
                          </a:r>
                          <a:r>
                            <a:rPr lang="en-US" sz="1900" b="0" i="0" dirty="0" smtClean="0">
                              <a:latin typeface="Arial" panose="020B0604020202020204" pitchFamily="34" charset="0"/>
                              <a:cs typeface="Arial" panose="020B0604020202020204" pitchFamily="34" charset="0"/>
                            </a:rPr>
                            <a:t>, so </a:t>
                          </a:r>
                          <a:r>
                            <a:rPr lang="en-US" sz="1900" b="0" i="1" dirty="0" smtClean="0">
                              <a:latin typeface="Arial" panose="020B0604020202020204" pitchFamily="34" charset="0"/>
                              <a:cs typeface="Arial" panose="020B0604020202020204" pitchFamily="34" charset="0"/>
                            </a:rPr>
                            <a:t>y</a:t>
                          </a:r>
                          <a:r>
                            <a:rPr lang="en-US" sz="1900" b="0" i="0" dirty="0" smtClean="0">
                              <a:latin typeface="Arial" panose="020B0604020202020204" pitchFamily="34" charset="0"/>
                              <a:cs typeface="Arial" panose="020B0604020202020204" pitchFamily="34" charset="0"/>
                            </a:rPr>
                            <a:t> = </a:t>
                          </a:r>
                          <a14:m>
                            <m:oMath xmlns:m="http://schemas.openxmlformats.org/officeDocument/2006/math">
                              <m:f>
                                <m:fPr>
                                  <m:ctrlPr>
                                    <a:rPr lang="en-US" sz="1900" i="1" smtClean="0">
                                      <a:latin typeface="Cambria Math" panose="02040503050406030204" pitchFamily="18" charset="0"/>
                                      <a:cs typeface="Arial" panose="020B0604020202020204" pitchFamily="34" charset="0"/>
                                    </a:rPr>
                                  </m:ctrlPr>
                                </m:fPr>
                                <m:num>
                                  <m:r>
                                    <m:rPr>
                                      <m:sty m:val="p"/>
                                    </m:rPr>
                                    <a:rPr lang="en-US" sz="1900" b="0" i="0" smtClean="0">
                                      <a:latin typeface="Cambria Math" panose="02040503050406030204" pitchFamily="18" charset="0"/>
                                      <a:cs typeface="Arial" panose="020B0604020202020204" pitchFamily="34" charset="0"/>
                                    </a:rPr>
                                    <m:t>k</m:t>
                                  </m:r>
                                </m:num>
                                <m:den>
                                  <m:r>
                                    <m:rPr>
                                      <m:sty m:val="p"/>
                                    </m:rPr>
                                    <a:rPr lang="en-US" sz="1900" b="0" i="0" smtClean="0">
                                      <a:latin typeface="Cambria Math" panose="02040503050406030204" pitchFamily="18" charset="0"/>
                                      <a:cs typeface="Arial" panose="020B0604020202020204" pitchFamily="34" charset="0"/>
                                    </a:rPr>
                                    <m:t>x</m:t>
                                  </m:r>
                                </m:den>
                              </m:f>
                            </m:oMath>
                          </a14:m>
                          <a:r>
                            <a:rPr lang="en-US" sz="1900" b="0" i="0" dirty="0" smtClean="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900" b="0" i="0" dirty="0" smtClean="0">
                              <a:latin typeface="Arial" panose="020B0604020202020204" pitchFamily="34" charset="0"/>
                              <a:cs typeface="Arial" panose="020B0604020202020204" pitchFamily="34" charset="0"/>
                            </a:rPr>
                            <a:t>This unit is called multiplicative reasoning.</a:t>
                          </a:r>
                        </a:p>
                        <a:p>
                          <a:pPr marL="0" marR="0" lvl="0" indent="0" algn="l" defTabSz="914400" rtl="0" eaLnBrk="1" fontAlgn="auto" latinLnBrk="0" hangingPunct="1">
                            <a:lnSpc>
                              <a:spcPct val="100000"/>
                            </a:lnSpc>
                            <a:spcBef>
                              <a:spcPts val="0"/>
                            </a:spcBef>
                            <a:spcAft>
                              <a:spcPts val="0"/>
                            </a:spcAft>
                            <a:buClrTx/>
                            <a:buSzTx/>
                            <a:buFont typeface="Webdings" panose="05030102010509060703" pitchFamily="18" charset="2"/>
                            <a:buNone/>
                            <a:tabLst/>
                            <a:defRPr/>
                          </a:pPr>
                          <a:r>
                            <a:rPr lang="en-US" sz="1900" b="0" i="0" dirty="0" smtClean="0">
                              <a:latin typeface="Arial" panose="020B0604020202020204" pitchFamily="34" charset="0"/>
                              <a:cs typeface="Arial" panose="020B0604020202020204" pitchFamily="34" charset="0"/>
                            </a:rPr>
                            <a:t>List three ways you have used </a:t>
                          </a:r>
                          <a:br>
                            <a:rPr lang="en-US" sz="1900" b="0" i="0" dirty="0" smtClean="0">
                              <a:latin typeface="Arial" panose="020B0604020202020204" pitchFamily="34" charset="0"/>
                              <a:cs typeface="Arial" panose="020B0604020202020204" pitchFamily="34" charset="0"/>
                            </a:rPr>
                          </a:br>
                          <a:r>
                            <a:rPr lang="en-US" sz="1900" b="0" i="0" dirty="0" smtClean="0">
                              <a:latin typeface="Arial" panose="020B0604020202020204" pitchFamily="34" charset="0"/>
                              <a:cs typeface="Arial" panose="020B0604020202020204" pitchFamily="34" charset="0"/>
                            </a:rPr>
                            <a:t>multiplication or division in this unit. </a:t>
                          </a:r>
                          <a:br>
                            <a:rPr lang="en-US" sz="1900" b="0" i="0" dirty="0" smtClean="0">
                              <a:latin typeface="Arial" panose="020B0604020202020204" pitchFamily="34" charset="0"/>
                              <a:cs typeface="Arial" panose="020B0604020202020204" pitchFamily="34" charset="0"/>
                            </a:rPr>
                          </a:br>
                          <a:r>
                            <a:rPr lang="en-US" sz="1900" b="0" i="0" dirty="0" smtClean="0">
                              <a:latin typeface="Arial" panose="020B0604020202020204" pitchFamily="34" charset="0"/>
                              <a:cs typeface="Arial" panose="020B0604020202020204" pitchFamily="34" charset="0"/>
                            </a:rPr>
                            <a:t>Why is it good to reason in mathematics</a:t>
                          </a:r>
                          <a:r>
                            <a:rPr lang="en-US" sz="1900" b="0" i="1" dirty="0" smtClean="0">
                              <a:latin typeface="Arial" panose="020B0604020202020204" pitchFamily="34" charset="0"/>
                              <a:cs typeface="Arial" panose="020B0604020202020204" pitchFamily="34" charset="0"/>
                            </a:rPr>
                            <a:t>?</a:t>
                          </a: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2778741075"/>
                  </p:ext>
                </p:extLst>
              </p:nvPr>
            </p:nvGraphicFramePr>
            <p:xfrm>
              <a:off x="179512" y="1124744"/>
              <a:ext cx="8640960" cy="5616624"/>
            </p:xfrm>
            <a:graphic>
              <a:graphicData uri="http://schemas.openxmlformats.org/drawingml/2006/table">
                <a:tbl>
                  <a:tblPr firstRow="1" bandRow="1">
                    <a:effectLst/>
                    <a:tableStyleId>{5940675A-B579-460E-94D1-54222C63F5DA}</a:tableStyleId>
                  </a:tblPr>
                  <a:tblGrid>
                    <a:gridCol w="8640960"/>
                  </a:tblGrid>
                  <a:tr h="475707">
                    <a:tc>
                      <a:txBody>
                        <a:bodyPr/>
                        <a:lstStyle/>
                        <a:p>
                          <a:r>
                            <a:rPr lang="en-US" sz="1900" b="1" i="0" dirty="0" smtClean="0">
                              <a:latin typeface="Arial" panose="020B0604020202020204" pitchFamily="34" charset="0"/>
                              <a:cs typeface="Arial" panose="020B0604020202020204" pitchFamily="34" charset="0"/>
                            </a:rPr>
                            <a:t>11 </a:t>
                          </a:r>
                          <a:r>
                            <a:rPr lang="en-US" sz="1900" b="1" i="0" dirty="0" smtClean="0">
                              <a:latin typeface="Arial" panose="020B0604020202020204" pitchFamily="34" charset="0"/>
                              <a:cs typeface="Arial" panose="020B0604020202020204" pitchFamily="34" charset="0"/>
                            </a:rPr>
                            <a:t>– Knowledge Check</a:t>
                          </a:r>
                          <a:endParaRPr lang="en-US" sz="1900" b="1" i="0" dirty="0">
                            <a:latin typeface="Arial" panose="020B0604020202020204" pitchFamily="34" charset="0"/>
                            <a:cs typeface="Arial" panose="020B0604020202020204" pitchFamily="34" charset="0"/>
                          </a:endParaRPr>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endParaRPr lang="en-US"/>
                        </a:p>
                      </a:txBody>
                      <a:tcPr marR="146304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blipFill rotWithShape="0">
                          <a:blip r:embed="rId4"/>
                          <a:stretch>
                            <a:fillRect l="-212" t="-9597" r="-494" b="-829"/>
                          </a:stretch>
                        </a:blipFill>
                      </a:tcPr>
                    </a:tc>
                  </a:tr>
                </a:tbl>
              </a:graphicData>
            </a:graphic>
          </p:graphicFrame>
        </mc:Fallback>
      </mc:AlternateContent>
      <p:sp>
        <p:nvSpPr>
          <p:cNvPr id="9" name="TextBox 8"/>
          <p:cNvSpPr txBox="1"/>
          <p:nvPr/>
        </p:nvSpPr>
        <p:spPr>
          <a:xfrm>
            <a:off x="7443173" y="1702549"/>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11.3</a:t>
            </a:r>
            <a:endParaRPr lang="en-US" dirty="0"/>
          </a:p>
        </p:txBody>
      </p:sp>
      <p:sp>
        <p:nvSpPr>
          <p:cNvPr id="11" name="TextBox 10"/>
          <p:cNvSpPr txBox="1"/>
          <p:nvPr/>
        </p:nvSpPr>
        <p:spPr>
          <a:xfrm>
            <a:off x="7443173" y="3140968"/>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11.4</a:t>
            </a:r>
            <a:endParaRPr lang="en-US" dirty="0"/>
          </a:p>
        </p:txBody>
      </p:sp>
      <p:cxnSp>
        <p:nvCxnSpPr>
          <p:cNvPr id="12" name="Straight Arrow Connector 11"/>
          <p:cNvCxnSpPr/>
          <p:nvPr/>
        </p:nvCxnSpPr>
        <p:spPr>
          <a:xfrm flipH="1">
            <a:off x="3347864" y="3502749"/>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43173" y="4149080"/>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11.4</a:t>
            </a:r>
            <a:endParaRPr lang="en-US" dirty="0"/>
          </a:p>
        </p:txBody>
      </p:sp>
      <p:cxnSp>
        <p:nvCxnSpPr>
          <p:cNvPr id="18" name="Straight Arrow Connector 17"/>
          <p:cNvCxnSpPr/>
          <p:nvPr/>
        </p:nvCxnSpPr>
        <p:spPr>
          <a:xfrm flipH="1">
            <a:off x="3851920" y="4437112"/>
            <a:ext cx="3672408"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347864" y="2060848"/>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451060" y="4869160"/>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11.4</a:t>
            </a:r>
            <a:endParaRPr lang="en-US" dirty="0"/>
          </a:p>
        </p:txBody>
      </p:sp>
      <p:cxnSp>
        <p:nvCxnSpPr>
          <p:cNvPr id="22" name="Straight Arrow Connector 21"/>
          <p:cNvCxnSpPr/>
          <p:nvPr/>
        </p:nvCxnSpPr>
        <p:spPr>
          <a:xfrm flipH="1">
            <a:off x="4716016" y="5240233"/>
            <a:ext cx="2816199"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flipH="1">
            <a:off x="4860032" y="5661248"/>
            <a:ext cx="3595042" cy="954107"/>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400" b="1" dirty="0">
                <a:solidFill>
                  <a:srgbClr val="C00000"/>
                </a:solidFill>
                <a:latin typeface="Arial" panose="020B0604020202020204" pitchFamily="34" charset="0"/>
                <a:cs typeface="Arial" panose="020B0604020202020204" pitchFamily="34" charset="0"/>
              </a:rPr>
              <a:t>C</a:t>
            </a:r>
            <a:r>
              <a:rPr lang="en-US" sz="1400" b="1" dirty="0" smtClean="0">
                <a:solidFill>
                  <a:srgbClr val="C00000"/>
                </a:solidFill>
                <a:latin typeface="Arial" panose="020B0604020202020204" pitchFamily="34" charset="0"/>
                <a:cs typeface="Arial" panose="020B0604020202020204" pitchFamily="34" charset="0"/>
              </a:rPr>
              <a:t>ommunication hint </a:t>
            </a:r>
            <a:r>
              <a:rPr lang="en-US" sz="1400" dirty="0" smtClean="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'Multiplicative' means involving multiplication or division. Reasoning is being able to explain why you have done some maths a certain way</a:t>
            </a:r>
            <a:r>
              <a:rPr lang="en-US" sz="1400" dirty="0" smtClean="0">
                <a:solidFill>
                  <a:schemeClr val="tx1"/>
                </a:solidFill>
                <a:latin typeface="Arial" panose="020B0604020202020204" pitchFamily="34" charset="0"/>
                <a:cs typeface="Arial" panose="020B0604020202020204" pitchFamily="34" charset="0"/>
              </a:rPr>
              <a:t>.</a:t>
            </a:r>
            <a:endParaRPr lang="en-US" sz="1400" dirty="0">
              <a:solidFill>
                <a:schemeClr val="tx1"/>
              </a:solidFill>
              <a:latin typeface="Arial" panose="020B0604020202020204" pitchFamily="34" charset="0"/>
              <a:cs typeface="Arial" panose="020B0604020202020204" pitchFamily="34" charset="0"/>
            </a:endParaRPr>
          </a:p>
        </p:txBody>
      </p:sp>
      <p:sp>
        <p:nvSpPr>
          <p:cNvPr id="14" name="Flowchart: Delay 13"/>
          <p:cNvSpPr/>
          <p:nvPr/>
        </p:nvSpPr>
        <p:spPr>
          <a:xfrm flipH="1">
            <a:off x="8532440" y="5584547"/>
            <a:ext cx="360040" cy="1111793"/>
          </a:xfrm>
          <a:prstGeom prst="flowChartDelay">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600" dirty="0" smtClean="0">
                <a:latin typeface="Arial" panose="020B0604020202020204" pitchFamily="34" charset="0"/>
                <a:cs typeface="Arial" panose="020B0604020202020204" pitchFamily="34" charset="0"/>
              </a:rPr>
              <a:t>Reflect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698901"/>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409686"/>
              </a:xfrm>
              <a:prstGeom prst="rect">
                <a:avLst/>
              </a:prstGeom>
            </p:spPr>
            <p:txBody>
              <a:bodyPr wrap="square">
                <a:spAutoFit/>
              </a:bodyPr>
              <a:lstStyle/>
              <a:p>
                <a:pPr>
                  <a:buClr>
                    <a:srgbClr val="C00000"/>
                  </a:buClr>
                  <a:tabLst>
                    <a:tab pos="1079500" algn="l"/>
                    <a:tab pos="2743200" algn="l"/>
                  </a:tabLst>
                </a:pPr>
                <a:r>
                  <a:rPr lang="en-US" sz="2050" b="1" dirty="0" smtClean="0">
                    <a:solidFill>
                      <a:srgbClr val="C00000"/>
                    </a:solidFill>
                    <a:latin typeface="Arial" panose="020B0604020202020204" pitchFamily="34" charset="0"/>
                    <a:cs typeface="Arial" panose="020B0604020202020204" pitchFamily="34" charset="0"/>
                  </a:rPr>
                  <a:t>Fluency </a:t>
                </a:r>
                <a:r>
                  <a:rPr lang="en-US" sz="2050" b="1" dirty="0">
                    <a:solidFill>
                      <a:srgbClr val="C00000"/>
                    </a:solidFill>
                    <a:latin typeface="Arial" panose="020B0604020202020204" pitchFamily="34" charset="0"/>
                    <a:cs typeface="Arial" panose="020B0604020202020204" pitchFamily="34" charset="0"/>
                  </a:rPr>
                  <a:t>with measures</a:t>
                </a:r>
              </a:p>
              <a:p>
                <a:pPr marL="566738" indent="-566738">
                  <a:buClr>
                    <a:srgbClr val="C00000"/>
                  </a:buClr>
                  <a:buFont typeface="+mj-lt"/>
                  <a:buAutoNum type="arabicPeriod" startAt="14"/>
                  <a:tabLst>
                    <a:tab pos="1079500" algn="l"/>
                    <a:tab pos="2743200" algn="l"/>
                  </a:tabLst>
                </a:pPr>
                <a:r>
                  <a:rPr lang="en-US" sz="2050" dirty="0" smtClean="0">
                    <a:latin typeface="Arial" panose="020B0604020202020204" pitchFamily="34" charset="0"/>
                    <a:cs typeface="Arial" panose="020B0604020202020204" pitchFamily="34" charset="0"/>
                  </a:rPr>
                  <a:t>Copy </a:t>
                </a:r>
                <a:r>
                  <a:rPr lang="en-US" sz="2050" dirty="0">
                    <a:latin typeface="Arial" panose="020B0604020202020204" pitchFamily="34" charset="0"/>
                    <a:cs typeface="Arial" panose="020B0604020202020204" pitchFamily="34" charset="0"/>
                  </a:rPr>
                  <a:t>and complete. </a:t>
                </a:r>
                <a:endParaRPr lang="en-US" sz="2050" dirty="0" smtClean="0">
                  <a:latin typeface="Arial" panose="020B0604020202020204" pitchFamily="34" charset="0"/>
                  <a:cs typeface="Arial" panose="020B0604020202020204" pitchFamily="34" charset="0"/>
                </a:endParaRPr>
              </a:p>
              <a:p>
                <a:pPr marL="566738" lvl="1">
                  <a:buClr>
                    <a:srgbClr val="C00000"/>
                  </a:buClr>
                  <a:tabLst>
                    <a:tab pos="1079500" algn="l"/>
                    <a:tab pos="2743200" algn="l"/>
                  </a:tabLst>
                </a:pPr>
                <a:r>
                  <a:rPr lang="en-US" sz="2050" dirty="0" smtClean="0">
                    <a:latin typeface="Arial" panose="020B0604020202020204" pitchFamily="34" charset="0"/>
                    <a:cs typeface="Arial" panose="020B0604020202020204" pitchFamily="34" charset="0"/>
                  </a:rPr>
                  <a:t>1cm </a:t>
                </a:r>
                <a:r>
                  <a:rPr lang="en-US" sz="2050" dirty="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sym typeface="Wingdings" panose="05000000000000000000" pitchFamily="2" charset="2"/>
                  </a:rPr>
                  <a:t> </a:t>
                </a:r>
                <a:r>
                  <a:rPr lang="en-US" sz="2050" dirty="0" smtClean="0">
                    <a:latin typeface="Arial" panose="020B0604020202020204" pitchFamily="34" charset="0"/>
                    <a:cs typeface="Arial" panose="020B0604020202020204" pitchFamily="34" charset="0"/>
                  </a:rPr>
                  <a:t>mm	1m =</a:t>
                </a:r>
                <a:r>
                  <a:rPr lang="en-US" sz="2050" dirty="0" smtClean="0">
                    <a:latin typeface="Arial" panose="020B0604020202020204" pitchFamily="34" charset="0"/>
                    <a:cs typeface="Arial" panose="020B0604020202020204" pitchFamily="34" charset="0"/>
                    <a:sym typeface="Wingdings" panose="05000000000000000000" pitchFamily="2" charset="2"/>
                  </a:rPr>
                  <a:t> </a:t>
                </a:r>
                <a:r>
                  <a:rPr lang="en-US" sz="2050" dirty="0">
                    <a:latin typeface="Arial" panose="020B0604020202020204" pitchFamily="34" charset="0"/>
                    <a:cs typeface="Arial" panose="020B0604020202020204" pitchFamily="34" charset="0"/>
                    <a:sym typeface="Wingdings" panose="05000000000000000000" pitchFamily="2" charset="2"/>
                  </a:rPr>
                  <a:t> </a:t>
                </a:r>
                <a:r>
                  <a:rPr lang="en-US" sz="2050" dirty="0" smtClean="0">
                    <a:latin typeface="Arial" panose="020B0604020202020204" pitchFamily="34" charset="0"/>
                    <a:cs typeface="Arial" panose="020B0604020202020204" pitchFamily="34" charset="0"/>
                  </a:rPr>
                  <a:t>cm </a:t>
                </a:r>
              </a:p>
              <a:p>
                <a:pPr marL="566738" lvl="1">
                  <a:buClr>
                    <a:srgbClr val="C00000"/>
                  </a:buClr>
                  <a:tabLst>
                    <a:tab pos="1079500" algn="l"/>
                    <a:tab pos="2743200" algn="l"/>
                  </a:tabLst>
                </a:pPr>
                <a:r>
                  <a:rPr lang="en-US" sz="2050" dirty="0" smtClean="0">
                    <a:latin typeface="Arial" panose="020B0604020202020204" pitchFamily="34" charset="0"/>
                    <a:cs typeface="Arial" panose="020B0604020202020204" pitchFamily="34" charset="0"/>
                  </a:rPr>
                  <a:t>1cm</a:t>
                </a:r>
                <a:r>
                  <a:rPr lang="en-US" sz="2050" baseline="30000" dirty="0" smtClean="0">
                    <a:latin typeface="Arial" panose="020B0604020202020204" pitchFamily="34" charset="0"/>
                    <a:cs typeface="Arial" panose="020B0604020202020204" pitchFamily="34" charset="0"/>
                  </a:rPr>
                  <a:t>2</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sym typeface="Wingdings" panose="05000000000000000000" pitchFamily="2" charset="2"/>
                  </a:rPr>
                  <a:t> </a:t>
                </a:r>
                <a:r>
                  <a:rPr lang="en-US" sz="2050" dirty="0" smtClean="0">
                    <a:latin typeface="Arial" panose="020B0604020202020204" pitchFamily="34" charset="0"/>
                    <a:cs typeface="Arial" panose="020B0604020202020204" pitchFamily="34" charset="0"/>
                  </a:rPr>
                  <a:t>mm	1m</a:t>
                </a:r>
                <a:r>
                  <a:rPr lang="en-US" sz="2050" baseline="30000" dirty="0" smtClean="0">
                    <a:latin typeface="Arial" panose="020B0604020202020204" pitchFamily="34" charset="0"/>
                    <a:cs typeface="Arial" panose="020B0604020202020204" pitchFamily="34" charset="0"/>
                  </a:rPr>
                  <a:t>2</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sym typeface="Wingdings" panose="05000000000000000000" pitchFamily="2" charset="2"/>
                  </a:rPr>
                  <a:t> </a:t>
                </a:r>
                <a:r>
                  <a:rPr lang="en-US" sz="2050" dirty="0" smtClean="0">
                    <a:latin typeface="Arial" panose="020B0604020202020204" pitchFamily="34" charset="0"/>
                    <a:cs typeface="Arial" panose="020B0604020202020204" pitchFamily="34" charset="0"/>
                  </a:rPr>
                  <a:t>cm</a:t>
                </a:r>
                <a:r>
                  <a:rPr lang="en-US" sz="2050" baseline="30000" dirty="0" smtClean="0">
                    <a:latin typeface="Arial" panose="020B0604020202020204" pitchFamily="34" charset="0"/>
                    <a:cs typeface="Arial" panose="020B0604020202020204" pitchFamily="34" charset="0"/>
                  </a:rPr>
                  <a:t>2</a:t>
                </a:r>
                <a:r>
                  <a:rPr lang="en-US" sz="2050" dirty="0" smtClean="0">
                    <a:latin typeface="Arial" panose="020B0604020202020204" pitchFamily="34" charset="0"/>
                    <a:cs typeface="Arial" panose="020B0604020202020204" pitchFamily="34" charset="0"/>
                  </a:rPr>
                  <a:t> </a:t>
                </a:r>
              </a:p>
              <a:p>
                <a:pPr marL="566738" lvl="1">
                  <a:buClr>
                    <a:srgbClr val="C00000"/>
                  </a:buClr>
                  <a:tabLst>
                    <a:tab pos="1079500" algn="l"/>
                    <a:tab pos="2743200" algn="l"/>
                  </a:tabLst>
                </a:pPr>
                <a:r>
                  <a:rPr lang="en-US" sz="2050" dirty="0" smtClean="0">
                    <a:latin typeface="Arial" panose="020B0604020202020204" pitchFamily="34" charset="0"/>
                    <a:cs typeface="Arial" panose="020B0604020202020204" pitchFamily="34" charset="0"/>
                  </a:rPr>
                  <a:t>1cm</a:t>
                </a:r>
                <a:r>
                  <a:rPr lang="en-US" sz="2050" baseline="30000" dirty="0" smtClean="0">
                    <a:latin typeface="Arial" panose="020B0604020202020204" pitchFamily="34" charset="0"/>
                    <a:cs typeface="Arial" panose="020B0604020202020204" pitchFamily="34" charset="0"/>
                  </a:rPr>
                  <a:t>3</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sym typeface="Wingdings" panose="05000000000000000000" pitchFamily="2" charset="2"/>
                  </a:rPr>
                  <a:t> </a:t>
                </a:r>
                <a:r>
                  <a:rPr lang="en-US" sz="2050" dirty="0" smtClean="0">
                    <a:latin typeface="Arial" panose="020B0604020202020204" pitchFamily="34" charset="0"/>
                    <a:cs typeface="Arial" panose="020B0604020202020204" pitchFamily="34" charset="0"/>
                  </a:rPr>
                  <a:t>mm</a:t>
                </a:r>
                <a:r>
                  <a:rPr lang="en-US" sz="2050" baseline="30000" dirty="0" smtClean="0">
                    <a:latin typeface="Arial" panose="020B0604020202020204" pitchFamily="34" charset="0"/>
                    <a:cs typeface="Arial" panose="020B0604020202020204" pitchFamily="34" charset="0"/>
                  </a:rPr>
                  <a:t>3</a:t>
                </a:r>
                <a:r>
                  <a:rPr lang="en-US" sz="2050" dirty="0" smtClean="0">
                    <a:latin typeface="Arial" panose="020B0604020202020204" pitchFamily="34" charset="0"/>
                    <a:cs typeface="Arial" panose="020B0604020202020204" pitchFamily="34" charset="0"/>
                  </a:rPr>
                  <a:t> 	1m</a:t>
                </a:r>
                <a:r>
                  <a:rPr lang="en-US" sz="2050" baseline="30000" dirty="0" smtClean="0">
                    <a:latin typeface="Arial" panose="020B0604020202020204" pitchFamily="34" charset="0"/>
                    <a:cs typeface="Arial" panose="020B0604020202020204" pitchFamily="34" charset="0"/>
                  </a:rPr>
                  <a:t>3</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sym typeface="Wingdings" panose="05000000000000000000" pitchFamily="2" charset="2"/>
                  </a:rPr>
                  <a:t> </a:t>
                </a:r>
                <a:r>
                  <a:rPr lang="en-US" sz="2050" dirty="0" smtClean="0">
                    <a:latin typeface="Arial" panose="020B0604020202020204" pitchFamily="34" charset="0"/>
                    <a:cs typeface="Arial" panose="020B0604020202020204" pitchFamily="34" charset="0"/>
                  </a:rPr>
                  <a:t>cm</a:t>
                </a:r>
                <a:r>
                  <a:rPr lang="en-US" sz="2050" baseline="30000" dirty="0" smtClean="0">
                    <a:latin typeface="Arial" panose="020B0604020202020204" pitchFamily="34" charset="0"/>
                    <a:cs typeface="Arial" panose="020B0604020202020204" pitchFamily="34" charset="0"/>
                  </a:rPr>
                  <a:t>3</a:t>
                </a:r>
                <a:endParaRPr lang="en-US" sz="2050" baseline="30000" dirty="0">
                  <a:latin typeface="Arial" panose="020B0604020202020204" pitchFamily="34" charset="0"/>
                  <a:cs typeface="Arial" panose="020B0604020202020204" pitchFamily="34" charset="0"/>
                </a:endParaRPr>
              </a:p>
              <a:p>
                <a:pPr>
                  <a:buClr>
                    <a:srgbClr val="C00000"/>
                  </a:buClr>
                  <a:tabLst>
                    <a:tab pos="1079500" algn="l"/>
                    <a:tab pos="2743200" algn="l"/>
                  </a:tabLst>
                </a:pPr>
                <a:r>
                  <a:rPr lang="en-US" sz="2050" b="1" dirty="0">
                    <a:solidFill>
                      <a:srgbClr val="C00000"/>
                    </a:solidFill>
                    <a:latin typeface="Arial" panose="020B0604020202020204" pitchFamily="34" charset="0"/>
                    <a:cs typeface="Arial" panose="020B0604020202020204" pitchFamily="34" charset="0"/>
                  </a:rPr>
                  <a:t>Algebraic fluency</a:t>
                </a:r>
              </a:p>
              <a:p>
                <a:pPr marL="566738" indent="-566738">
                  <a:buClr>
                    <a:srgbClr val="C00000"/>
                  </a:buClr>
                  <a:buFont typeface="+mj-lt"/>
                  <a:buAutoNum type="arabicPeriod" startAt="15"/>
                  <a:tabLst>
                    <a:tab pos="1079500" algn="l"/>
                    <a:tab pos="2743200" algn="l"/>
                  </a:tabLst>
                </a:pPr>
                <a:r>
                  <a:rPr lang="en-US" sz="2050" dirty="0" smtClean="0">
                    <a:latin typeface="Arial" panose="020B0604020202020204" pitchFamily="34" charset="0"/>
                    <a:cs typeface="Arial" panose="020B0604020202020204" pitchFamily="34" charset="0"/>
                  </a:rPr>
                  <a:t>Change </a:t>
                </a:r>
                <a:r>
                  <a:rPr lang="en-US" sz="2050" dirty="0">
                    <a:latin typeface="Arial" panose="020B0604020202020204" pitchFamily="34" charset="0"/>
                    <a:cs typeface="Arial" panose="020B0604020202020204" pitchFamily="34" charset="0"/>
                  </a:rPr>
                  <a:t>the subject of each formula to the letter given in brackets.</a:t>
                </a:r>
              </a:p>
              <a:p>
                <a:pPr marL="914400" lvl="1" indent="-457200">
                  <a:buClr>
                    <a:srgbClr val="C00000"/>
                  </a:buClr>
                  <a:buFont typeface="+mj-lt"/>
                  <a:buAutoNum type="alphaLcPeriod"/>
                  <a:tabLst>
                    <a:tab pos="2230438" algn="l"/>
                    <a:tab pos="2981325" algn="l"/>
                  </a:tabLst>
                </a:pPr>
                <a:r>
                  <a:rPr lang="en-US" sz="2050" i="1" dirty="0" smtClean="0">
                    <a:latin typeface="Arial" panose="020B0604020202020204" pitchFamily="34" charset="0"/>
                    <a:cs typeface="Arial" panose="020B0604020202020204" pitchFamily="34" charset="0"/>
                  </a:rPr>
                  <a:t>v </a:t>
                </a:r>
                <a:r>
                  <a:rPr lang="en-US" sz="2050" i="1" dirty="0">
                    <a:latin typeface="Arial" panose="020B0604020202020204" pitchFamily="34" charset="0"/>
                    <a:cs typeface="Arial" panose="020B0604020202020204" pitchFamily="34" charset="0"/>
                  </a:rPr>
                  <a:t>= u + </a:t>
                </a:r>
                <a:r>
                  <a:rPr lang="en-US" sz="2050" i="1" dirty="0" smtClean="0">
                    <a:latin typeface="Arial" panose="020B0604020202020204" pitchFamily="34" charset="0"/>
                    <a:cs typeface="Arial" panose="020B0604020202020204" pitchFamily="34" charset="0"/>
                  </a:rPr>
                  <a:t>at</a:t>
                </a:r>
                <a:r>
                  <a:rPr lang="en-US" sz="2050" dirty="0" smtClean="0">
                    <a:latin typeface="Arial" panose="020B0604020202020204" pitchFamily="34" charset="0"/>
                    <a:cs typeface="Arial" panose="020B0604020202020204" pitchFamily="34" charset="0"/>
                  </a:rPr>
                  <a:t>	(</a:t>
                </a:r>
                <a:r>
                  <a:rPr lang="en-US" sz="2050" i="1" dirty="0" smtClean="0">
                    <a:latin typeface="Arial" panose="020B0604020202020204" pitchFamily="34" charset="0"/>
                    <a:cs typeface="Arial" panose="020B0604020202020204" pitchFamily="34" charset="0"/>
                  </a:rPr>
                  <a:t>t</a:t>
                </a:r>
                <a:r>
                  <a:rPr lang="en-US" sz="2050" dirty="0" smtClean="0">
                    <a:latin typeface="Arial" panose="020B0604020202020204" pitchFamily="34" charset="0"/>
                    <a:cs typeface="Arial" panose="020B0604020202020204" pitchFamily="34" charset="0"/>
                  </a:rPr>
                  <a:t>)	</a:t>
                </a:r>
                <a:r>
                  <a:rPr lang="en-US" sz="2050" dirty="0" smtClean="0">
                    <a:solidFill>
                      <a:srgbClr val="C00000"/>
                    </a:solidFill>
                    <a:latin typeface="Arial" panose="020B0604020202020204" pitchFamily="34" charset="0"/>
                    <a:cs typeface="Arial" panose="020B0604020202020204" pitchFamily="34" charset="0"/>
                  </a:rPr>
                  <a:t>b.</a:t>
                </a:r>
                <a:r>
                  <a:rPr lang="en-US" sz="2050" dirty="0" smtClean="0">
                    <a:latin typeface="Arial" panose="020B0604020202020204" pitchFamily="34" charset="0"/>
                    <a:cs typeface="Arial" panose="020B0604020202020204" pitchFamily="34" charset="0"/>
                  </a:rPr>
                  <a:t>  </a:t>
                </a:r>
                <a:r>
                  <a:rPr lang="en-US" sz="2050" i="1" dirty="0" smtClean="0">
                    <a:latin typeface="Arial" panose="020B0604020202020204" pitchFamily="34" charset="0"/>
                    <a:cs typeface="Arial" panose="020B0604020202020204" pitchFamily="34" charset="0"/>
                  </a:rPr>
                  <a:t>D</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a:t>
                </a:r>
                <a14:m>
                  <m:oMath xmlns:m="http://schemas.openxmlformats.org/officeDocument/2006/math">
                    <m:f>
                      <m:fPr>
                        <m:ctrlPr>
                          <a:rPr lang="en-US" sz="2050" i="1">
                            <a:latin typeface="Cambria Math" panose="02040503050406030204" pitchFamily="18" charset="0"/>
                            <a:cs typeface="Arial" panose="020B0604020202020204" pitchFamily="34" charset="0"/>
                          </a:rPr>
                        </m:ctrlPr>
                      </m:fPr>
                      <m:num>
                        <m:r>
                          <a:rPr lang="en-US" sz="2050" b="0" i="1" smtClean="0">
                            <a:latin typeface="Cambria Math" panose="02040503050406030204" pitchFamily="18" charset="0"/>
                            <a:cs typeface="Arial" panose="020B0604020202020204" pitchFamily="34" charset="0"/>
                          </a:rPr>
                          <m:t>𝑀</m:t>
                        </m:r>
                      </m:num>
                      <m:den>
                        <m:r>
                          <a:rPr lang="en-US" sz="2050" b="0" i="1" smtClean="0">
                            <a:latin typeface="Cambria Math" panose="02040503050406030204" pitchFamily="18" charset="0"/>
                            <a:cs typeface="Arial" panose="020B0604020202020204" pitchFamily="34" charset="0"/>
                          </a:rPr>
                          <m:t>𝑉</m:t>
                        </m:r>
                      </m:den>
                    </m:f>
                  </m:oMath>
                </a14:m>
                <a:r>
                  <a:rPr lang="en-US" sz="2050" dirty="0">
                    <a:latin typeface="Arial" panose="020B0604020202020204" pitchFamily="34" charset="0"/>
                    <a:cs typeface="Arial" panose="020B0604020202020204" pitchFamily="34" charset="0"/>
                  </a:rPr>
                  <a:t> </a:t>
                </a:r>
                <a:r>
                  <a:rPr lang="en-US" sz="2050" dirty="0" smtClean="0">
                    <a:latin typeface="Arial" panose="020B0604020202020204" pitchFamily="34" charset="0"/>
                    <a:cs typeface="Arial" panose="020B0604020202020204" pitchFamily="34" charset="0"/>
                  </a:rPr>
                  <a:t> 	(</a:t>
                </a:r>
                <a:r>
                  <a:rPr lang="en-US" sz="2050" i="1" dirty="0" smtClean="0">
                    <a:latin typeface="Arial" panose="020B0604020202020204" pitchFamily="34" charset="0"/>
                    <a:cs typeface="Arial" panose="020B0604020202020204" pitchFamily="34" charset="0"/>
                  </a:rPr>
                  <a:t>M</a:t>
                </a:r>
                <a:r>
                  <a:rPr lang="en-US" sz="2050" dirty="0" smtClean="0">
                    <a:latin typeface="Arial" panose="020B0604020202020204" pitchFamily="34" charset="0"/>
                    <a:cs typeface="Arial" panose="020B0604020202020204" pitchFamily="34" charset="0"/>
                  </a:rPr>
                  <a:t>)</a:t>
                </a:r>
                <a:endParaRPr lang="en-US" sz="205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3"/>
                  <a:tabLst>
                    <a:tab pos="2230438" algn="l"/>
                  </a:tabLst>
                </a:pPr>
                <a:r>
                  <a:rPr lang="en-US" sz="2050" i="1" dirty="0" smtClean="0">
                    <a:latin typeface="Arial" panose="020B0604020202020204" pitchFamily="34" charset="0"/>
                    <a:cs typeface="Arial" panose="020B0604020202020204" pitchFamily="34" charset="0"/>
                  </a:rPr>
                  <a:t>P</a:t>
                </a:r>
                <a:r>
                  <a:rPr lang="en-US" sz="2050" dirty="0" smtClean="0">
                    <a:latin typeface="Arial" panose="020B0604020202020204" pitchFamily="34" charset="0"/>
                    <a:cs typeface="Arial" panose="020B0604020202020204" pitchFamily="34" charset="0"/>
                  </a:rPr>
                  <a:t> = </a:t>
                </a:r>
                <a14:m>
                  <m:oMath xmlns:m="http://schemas.openxmlformats.org/officeDocument/2006/math">
                    <m:f>
                      <m:fPr>
                        <m:ctrlPr>
                          <a:rPr lang="en-US" sz="2050" i="1">
                            <a:latin typeface="Cambria Math" panose="02040503050406030204" pitchFamily="18" charset="0"/>
                            <a:cs typeface="Arial" panose="020B0604020202020204" pitchFamily="34" charset="0"/>
                          </a:rPr>
                        </m:ctrlPr>
                      </m:fPr>
                      <m:num>
                        <m:r>
                          <m:rPr>
                            <m:sty m:val="p"/>
                          </m:rPr>
                          <a:rPr lang="en-US" sz="2050" b="0" i="0" smtClean="0">
                            <a:latin typeface="Cambria Math" panose="02040503050406030204" pitchFamily="18" charset="0"/>
                            <a:cs typeface="Arial" panose="020B0604020202020204" pitchFamily="34" charset="0"/>
                          </a:rPr>
                          <m:t>F</m:t>
                        </m:r>
                      </m:num>
                      <m:den>
                        <m:r>
                          <m:rPr>
                            <m:sty m:val="p"/>
                          </m:rPr>
                          <a:rPr lang="en-US" sz="2050" b="0" i="0" smtClean="0">
                            <a:latin typeface="Cambria Math" panose="02040503050406030204" pitchFamily="18" charset="0"/>
                            <a:cs typeface="Arial" panose="020B0604020202020204" pitchFamily="34" charset="0"/>
                          </a:rPr>
                          <m:t>A</m:t>
                        </m:r>
                      </m:den>
                    </m:f>
                  </m:oMath>
                </a14:m>
                <a:r>
                  <a:rPr lang="en-US" sz="2050" dirty="0" smtClean="0">
                    <a:latin typeface="Arial" panose="020B0604020202020204" pitchFamily="34" charset="0"/>
                    <a:cs typeface="Arial" panose="020B0604020202020204" pitchFamily="34" charset="0"/>
                  </a:rPr>
                  <a:t>	(</a:t>
                </a:r>
                <a:r>
                  <a:rPr lang="en-US" sz="2050" i="1" dirty="0" smtClean="0">
                    <a:latin typeface="Arial" panose="020B0604020202020204" pitchFamily="34" charset="0"/>
                    <a:cs typeface="Arial" panose="020B0604020202020204" pitchFamily="34" charset="0"/>
                  </a:rPr>
                  <a:t>A</a:t>
                </a:r>
                <a:r>
                  <a:rPr lang="en-US" sz="205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15"/>
                  <a:tabLst>
                    <a:tab pos="804863" algn="l"/>
                    <a:tab pos="2230438" algn="l"/>
                  </a:tabLst>
                </a:pPr>
                <a:r>
                  <a:rPr lang="en-US" sz="2050" dirty="0" smtClean="0">
                    <a:solidFill>
                      <a:srgbClr val="C00000"/>
                    </a:solidFill>
                    <a:latin typeface="Arial" panose="020B0604020202020204" pitchFamily="34" charset="0"/>
                    <a:cs typeface="Arial" panose="020B0604020202020204" pitchFamily="34" charset="0"/>
                  </a:rPr>
                  <a:t>a.</a:t>
                </a:r>
                <a:r>
                  <a:rPr lang="en-US" sz="2050" dirty="0" smtClean="0">
                    <a:latin typeface="Arial" panose="020B0604020202020204" pitchFamily="34" charset="0"/>
                    <a:cs typeface="Arial" panose="020B0604020202020204" pitchFamily="34" charset="0"/>
                  </a:rPr>
                  <a:t> 	</a:t>
                </a:r>
                <a:r>
                  <a:rPr lang="en-US" sz="2050" i="1" dirty="0" smtClean="0">
                    <a:latin typeface="Arial" panose="020B0604020202020204" pitchFamily="34" charset="0"/>
                    <a:cs typeface="Arial" panose="020B0604020202020204" pitchFamily="34" charset="0"/>
                  </a:rPr>
                  <a:t>v </a:t>
                </a:r>
                <a:r>
                  <a:rPr lang="en-US" sz="2050" i="1" dirty="0">
                    <a:latin typeface="Arial" panose="020B0604020202020204" pitchFamily="34" charset="0"/>
                    <a:cs typeface="Arial" panose="020B0604020202020204" pitchFamily="34" charset="0"/>
                  </a:rPr>
                  <a:t>= u + </a:t>
                </a:r>
                <a:r>
                  <a:rPr lang="en-US" sz="2050" i="1" dirty="0" smtClean="0">
                    <a:latin typeface="Arial" panose="020B0604020202020204" pitchFamily="34" charset="0"/>
                    <a:cs typeface="Arial" panose="020B0604020202020204" pitchFamily="34" charset="0"/>
                  </a:rPr>
                  <a:t>at</a:t>
                </a:r>
                <a:br>
                  <a:rPr lang="en-US" sz="2050" i="1" dirty="0" smtClean="0">
                    <a:latin typeface="Arial" panose="020B0604020202020204" pitchFamily="34" charset="0"/>
                    <a:cs typeface="Arial" panose="020B0604020202020204" pitchFamily="34" charset="0"/>
                  </a:rPr>
                </a:br>
                <a:r>
                  <a:rPr lang="en-US" sz="2050" i="1" dirty="0" smtClean="0">
                    <a:latin typeface="Arial" panose="020B0604020202020204" pitchFamily="34" charset="0"/>
                    <a:cs typeface="Arial" panose="020B0604020202020204" pitchFamily="34" charset="0"/>
                  </a:rPr>
                  <a:t>	</a:t>
                </a:r>
                <a:r>
                  <a:rPr lang="en-US" sz="2050" dirty="0" smtClean="0">
                    <a:latin typeface="Arial" panose="020B0604020202020204" pitchFamily="34" charset="0"/>
                    <a:cs typeface="Arial" panose="020B0604020202020204" pitchFamily="34" charset="0"/>
                  </a:rPr>
                  <a:t>Work </a:t>
                </a:r>
                <a:r>
                  <a:rPr lang="en-US" sz="2050" dirty="0">
                    <a:latin typeface="Arial" panose="020B0604020202020204" pitchFamily="34" charset="0"/>
                    <a:cs typeface="Arial" panose="020B0604020202020204" pitchFamily="34" charset="0"/>
                  </a:rPr>
                  <a:t>out the value of </a:t>
                </a:r>
                <a:r>
                  <a:rPr lang="en-US" sz="2050" i="1" dirty="0">
                    <a:latin typeface="Arial" panose="020B0604020202020204" pitchFamily="34" charset="0"/>
                    <a:cs typeface="Arial" panose="020B0604020202020204" pitchFamily="34" charset="0"/>
                  </a:rPr>
                  <a:t>v</a:t>
                </a:r>
                <a:r>
                  <a:rPr lang="en-US" sz="2050" dirty="0">
                    <a:latin typeface="Arial" panose="020B0604020202020204" pitchFamily="34" charset="0"/>
                    <a:cs typeface="Arial" panose="020B0604020202020204" pitchFamily="34" charset="0"/>
                  </a:rPr>
                  <a:t> when </a:t>
                </a:r>
                <a:r>
                  <a:rPr lang="en-US" sz="2050" dirty="0" smtClean="0">
                    <a:latin typeface="Arial" panose="020B0604020202020204" pitchFamily="34" charset="0"/>
                    <a:cs typeface="Arial" panose="020B0604020202020204" pitchFamily="34" charset="0"/>
                  </a:rPr>
                  <a:t/>
                </a:r>
                <a:br>
                  <a:rPr lang="en-US" sz="2050" dirty="0" smtClean="0">
                    <a:latin typeface="Arial" panose="020B0604020202020204" pitchFamily="34" charset="0"/>
                    <a:cs typeface="Arial" panose="020B0604020202020204" pitchFamily="34" charset="0"/>
                  </a:rPr>
                </a:br>
                <a:r>
                  <a:rPr lang="en-US" sz="2050" dirty="0" smtClean="0">
                    <a:latin typeface="Arial" panose="020B0604020202020204" pitchFamily="34" charset="0"/>
                    <a:cs typeface="Arial" panose="020B0604020202020204" pitchFamily="34" charset="0"/>
                  </a:rPr>
                  <a:t>	</a:t>
                </a:r>
                <a:r>
                  <a:rPr lang="en-US" sz="2050" i="1" dirty="0" smtClean="0">
                    <a:latin typeface="Arial" panose="020B0604020202020204" pitchFamily="34" charset="0"/>
                    <a:cs typeface="Arial" panose="020B0604020202020204" pitchFamily="34" charset="0"/>
                  </a:rPr>
                  <a:t>u</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20, </a:t>
                </a:r>
                <a:r>
                  <a:rPr lang="en-US" sz="2050" i="1" dirty="0" smtClean="0">
                    <a:latin typeface="Arial" panose="020B0604020202020204" pitchFamily="34" charset="0"/>
                    <a:cs typeface="Arial" panose="020B0604020202020204" pitchFamily="34" charset="0"/>
                  </a:rPr>
                  <a:t>a</a:t>
                </a:r>
                <a:r>
                  <a:rPr lang="en-US" sz="2050" dirty="0" smtClean="0">
                    <a:latin typeface="Arial" panose="020B0604020202020204" pitchFamily="34" charset="0"/>
                    <a:cs typeface="Arial" panose="020B0604020202020204" pitchFamily="34" charset="0"/>
                  </a:rPr>
                  <a:t> </a:t>
                </a:r>
                <a:r>
                  <a:rPr lang="en-US" sz="2050" dirty="0">
                    <a:latin typeface="Arial" panose="020B0604020202020204" pitchFamily="34" charset="0"/>
                    <a:cs typeface="Arial" panose="020B0604020202020204" pitchFamily="34" charset="0"/>
                  </a:rPr>
                  <a:t>= 10 and </a:t>
                </a:r>
                <a:r>
                  <a:rPr lang="en-US" sz="2050" i="1" dirty="0">
                    <a:latin typeface="Arial" panose="020B0604020202020204" pitchFamily="34" charset="0"/>
                    <a:cs typeface="Arial" panose="020B0604020202020204" pitchFamily="34" charset="0"/>
                  </a:rPr>
                  <a:t>t</a:t>
                </a:r>
                <a:r>
                  <a:rPr lang="en-US" sz="2050" dirty="0">
                    <a:latin typeface="Arial" panose="020B0604020202020204" pitchFamily="34" charset="0"/>
                    <a:cs typeface="Arial" panose="020B0604020202020204" pitchFamily="34" charset="0"/>
                  </a:rPr>
                  <a:t> = 3</a:t>
                </a:r>
              </a:p>
              <a:p>
                <a:pPr marL="804863" lvl="1" indent="-347663">
                  <a:buClr>
                    <a:srgbClr val="C00000"/>
                  </a:buClr>
                  <a:buFont typeface="+mj-lt"/>
                  <a:buAutoNum type="alphaLcPeriod" startAt="2"/>
                  <a:tabLst>
                    <a:tab pos="2230438" algn="l"/>
                  </a:tabLst>
                </a:pPr>
                <a:r>
                  <a:rPr lang="en-US" sz="2050" i="1" dirty="0" smtClean="0">
                    <a:latin typeface="Arial" panose="020B0604020202020204" pitchFamily="34" charset="0"/>
                    <a:cs typeface="Arial" panose="020B0604020202020204" pitchFamily="34" charset="0"/>
                  </a:rPr>
                  <a:t>s </a:t>
                </a:r>
                <a:r>
                  <a:rPr lang="en-US" sz="2050" i="1" dirty="0">
                    <a:latin typeface="Arial" panose="020B0604020202020204" pitchFamily="34" charset="0"/>
                    <a:cs typeface="Arial" panose="020B0604020202020204" pitchFamily="34" charset="0"/>
                  </a:rPr>
                  <a:t>= </a:t>
                </a:r>
                <a:r>
                  <a:rPr lang="en-US" sz="2050" i="1" dirty="0" err="1">
                    <a:latin typeface="Arial" panose="020B0604020202020204" pitchFamily="34" charset="0"/>
                    <a:cs typeface="Arial" panose="020B0604020202020204" pitchFamily="34" charset="0"/>
                  </a:rPr>
                  <a:t>ut</a:t>
                </a:r>
                <a:r>
                  <a:rPr lang="en-US" sz="2050" i="1" dirty="0">
                    <a:latin typeface="Arial" panose="020B0604020202020204" pitchFamily="34" charset="0"/>
                    <a:cs typeface="Arial" panose="020B0604020202020204" pitchFamily="34" charset="0"/>
                  </a:rPr>
                  <a:t> + </a:t>
                </a:r>
                <a:r>
                  <a:rPr lang="en-US" sz="2050" i="1" dirty="0" smtClean="0">
                    <a:latin typeface="Arial" panose="020B0604020202020204" pitchFamily="34" charset="0"/>
                    <a:cs typeface="Arial" panose="020B0604020202020204" pitchFamily="34" charset="0"/>
                  </a:rPr>
                  <a:t>½at</a:t>
                </a:r>
                <a:r>
                  <a:rPr lang="en-US" sz="2050" baseline="30000" dirty="0" smtClean="0">
                    <a:latin typeface="Arial" panose="020B0604020202020204" pitchFamily="34" charset="0"/>
                    <a:cs typeface="Arial" panose="020B0604020202020204" pitchFamily="34" charset="0"/>
                  </a:rPr>
                  <a:t>2</a:t>
                </a:r>
                <a:br>
                  <a:rPr lang="en-US" sz="2050" baseline="30000" dirty="0" smtClean="0">
                    <a:latin typeface="Arial" panose="020B0604020202020204" pitchFamily="34" charset="0"/>
                    <a:cs typeface="Arial" panose="020B0604020202020204" pitchFamily="34" charset="0"/>
                  </a:rPr>
                </a:br>
                <a:r>
                  <a:rPr lang="en-US" sz="2050" dirty="0" smtClean="0">
                    <a:latin typeface="Arial" panose="020B0604020202020204" pitchFamily="34" charset="0"/>
                    <a:cs typeface="Arial" panose="020B0604020202020204" pitchFamily="34" charset="0"/>
                  </a:rPr>
                  <a:t>Work </a:t>
                </a:r>
                <a:r>
                  <a:rPr lang="en-US" sz="2050" dirty="0">
                    <a:latin typeface="Arial" panose="020B0604020202020204" pitchFamily="34" charset="0"/>
                    <a:cs typeface="Arial" panose="020B0604020202020204" pitchFamily="34" charset="0"/>
                  </a:rPr>
                  <a:t>out the value of </a:t>
                </a:r>
                <a:r>
                  <a:rPr lang="en-US" sz="2050" i="1" dirty="0">
                    <a:latin typeface="Arial" panose="020B0604020202020204" pitchFamily="34" charset="0"/>
                    <a:cs typeface="Arial" panose="020B0604020202020204" pitchFamily="34" charset="0"/>
                  </a:rPr>
                  <a:t>s</a:t>
                </a:r>
                <a:r>
                  <a:rPr lang="en-US" sz="2050" dirty="0">
                    <a:latin typeface="Arial" panose="020B0604020202020204" pitchFamily="34" charset="0"/>
                    <a:cs typeface="Arial" panose="020B0604020202020204" pitchFamily="34" charset="0"/>
                  </a:rPr>
                  <a:t> when </a:t>
                </a:r>
                <a:r>
                  <a:rPr lang="en-US" sz="2050" i="1" dirty="0">
                    <a:latin typeface="Arial" panose="020B0604020202020204" pitchFamily="34" charset="0"/>
                    <a:cs typeface="Arial" panose="020B0604020202020204" pitchFamily="34" charset="0"/>
                  </a:rPr>
                  <a:t>u</a:t>
                </a:r>
                <a:r>
                  <a:rPr lang="en-US" sz="2050" dirty="0">
                    <a:latin typeface="Arial" panose="020B0604020202020204" pitchFamily="34" charset="0"/>
                    <a:cs typeface="Arial" panose="020B0604020202020204" pitchFamily="34" charset="0"/>
                  </a:rPr>
                  <a:t> = 10</a:t>
                </a:r>
                <a:r>
                  <a:rPr lang="en-US" sz="2050" dirty="0" smtClean="0">
                    <a:latin typeface="Arial" panose="020B0604020202020204" pitchFamily="34" charset="0"/>
                    <a:cs typeface="Arial" panose="020B0604020202020204" pitchFamily="34" charset="0"/>
                  </a:rPr>
                  <a:t>, </a:t>
                </a:r>
                <a:r>
                  <a:rPr lang="en-US" sz="2050" i="1" dirty="0" smtClean="0">
                    <a:latin typeface="Arial" panose="020B0604020202020204" pitchFamily="34" charset="0"/>
                    <a:cs typeface="Arial" panose="020B0604020202020204" pitchFamily="34" charset="0"/>
                  </a:rPr>
                  <a:t>a</a:t>
                </a:r>
                <a:r>
                  <a:rPr lang="en-US" sz="2050" dirty="0" smtClean="0">
                    <a:latin typeface="Arial" panose="020B0604020202020204" pitchFamily="34" charset="0"/>
                    <a:cs typeface="Arial" panose="020B0604020202020204" pitchFamily="34" charset="0"/>
                  </a:rPr>
                  <a:t> = 8 and </a:t>
                </a:r>
                <a:r>
                  <a:rPr lang="en-US" sz="2050" i="1" dirty="0">
                    <a:latin typeface="Arial" panose="020B0604020202020204" pitchFamily="34" charset="0"/>
                    <a:cs typeface="Arial" panose="020B0604020202020204" pitchFamily="34" charset="0"/>
                  </a:rPr>
                  <a:t>t</a:t>
                </a:r>
                <a:r>
                  <a:rPr lang="en-US" sz="2050" dirty="0">
                    <a:latin typeface="Arial" panose="020B0604020202020204" pitchFamily="34" charset="0"/>
                    <a:cs typeface="Arial" panose="020B0604020202020204" pitchFamily="34" charset="0"/>
                  </a:rPr>
                  <a:t> = 4</a:t>
                </a:r>
                <a:endParaRPr lang="pl-PL" sz="205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409686"/>
              </a:xfrm>
              <a:prstGeom prst="rect">
                <a:avLst/>
              </a:prstGeom>
              <a:blipFill rotWithShape="0">
                <a:blip r:embed="rId4"/>
                <a:stretch>
                  <a:fillRect l="-1275" t="-676" r="-1970" b="-1126"/>
                </a:stretch>
              </a:blipFill>
            </p:spPr>
            <p:txBody>
              <a:bodyPr/>
              <a:lstStyle/>
              <a:p>
                <a:r>
                  <a:rPr lang="en-US">
                    <a:noFill/>
                  </a:rPr>
                  <a:t> </a:t>
                </a:r>
              </a:p>
            </p:txBody>
          </p:sp>
        </mc:Fallback>
      </mc:AlternateContent>
    </p:spTree>
    <p:extLst>
      <p:ext uri="{BB962C8B-B14F-4D97-AF65-F5344CB8AC3E}">
        <p14:creationId xmlns:p14="http://schemas.microsoft.com/office/powerpoint/2010/main" val="2501039755"/>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Unit Test</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360</a:t>
            </a:r>
            <a:endParaRPr lang="en-GB" sz="1400" b="1" dirty="0">
              <a:latin typeface="Calibri" panose="020F0502020204030204" pitchFamily="34" charset="0"/>
            </a:endParaRPr>
          </a:p>
        </p:txBody>
      </p:sp>
      <p:sp>
        <p:nvSpPr>
          <p:cNvPr id="3" name="Rectangle 2"/>
          <p:cNvSpPr/>
          <p:nvPr/>
        </p:nvSpPr>
        <p:spPr>
          <a:xfrm>
            <a:off x="251520" y="2780923"/>
            <a:ext cx="5504292" cy="3816429"/>
          </a:xfrm>
          <a:prstGeom prst="rect">
            <a:avLst/>
          </a:prstGeom>
        </p:spPr>
        <p:txBody>
          <a:bodyPr wrap="square">
            <a:spAutoFit/>
          </a:bodyPr>
          <a:lstStyle/>
          <a:p>
            <a:pPr marL="457200" indent="-457200">
              <a:buClr>
                <a:srgbClr val="C00000"/>
              </a:buClr>
              <a:buFont typeface="+mj-lt"/>
              <a:buAutoNum type="arabicPeriod"/>
              <a:tabLst>
                <a:tab pos="914400" algn="l"/>
                <a:tab pos="2743200" algn="l"/>
                <a:tab pos="5314950" algn="r"/>
              </a:tabLst>
            </a:pPr>
            <a:r>
              <a:rPr lang="en-US" sz="2200" dirty="0" smtClean="0">
                <a:latin typeface="Arial" panose="020B0604020202020204" pitchFamily="34" charset="0"/>
                <a:cs typeface="Arial" panose="020B0604020202020204" pitchFamily="34" charset="0"/>
              </a:rPr>
              <a:t>A car has an initial </a:t>
            </a:r>
            <a:r>
              <a:rPr lang="en-US" sz="2200" dirty="0">
                <a:latin typeface="Arial" panose="020B0604020202020204" pitchFamily="34" charset="0"/>
                <a:cs typeface="Arial" panose="020B0604020202020204" pitchFamily="34" charset="0"/>
              </a:rPr>
              <a:t>speed of </a:t>
            </a:r>
            <a:r>
              <a:rPr lang="en-US" sz="2200" i="1" dirty="0">
                <a:latin typeface="Arial" panose="020B0604020202020204" pitchFamily="34" charset="0"/>
                <a:cs typeface="Arial" panose="020B0604020202020204" pitchFamily="34" charset="0"/>
              </a:rPr>
              <a:t>u</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m/s.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car accelerates to a speed of </a:t>
            </a:r>
            <a:r>
              <a:rPr lang="en-US" sz="2200" dirty="0" smtClean="0">
                <a:latin typeface="Arial" panose="020B0604020202020204" pitchFamily="34" charset="0"/>
                <a:cs typeface="Arial" panose="020B0604020202020204" pitchFamily="34" charset="0"/>
              </a:rPr>
              <a:t>4</a:t>
            </a:r>
            <a:r>
              <a:rPr lang="en-US" sz="2200" i="1" dirty="0" smtClean="0">
                <a:latin typeface="Arial" panose="020B0604020202020204" pitchFamily="34" charset="0"/>
                <a:cs typeface="Arial" panose="020B0604020202020204" pitchFamily="34" charset="0"/>
              </a:rPr>
              <a:t>u</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m/s in 20 seconds.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Find the acceleration in terms of </a:t>
            </a:r>
            <a:r>
              <a:rPr lang="en-US" sz="2200" i="1" dirty="0">
                <a:latin typeface="Arial" panose="020B0604020202020204" pitchFamily="34" charset="0"/>
                <a:cs typeface="Arial" panose="020B0604020202020204" pitchFamily="34" charset="0"/>
              </a:rPr>
              <a:t>u</a:t>
            </a:r>
            <a:r>
              <a:rPr lang="en-US" sz="2200" dirty="0" smtClean="0">
                <a:latin typeface="Arial" panose="020B0604020202020204" pitchFamily="34" charset="0"/>
                <a:cs typeface="Arial" panose="020B0604020202020204" pitchFamily="34" charset="0"/>
              </a:rPr>
              <a:t>.</a:t>
            </a:r>
            <a:r>
              <a:rPr lang="en-US" sz="2200" baseline="30000" dirty="0">
                <a:latin typeface="Arial" panose="020B0604020202020204" pitchFamily="34" charset="0"/>
                <a:cs typeface="Arial" panose="020B0604020202020204" pitchFamily="34" charset="0"/>
              </a:rPr>
              <a:t/>
            </a:r>
            <a:br>
              <a:rPr lang="en-US" sz="2200" baseline="300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(3 marks)</a:t>
            </a:r>
          </a:p>
          <a:p>
            <a:pPr marL="457200" indent="-457200">
              <a:buClr>
                <a:srgbClr val="C00000"/>
              </a:buClr>
              <a:buFont typeface="+mj-lt"/>
              <a:buAutoNum type="arabicPeriod"/>
              <a:tabLst>
                <a:tab pos="914400" algn="l"/>
                <a:tab pos="2743200" algn="l"/>
                <a:tab pos="5314950" algn="r"/>
              </a:tabLst>
            </a:pPr>
            <a:r>
              <a:rPr lang="en-US" sz="2200" dirty="0">
                <a:latin typeface="Arial" panose="020B0604020202020204" pitchFamily="34" charset="0"/>
                <a:cs typeface="Arial" panose="020B0604020202020204" pitchFamily="34" charset="0"/>
              </a:rPr>
              <a:t>A leopard travels 100 metres in 7.19 seconds. What is its average </a:t>
            </a:r>
            <a:r>
              <a:rPr lang="en-US" sz="2200" dirty="0" smtClean="0">
                <a:latin typeface="Arial" panose="020B0604020202020204" pitchFamily="34" charset="0"/>
                <a:cs typeface="Arial" panose="020B0604020202020204" pitchFamily="34" charset="0"/>
              </a:rPr>
              <a:t>speed:</a:t>
            </a:r>
          </a:p>
          <a:p>
            <a:pPr marL="914400" lvl="1" indent="-457200">
              <a:buClr>
                <a:srgbClr val="C00000"/>
              </a:buClr>
              <a:buFont typeface="+mj-lt"/>
              <a:buAutoNum type="alphaLcPeriod"/>
              <a:tabLst>
                <a:tab pos="914400" algn="l"/>
                <a:tab pos="2743200" algn="l"/>
                <a:tab pos="5314950" algn="r"/>
              </a:tabLst>
            </a:pPr>
            <a:r>
              <a:rPr lang="en-US" sz="2200" dirty="0">
                <a:latin typeface="Arial" panose="020B0604020202020204" pitchFamily="34" charset="0"/>
                <a:cs typeface="Arial" panose="020B0604020202020204" pitchFamily="34" charset="0"/>
              </a:rPr>
              <a:t>in </a:t>
            </a:r>
            <a:r>
              <a:rPr lang="en-US" sz="2200" dirty="0" smtClean="0">
                <a:latin typeface="Arial" panose="020B0604020202020204" pitchFamily="34" charset="0"/>
                <a:cs typeface="Arial" panose="020B0604020202020204" pitchFamily="34" charset="0"/>
              </a:rPr>
              <a:t>m/s	 	(2 marks)</a:t>
            </a:r>
          </a:p>
          <a:p>
            <a:pPr marL="914400" lvl="1" indent="-457200">
              <a:buClr>
                <a:srgbClr val="C00000"/>
              </a:buClr>
              <a:buFont typeface="+mj-lt"/>
              <a:buAutoNum type="alphaLcPeriod"/>
              <a:tabLst>
                <a:tab pos="914400" algn="l"/>
                <a:tab pos="2743200" algn="l"/>
                <a:tab pos="5314950" algn="r"/>
              </a:tabLst>
            </a:pPr>
            <a:r>
              <a:rPr lang="en-US" sz="2200" dirty="0" smtClean="0">
                <a:latin typeface="Arial" panose="020B0604020202020204" pitchFamily="34" charset="0"/>
                <a:cs typeface="Arial" panose="020B0604020202020204" pitchFamily="34" charset="0"/>
              </a:rPr>
              <a:t>in km/h?		</a:t>
            </a:r>
            <a:r>
              <a:rPr lang="en-US" sz="2200" dirty="0">
                <a:latin typeface="Arial" panose="020B0604020202020204" pitchFamily="34" charset="0"/>
                <a:cs typeface="Arial" panose="020B0604020202020204" pitchFamily="34" charset="0"/>
              </a:rPr>
              <a:t> (2 marks)</a:t>
            </a:r>
            <a:endParaRPr lang="en-US" sz="2200" dirty="0" smtClean="0">
              <a:latin typeface="Arial" panose="020B0604020202020204" pitchFamily="34" charset="0"/>
              <a:cs typeface="Arial" panose="020B0604020202020204" pitchFamily="34" charset="0"/>
            </a:endParaRPr>
          </a:p>
          <a:p>
            <a:pPr lvl="1">
              <a:buClr>
                <a:srgbClr val="C00000"/>
              </a:buClr>
              <a:tabLst>
                <a:tab pos="914400" algn="l"/>
                <a:tab pos="2743200" algn="l"/>
                <a:tab pos="5314950" algn="r"/>
              </a:tabLst>
            </a:pPr>
            <a:r>
              <a:rPr lang="en-US" sz="2200" dirty="0" smtClean="0">
                <a:latin typeface="Arial" panose="020B0604020202020204" pitchFamily="34" charset="0"/>
                <a:cs typeface="Arial" panose="020B0604020202020204" pitchFamily="34" charset="0"/>
              </a:rPr>
              <a:t>Give </a:t>
            </a:r>
            <a:r>
              <a:rPr lang="en-US" sz="2200" dirty="0">
                <a:latin typeface="Arial" panose="020B0604020202020204" pitchFamily="34" charset="0"/>
                <a:cs typeface="Arial" panose="020B0604020202020204" pitchFamily="34" charset="0"/>
              </a:rPr>
              <a:t>your answer to 3 significant figures.</a:t>
            </a:r>
            <a:endParaRPr lang="en-US" sz="2200" dirty="0" smtClean="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035959403"/>
              </p:ext>
            </p:extLst>
          </p:nvPr>
        </p:nvGraphicFramePr>
        <p:xfrm>
          <a:off x="251518" y="1196752"/>
          <a:ext cx="8568952" cy="701040"/>
        </p:xfrm>
        <a:graphic>
          <a:graphicData uri="http://schemas.openxmlformats.org/drawingml/2006/table">
            <a:tbl>
              <a:tblPr firstRow="1" bandRow="1">
                <a:effectLst/>
                <a:tableStyleId>{5940675A-B579-460E-94D1-54222C63F5DA}</a:tableStyleId>
              </a:tblPr>
              <a:tblGrid>
                <a:gridCol w="2952330"/>
                <a:gridCol w="5616622"/>
              </a:tblGrid>
              <a:tr h="368816">
                <a:tc>
                  <a:txBody>
                    <a:bodyPr/>
                    <a:lstStyle/>
                    <a:p>
                      <a:r>
                        <a:rPr lang="en-US" sz="2800" b="1" dirty="0" smtClean="0">
                          <a:latin typeface="Arial" panose="020B0604020202020204" pitchFamily="34" charset="0"/>
                          <a:cs typeface="Arial" panose="020B0604020202020204" pitchFamily="34" charset="0"/>
                        </a:rPr>
                        <a:t>11. Unit Test</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c>
                  <a:txBody>
                    <a:bodyPr/>
                    <a:lstStyle/>
                    <a:p>
                      <a:r>
                        <a:rPr lang="en-US" sz="2000" b="1" dirty="0" smtClean="0">
                          <a:latin typeface="Arial" panose="020B0604020202020204" pitchFamily="34" charset="0"/>
                          <a:cs typeface="Arial" panose="020B0604020202020204" pitchFamily="34" charset="0"/>
                        </a:rPr>
                        <a:t>Log how you did on your Student Progression Chart.</a:t>
                      </a:r>
                      <a:endParaRPr lang="en-US" sz="20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3">
                        <a:lumMod val="60000"/>
                        <a:lumOff val="40000"/>
                      </a:schemeClr>
                    </a:solidFill>
                  </a:tcPr>
                </a:tc>
              </a:tr>
            </a:tbl>
          </a:graphicData>
        </a:graphic>
      </p:graphicFrame>
      <p:sp>
        <p:nvSpPr>
          <p:cNvPr id="10" name="Rectangle 9"/>
          <p:cNvSpPr/>
          <p:nvPr/>
        </p:nvSpPr>
        <p:spPr>
          <a:xfrm>
            <a:off x="5868144" y="1897792"/>
            <a:ext cx="2912004" cy="462755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2400" y="4509120"/>
            <a:ext cx="565264" cy="565264"/>
          </a:xfrm>
          <a:prstGeom prst="rect">
            <a:avLst/>
          </a:prstGeom>
        </p:spPr>
      </p:pic>
      <p:sp>
        <p:nvSpPr>
          <p:cNvPr id="8" name="Rectangle 7"/>
          <p:cNvSpPr/>
          <p:nvPr/>
        </p:nvSpPr>
        <p:spPr>
          <a:xfrm flipH="1">
            <a:off x="251520" y="1980709"/>
            <a:ext cx="5470023"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200" b="1" dirty="0" smtClean="0">
                <a:solidFill>
                  <a:schemeClr val="tx1"/>
                </a:solidFill>
                <a:latin typeface="Arial" panose="020B0604020202020204" pitchFamily="34" charset="0"/>
                <a:cs typeface="Arial" panose="020B0604020202020204" pitchFamily="34" charset="0"/>
              </a:rPr>
              <a:t>Kinematics </a:t>
            </a:r>
            <a:r>
              <a:rPr lang="en-US" sz="2200" b="1" dirty="0">
                <a:solidFill>
                  <a:schemeClr val="tx1"/>
                </a:solidFill>
                <a:latin typeface="Arial" panose="020B0604020202020204" pitchFamily="34" charset="0"/>
                <a:cs typeface="Arial" panose="020B0604020202020204" pitchFamily="34" charset="0"/>
              </a:rPr>
              <a:t>formulae</a:t>
            </a:r>
          </a:p>
          <a:p>
            <a:r>
              <a:rPr lang="en-US" sz="2200" i="1" dirty="0">
                <a:solidFill>
                  <a:schemeClr val="tx1"/>
                </a:solidFill>
                <a:latin typeface="Arial" panose="020B0604020202020204" pitchFamily="34" charset="0"/>
                <a:cs typeface="Arial" panose="020B0604020202020204" pitchFamily="34" charset="0"/>
              </a:rPr>
              <a:t>v = </a:t>
            </a:r>
            <a:r>
              <a:rPr lang="en-US" sz="2200" i="1" dirty="0" err="1" smtClean="0">
                <a:solidFill>
                  <a:schemeClr val="tx1"/>
                </a:solidFill>
                <a:latin typeface="Arial" panose="020B0604020202020204" pitchFamily="34" charset="0"/>
                <a:cs typeface="Arial" panose="020B0604020202020204" pitchFamily="34" charset="0"/>
              </a:rPr>
              <a:t>ut</a:t>
            </a:r>
            <a:r>
              <a:rPr lang="en-US" sz="2200" i="1" dirty="0" smtClean="0">
                <a:solidFill>
                  <a:schemeClr val="tx1"/>
                </a:solidFill>
                <a:latin typeface="Arial" panose="020B0604020202020204" pitchFamily="34" charset="0"/>
                <a:cs typeface="Arial" panose="020B0604020202020204" pitchFamily="34" charset="0"/>
              </a:rPr>
              <a:t> </a:t>
            </a:r>
            <a:r>
              <a:rPr lang="en-US" sz="2200" i="1" dirty="0">
                <a:solidFill>
                  <a:schemeClr val="tx1"/>
                </a:solidFill>
                <a:latin typeface="Arial" panose="020B0604020202020204" pitchFamily="34" charset="0"/>
                <a:cs typeface="Arial" panose="020B0604020202020204" pitchFamily="34" charset="0"/>
              </a:rPr>
              <a:t>+ at </a:t>
            </a:r>
            <a:r>
              <a:rPr lang="en-US" sz="2200" i="1" dirty="0" smtClean="0">
                <a:solidFill>
                  <a:schemeClr val="tx1"/>
                </a:solidFill>
                <a:latin typeface="Arial" panose="020B0604020202020204" pitchFamily="34" charset="0"/>
                <a:cs typeface="Arial" panose="020B0604020202020204" pitchFamily="34" charset="0"/>
              </a:rPr>
              <a:t>   s </a:t>
            </a:r>
            <a:r>
              <a:rPr lang="en-US" sz="2200" i="1" dirty="0">
                <a:solidFill>
                  <a:schemeClr val="tx1"/>
                </a:solidFill>
                <a:latin typeface="Arial" panose="020B0604020202020204" pitchFamily="34" charset="0"/>
                <a:cs typeface="Arial" panose="020B0604020202020204" pitchFamily="34" charset="0"/>
              </a:rPr>
              <a:t>= </a:t>
            </a:r>
            <a:r>
              <a:rPr lang="en-US" sz="2200" i="1" dirty="0" err="1">
                <a:solidFill>
                  <a:schemeClr val="tx1"/>
                </a:solidFill>
                <a:latin typeface="Arial" panose="020B0604020202020204" pitchFamily="34" charset="0"/>
                <a:cs typeface="Arial" panose="020B0604020202020204" pitchFamily="34" charset="0"/>
              </a:rPr>
              <a:t>ut</a:t>
            </a:r>
            <a:r>
              <a:rPr lang="en-US" sz="2200" i="1" dirty="0">
                <a:solidFill>
                  <a:schemeClr val="tx1"/>
                </a:solidFill>
                <a:latin typeface="Arial" panose="020B0604020202020204" pitchFamily="34" charset="0"/>
                <a:cs typeface="Arial" panose="020B0604020202020204" pitchFamily="34" charset="0"/>
              </a:rPr>
              <a:t> + </a:t>
            </a:r>
            <a:r>
              <a:rPr lang="en-US" sz="2200" dirty="0" smtClean="0">
                <a:solidFill>
                  <a:schemeClr val="tx1"/>
                </a:solidFill>
                <a:latin typeface="Arial" panose="020B0604020202020204" pitchFamily="34" charset="0"/>
                <a:cs typeface="Arial" panose="020B0604020202020204" pitchFamily="34" charset="0"/>
              </a:rPr>
              <a:t>½</a:t>
            </a:r>
            <a:r>
              <a:rPr lang="en-US" sz="2200" i="1" dirty="0" smtClean="0">
                <a:solidFill>
                  <a:schemeClr val="tx1"/>
                </a:solidFill>
                <a:latin typeface="Arial" panose="020B0604020202020204" pitchFamily="34" charset="0"/>
                <a:cs typeface="Arial" panose="020B0604020202020204" pitchFamily="34" charset="0"/>
              </a:rPr>
              <a:t>at</a:t>
            </a:r>
            <a:r>
              <a:rPr lang="en-US" sz="2200" baseline="300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     v</a:t>
            </a:r>
            <a:r>
              <a:rPr lang="en-US" sz="2200" baseline="300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 </a:t>
            </a:r>
            <a:r>
              <a:rPr lang="en-US" sz="2200" i="1" dirty="0">
                <a:solidFill>
                  <a:schemeClr val="tx1"/>
                </a:solidFill>
                <a:latin typeface="Arial" panose="020B0604020202020204" pitchFamily="34" charset="0"/>
                <a:cs typeface="Arial" panose="020B0604020202020204" pitchFamily="34" charset="0"/>
              </a:rPr>
              <a:t>= </a:t>
            </a:r>
            <a:r>
              <a:rPr lang="en-US" sz="2200" i="1" dirty="0" smtClean="0">
                <a:solidFill>
                  <a:schemeClr val="tx1"/>
                </a:solidFill>
                <a:latin typeface="Arial" panose="020B0604020202020204" pitchFamily="34" charset="0"/>
                <a:cs typeface="Arial" panose="020B0604020202020204" pitchFamily="34" charset="0"/>
              </a:rPr>
              <a:t>u</a:t>
            </a:r>
            <a:r>
              <a:rPr lang="en-US" sz="2200" baseline="300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 </a:t>
            </a:r>
            <a:r>
              <a:rPr lang="en-US" sz="2200" i="1"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2</a:t>
            </a:r>
            <a:r>
              <a:rPr lang="en-US" sz="2200" i="1" dirty="0" smtClean="0">
                <a:solidFill>
                  <a:schemeClr val="tx1"/>
                </a:solidFill>
                <a:latin typeface="Arial" panose="020B0604020202020204" pitchFamily="34" charset="0"/>
                <a:cs typeface="Arial" panose="020B0604020202020204" pitchFamily="34" charset="0"/>
              </a:rPr>
              <a:t>as</a:t>
            </a:r>
            <a:endParaRPr lang="en-US" sz="2200" i="1"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944256"/>
            <a:ext cx="548640" cy="548640"/>
          </a:xfrm>
          <a:prstGeom prst="rect">
            <a:avLst/>
          </a:prstGeom>
        </p:spPr>
      </p:pic>
    </p:spTree>
    <p:extLst>
      <p:ext uri="{BB962C8B-B14F-4D97-AF65-F5344CB8AC3E}">
        <p14:creationId xmlns:p14="http://schemas.microsoft.com/office/powerpoint/2010/main" val="3246942032"/>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Unit Test</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360</a:t>
            </a:r>
            <a:endParaRPr lang="en-GB" sz="1400" b="1" dirty="0">
              <a:latin typeface="Calibri" panose="020F0502020204030204" pitchFamily="34" charset="0"/>
            </a:endParaRPr>
          </a:p>
        </p:txBody>
      </p:sp>
      <p:sp>
        <p:nvSpPr>
          <p:cNvPr id="3" name="Rectangle 2"/>
          <p:cNvSpPr/>
          <p:nvPr/>
        </p:nvSpPr>
        <p:spPr>
          <a:xfrm>
            <a:off x="251520" y="1268755"/>
            <a:ext cx="3906538" cy="1938992"/>
          </a:xfrm>
          <a:prstGeom prst="rect">
            <a:avLst/>
          </a:prstGeom>
        </p:spPr>
        <p:txBody>
          <a:bodyPr wrap="square">
            <a:spAutoFit/>
          </a:bodyPr>
          <a:lstStyle/>
          <a:p>
            <a:pPr marL="342900" indent="-342900">
              <a:buClr>
                <a:srgbClr val="C00000"/>
              </a:buClr>
              <a:buFont typeface="+mj-lt"/>
              <a:buAutoNum type="arabicPeriod" startAt="3"/>
              <a:tabLst>
                <a:tab pos="914400" algn="l"/>
                <a:tab pos="3543300" algn="r"/>
                <a:tab pos="5314950" algn="r"/>
              </a:tabLst>
            </a:pPr>
            <a:r>
              <a:rPr lang="en-US" sz="2000" b="1" dirty="0">
                <a:solidFill>
                  <a:srgbClr val="C00000"/>
                </a:solidFill>
                <a:latin typeface="Arial" panose="020B0604020202020204" pitchFamily="34" charset="0"/>
                <a:cs typeface="Arial" panose="020B0604020202020204" pitchFamily="34" charset="0"/>
              </a:rPr>
              <a:t>Reasoning</a:t>
            </a:r>
            <a:r>
              <a:rPr lang="en-US" sz="2000" dirty="0">
                <a:solidFill>
                  <a:srgbClr val="C0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 cylindrical glass has a circular base with radius </a:t>
            </a:r>
            <a:r>
              <a:rPr lang="en-US" sz="2000" dirty="0" smtClean="0">
                <a:latin typeface="Arial" panose="020B0604020202020204" pitchFamily="34" charset="0"/>
                <a:cs typeface="Arial" panose="020B0604020202020204" pitchFamily="34" charset="0"/>
              </a:rPr>
              <a:t>4cm. The </a:t>
            </a:r>
            <a:r>
              <a:rPr lang="en-US" sz="2000" dirty="0">
                <a:latin typeface="Arial" panose="020B0604020202020204" pitchFamily="34" charset="0"/>
                <a:cs typeface="Arial" panose="020B0604020202020204" pitchFamily="34" charset="0"/>
              </a:rPr>
              <a:t>glass exerts a force of </a:t>
            </a:r>
            <a:r>
              <a:rPr lang="en-US" sz="2000" dirty="0" smtClean="0">
                <a:latin typeface="Arial" panose="020B0604020202020204" pitchFamily="34" charset="0"/>
                <a:cs typeface="Arial" panose="020B0604020202020204" pitchFamily="34" charset="0"/>
              </a:rPr>
              <a:t>7</a:t>
            </a:r>
            <a:r>
              <a:rPr lang="en-US" sz="2000" i="1" dirty="0" smtClean="0">
                <a:latin typeface="Arial" panose="020B0604020202020204" pitchFamily="34" charset="0"/>
                <a:cs typeface="Arial" panose="020B0604020202020204" pitchFamily="34" charset="0"/>
              </a:rPr>
              <a:t>N</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on the table. Work out the pressure in </a:t>
            </a:r>
            <a:r>
              <a:rPr lang="en-US" sz="2000" i="1" dirty="0" smtClean="0">
                <a:latin typeface="Arial" panose="020B0604020202020204" pitchFamily="34" charset="0"/>
                <a:cs typeface="Arial" panose="020B0604020202020204" pitchFamily="34" charset="0"/>
              </a:rPr>
              <a:t>N</a:t>
            </a:r>
            <a:r>
              <a:rPr lang="en-US" sz="2000" dirty="0" smtClean="0">
                <a:latin typeface="Arial" panose="020B0604020202020204" pitchFamily="34" charset="0"/>
                <a:cs typeface="Arial" panose="020B0604020202020204" pitchFamily="34" charset="0"/>
              </a:rPr>
              <a:t>/m</a:t>
            </a:r>
            <a:r>
              <a:rPr lang="en-US" sz="2000" baseline="30000" dirty="0" smtClean="0">
                <a:latin typeface="Arial" panose="020B0604020202020204" pitchFamily="34" charset="0"/>
                <a:cs typeface="Arial" panose="020B0604020202020204" pitchFamily="34" charset="0"/>
              </a:rPr>
              <a:t>2	</a:t>
            </a:r>
            <a:r>
              <a:rPr lang="en-US" sz="2000" b="1" dirty="0" smtClean="0">
                <a:latin typeface="Arial" panose="020B0604020202020204" pitchFamily="34" charset="0"/>
                <a:cs typeface="Arial" panose="020B0604020202020204" pitchFamily="34" charset="0"/>
              </a:rPr>
              <a:t>(3 </a:t>
            </a:r>
            <a:r>
              <a:rPr lang="en-US" sz="2000" b="1" dirty="0">
                <a:latin typeface="Arial" panose="020B0604020202020204" pitchFamily="34" charset="0"/>
                <a:cs typeface="Arial" panose="020B0604020202020204" pitchFamily="34" charset="0"/>
              </a:rPr>
              <a:t>marks)</a:t>
            </a:r>
            <a:endParaRPr lang="en-US" sz="2000" b="1" dirty="0" smtClean="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2400" y="1268760"/>
            <a:ext cx="565264" cy="565264"/>
          </a:xfrm>
          <a:prstGeom prst="rect">
            <a:avLst/>
          </a:prstGeom>
        </p:spPr>
      </p:pic>
      <p:pic>
        <p:nvPicPr>
          <p:cNvPr id="2" name="Picture 1"/>
          <p:cNvPicPr>
            <a:picLocks noChangeAspect="1"/>
          </p:cNvPicPr>
          <p:nvPr/>
        </p:nvPicPr>
        <p:blipFill rotWithShape="1">
          <a:blip r:embed="rId5"/>
          <a:srcRect l="21651" t="32938" r="69687" b="42125"/>
          <a:stretch/>
        </p:blipFill>
        <p:spPr>
          <a:xfrm>
            <a:off x="4158058" y="1277683"/>
            <a:ext cx="1328879" cy="2007301"/>
          </a:xfrm>
          <a:prstGeom prst="rect">
            <a:avLst/>
          </a:prstGeom>
        </p:spPr>
      </p:pic>
      <p:sp>
        <p:nvSpPr>
          <p:cNvPr id="4" name="Rectangle 3"/>
          <p:cNvSpPr/>
          <p:nvPr/>
        </p:nvSpPr>
        <p:spPr>
          <a:xfrm>
            <a:off x="251520" y="3284984"/>
            <a:ext cx="5235417" cy="3308598"/>
          </a:xfrm>
          <a:prstGeom prst="rect">
            <a:avLst/>
          </a:prstGeom>
        </p:spPr>
        <p:txBody>
          <a:bodyPr wrap="square">
            <a:spAutoFit/>
          </a:bodyPr>
          <a:lstStyle/>
          <a:p>
            <a:pPr marL="342900" indent="-342900">
              <a:buClr>
                <a:srgbClr val="C00000"/>
              </a:buClr>
              <a:buFont typeface="+mj-lt"/>
              <a:buAutoNum type="arabicPeriod" startAt="5"/>
              <a:tabLst>
                <a:tab pos="5029200" algn="r"/>
              </a:tabLst>
            </a:pPr>
            <a:r>
              <a:rPr lang="en-US" sz="1900" dirty="0"/>
              <a:t>When travelling at constant speed the distance, </a:t>
            </a:r>
            <a:r>
              <a:rPr lang="en-US" sz="1900" i="1" dirty="0"/>
              <a:t>D</a:t>
            </a:r>
            <a:r>
              <a:rPr lang="en-US" sz="1900" dirty="0"/>
              <a:t>, travelled by a particle is directly proportional to the time taken, </a:t>
            </a:r>
            <a:r>
              <a:rPr lang="en-US" sz="1900" i="1" dirty="0" smtClean="0"/>
              <a:t>t</a:t>
            </a:r>
            <a:r>
              <a:rPr lang="en-US" sz="1900" dirty="0" smtClean="0"/>
              <a:t>.</a:t>
            </a:r>
            <a:br>
              <a:rPr lang="en-US" sz="1900" dirty="0" smtClean="0"/>
            </a:br>
            <a:r>
              <a:rPr lang="en-US" sz="1900" dirty="0" smtClean="0"/>
              <a:t>When </a:t>
            </a:r>
            <a:r>
              <a:rPr lang="en-US" sz="1900" i="1" dirty="0"/>
              <a:t>t</a:t>
            </a:r>
            <a:r>
              <a:rPr lang="en-US" sz="1900" dirty="0"/>
              <a:t> = 20</a:t>
            </a:r>
            <a:r>
              <a:rPr lang="en-US" sz="1900" dirty="0" smtClean="0"/>
              <a:t>, </a:t>
            </a:r>
            <a:r>
              <a:rPr lang="en-US" sz="1900" i="1" dirty="0" smtClean="0"/>
              <a:t>D</a:t>
            </a:r>
            <a:r>
              <a:rPr lang="en-US" sz="1900" dirty="0"/>
              <a:t>= 45</a:t>
            </a:r>
          </a:p>
          <a:p>
            <a:pPr marL="800100" lvl="1" indent="-342900">
              <a:buFont typeface="+mj-lt"/>
              <a:buAutoNum type="alphaLcPeriod"/>
              <a:tabLst>
                <a:tab pos="5029200" algn="r"/>
              </a:tabLst>
            </a:pPr>
            <a:r>
              <a:rPr lang="en-US" sz="1900" dirty="0" smtClean="0"/>
              <a:t>Find </a:t>
            </a:r>
            <a:r>
              <a:rPr lang="en-US" sz="1900" dirty="0"/>
              <a:t>a formula for </a:t>
            </a:r>
            <a:r>
              <a:rPr lang="en-US" sz="1900" i="1" dirty="0" smtClean="0"/>
              <a:t>D</a:t>
            </a:r>
            <a:r>
              <a:rPr lang="en-US" sz="1900" dirty="0" smtClean="0"/>
              <a:t> in </a:t>
            </a:r>
            <a:r>
              <a:rPr lang="en-US" sz="1900" dirty="0"/>
              <a:t>terms </a:t>
            </a:r>
            <a:r>
              <a:rPr lang="en-US" sz="1900" dirty="0" smtClean="0"/>
              <a:t>of </a:t>
            </a:r>
            <a:r>
              <a:rPr lang="en-US" sz="1900" i="1" dirty="0" smtClean="0"/>
              <a:t>t	</a:t>
            </a:r>
            <a:br>
              <a:rPr lang="en-US" sz="1900" i="1" dirty="0" smtClean="0"/>
            </a:br>
            <a:r>
              <a:rPr lang="en-US" sz="1900" i="1" dirty="0" smtClean="0"/>
              <a:t>	</a:t>
            </a:r>
            <a:r>
              <a:rPr lang="en-US" sz="1900" b="1" i="1" dirty="0" smtClean="0"/>
              <a:t>(3 marks)</a:t>
            </a:r>
            <a:r>
              <a:rPr lang="en-US" sz="1900" dirty="0" smtClean="0"/>
              <a:t> </a:t>
            </a:r>
          </a:p>
          <a:p>
            <a:pPr marL="800100" lvl="1" indent="-342900">
              <a:buFont typeface="+mj-lt"/>
              <a:buAutoNum type="alphaLcPeriod"/>
              <a:tabLst>
                <a:tab pos="5029200" algn="r"/>
              </a:tabLst>
            </a:pPr>
            <a:r>
              <a:rPr lang="en-US" sz="1900" dirty="0" smtClean="0"/>
              <a:t>Calculate </a:t>
            </a:r>
            <a:r>
              <a:rPr lang="en-US" sz="1900" dirty="0"/>
              <a:t>the value of </a:t>
            </a:r>
            <a:r>
              <a:rPr lang="en-US" sz="1900" i="1" dirty="0"/>
              <a:t>D</a:t>
            </a:r>
            <a:r>
              <a:rPr lang="en-US" sz="1900" dirty="0"/>
              <a:t> when </a:t>
            </a:r>
            <a:r>
              <a:rPr lang="en-US" sz="1900" i="1" dirty="0"/>
              <a:t>t</a:t>
            </a:r>
            <a:r>
              <a:rPr lang="en-US" sz="1900" dirty="0"/>
              <a:t> = 48 </a:t>
            </a:r>
            <a:r>
              <a:rPr lang="en-US" sz="1900" dirty="0" smtClean="0"/>
              <a:t>	</a:t>
            </a:r>
            <a:br>
              <a:rPr lang="en-US" sz="1900" dirty="0" smtClean="0"/>
            </a:br>
            <a:r>
              <a:rPr lang="en-US" sz="1900" dirty="0" smtClean="0"/>
              <a:t>	</a:t>
            </a:r>
            <a:r>
              <a:rPr lang="en-US" sz="1900" b="1" dirty="0" smtClean="0"/>
              <a:t>(1 mark)</a:t>
            </a:r>
          </a:p>
          <a:p>
            <a:pPr marL="800100" lvl="1" indent="-342900">
              <a:buFont typeface="+mj-lt"/>
              <a:buAutoNum type="alphaLcPeriod"/>
              <a:tabLst>
                <a:tab pos="5029200" algn="r"/>
              </a:tabLst>
            </a:pPr>
            <a:r>
              <a:rPr lang="en-US" sz="1900" dirty="0" smtClean="0"/>
              <a:t>Calculate </a:t>
            </a:r>
            <a:r>
              <a:rPr lang="en-US" sz="1900" dirty="0"/>
              <a:t>the value of </a:t>
            </a:r>
            <a:r>
              <a:rPr lang="en-US" sz="1900" i="1" dirty="0"/>
              <a:t>t</a:t>
            </a:r>
            <a:r>
              <a:rPr lang="en-US" sz="1900" dirty="0"/>
              <a:t> when </a:t>
            </a:r>
            <a:r>
              <a:rPr lang="en-US" sz="1900" i="1" dirty="0"/>
              <a:t>D</a:t>
            </a:r>
            <a:r>
              <a:rPr lang="en-US" sz="1900" dirty="0"/>
              <a:t> = </a:t>
            </a:r>
            <a:r>
              <a:rPr lang="en-US" sz="1900" dirty="0" smtClean="0"/>
              <a:t>12</a:t>
            </a:r>
            <a:br>
              <a:rPr lang="en-US" sz="1900" dirty="0" smtClean="0"/>
            </a:br>
            <a:r>
              <a:rPr lang="en-US" sz="1900" dirty="0" smtClean="0"/>
              <a:t>Give </a:t>
            </a:r>
            <a:r>
              <a:rPr lang="en-US" sz="1900" dirty="0"/>
              <a:t>your answer correct to 3 significant figures</a:t>
            </a:r>
            <a:r>
              <a:rPr lang="en-US" sz="1900" dirty="0" smtClean="0"/>
              <a:t>.	</a:t>
            </a:r>
            <a:r>
              <a:rPr lang="en-US" sz="1900" b="1" dirty="0" smtClean="0"/>
              <a:t>(</a:t>
            </a:r>
            <a:r>
              <a:rPr lang="en-US" sz="1900" b="1" dirty="0"/>
              <a:t>2 marks)</a:t>
            </a:r>
          </a:p>
        </p:txBody>
      </p:sp>
    </p:spTree>
    <p:extLst>
      <p:ext uri="{BB962C8B-B14F-4D97-AF65-F5344CB8AC3E}">
        <p14:creationId xmlns:p14="http://schemas.microsoft.com/office/powerpoint/2010/main" val="1984197894"/>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Unit Test</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360</a:t>
            </a:r>
            <a:endParaRPr lang="en-GB" sz="1400" b="1" dirty="0">
              <a:latin typeface="Calibri" panose="020F050202020403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2400" y="1268760"/>
            <a:ext cx="565264" cy="565264"/>
          </a:xfrm>
          <a:prstGeom prst="rect">
            <a:avLst/>
          </a:prstGeom>
        </p:spPr>
      </p:pic>
      <p:grpSp>
        <p:nvGrpSpPr>
          <p:cNvPr id="8" name="Group 7"/>
          <p:cNvGrpSpPr/>
          <p:nvPr/>
        </p:nvGrpSpPr>
        <p:grpSpPr>
          <a:xfrm>
            <a:off x="305905" y="1268760"/>
            <a:ext cx="5130191" cy="5298264"/>
            <a:chOff x="3483872" y="1089031"/>
            <a:chExt cx="5264592" cy="5298264"/>
          </a:xfrm>
        </p:grpSpPr>
        <p:sp>
          <p:nvSpPr>
            <p:cNvPr id="9" name="Round Diagonal Corner Rectangle 8"/>
            <p:cNvSpPr/>
            <p:nvPr/>
          </p:nvSpPr>
          <p:spPr>
            <a:xfrm>
              <a:off x="3491880" y="1089031"/>
              <a:ext cx="5256584" cy="529826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4708981"/>
            </a:xfrm>
            <a:prstGeom prst="rect">
              <a:avLst/>
            </a:prstGeom>
          </p:spPr>
          <p:txBody>
            <a:bodyPr wrap="square">
              <a:spAutoFit/>
            </a:bodyPr>
            <a:lstStyle/>
            <a:p>
              <a:pPr>
                <a:spcAft>
                  <a:spcPts val="0"/>
                </a:spcAft>
                <a:tabLst>
                  <a:tab pos="4972050" algn="r"/>
                </a:tabLst>
              </a:pPr>
              <a:r>
                <a:rPr lang="en-US" sz="2000" dirty="0"/>
                <a:t>The diagram </a:t>
              </a:r>
              <a:r>
                <a:rPr lang="en-US" sz="2000" dirty="0" smtClean="0"/>
                <a:t/>
              </a:r>
              <a:br>
                <a:rPr lang="en-US" sz="2000" dirty="0" smtClean="0"/>
              </a:br>
              <a:r>
                <a:rPr lang="en-US" sz="2000" dirty="0" smtClean="0"/>
                <a:t>shows a </a:t>
              </a:r>
              <a:r>
                <a:rPr lang="en-US" sz="2000" dirty="0"/>
                <a:t>solid </a:t>
              </a:r>
              <a:r>
                <a:rPr lang="en-US" sz="2000" dirty="0" smtClean="0"/>
                <a:t/>
              </a:r>
              <a:br>
                <a:rPr lang="en-US" sz="2000" dirty="0" smtClean="0"/>
              </a:br>
              <a:r>
                <a:rPr lang="en-US" sz="2000" dirty="0" smtClean="0"/>
                <a:t>prism </a:t>
              </a:r>
              <a:r>
                <a:rPr lang="en-US" sz="2000" dirty="0"/>
                <a:t>made </a:t>
              </a:r>
              <a:br>
                <a:rPr lang="en-US" sz="2000" dirty="0"/>
              </a:br>
              <a:r>
                <a:rPr lang="en-US" sz="2000" dirty="0" smtClean="0"/>
                <a:t>from </a:t>
              </a:r>
              <a:r>
                <a:rPr lang="en-US" sz="2000" dirty="0"/>
                <a:t>metal.</a:t>
              </a:r>
              <a:br>
                <a:rPr lang="en-US" sz="2000" dirty="0"/>
              </a:br>
              <a:r>
                <a:rPr lang="en-US" sz="2000" dirty="0" smtClean="0"/>
                <a:t>The </a:t>
              </a:r>
              <a:r>
                <a:rPr lang="en-US" sz="2000" dirty="0"/>
                <a:t>cross-section of </a:t>
              </a:r>
              <a:r>
                <a:rPr lang="en-US" sz="2000" dirty="0" smtClean="0"/>
                <a:t>the </a:t>
              </a:r>
              <a:r>
                <a:rPr lang="en-US" sz="2000" dirty="0"/>
                <a:t>prism is a trapezium.</a:t>
              </a:r>
            </a:p>
            <a:p>
              <a:pPr>
                <a:spcAft>
                  <a:spcPts val="0"/>
                </a:spcAft>
                <a:tabLst>
                  <a:tab pos="4972050" algn="r"/>
                </a:tabLst>
              </a:pPr>
              <a:r>
                <a:rPr lang="en-US" sz="2000" dirty="0"/>
                <a:t>The parallel sides of the trapezium are 8 cm and 12 cm.</a:t>
              </a:r>
            </a:p>
            <a:p>
              <a:pPr>
                <a:spcAft>
                  <a:spcPts val="0"/>
                </a:spcAft>
                <a:tabLst>
                  <a:tab pos="4972050" algn="r"/>
                </a:tabLst>
              </a:pPr>
              <a:r>
                <a:rPr lang="en-US" sz="2000" dirty="0"/>
                <a:t>The height of the trapezium is 6 cm.</a:t>
              </a:r>
            </a:p>
            <a:p>
              <a:pPr>
                <a:spcAft>
                  <a:spcPts val="0"/>
                </a:spcAft>
                <a:tabLst>
                  <a:tab pos="4972050" algn="r"/>
                </a:tabLst>
              </a:pPr>
              <a:r>
                <a:rPr lang="en-US" sz="2000" dirty="0"/>
                <a:t>The length of the prism is 20 cm.</a:t>
              </a:r>
            </a:p>
            <a:p>
              <a:pPr>
                <a:spcAft>
                  <a:spcPts val="0"/>
                </a:spcAft>
                <a:tabLst>
                  <a:tab pos="4972050" algn="r"/>
                </a:tabLst>
              </a:pPr>
              <a:r>
                <a:rPr lang="en-US" sz="2000" dirty="0"/>
                <a:t>The density of the metal is 5g/cm</a:t>
              </a:r>
              <a:r>
                <a:rPr lang="en-US" sz="2000" baseline="30000" dirty="0"/>
                <a:t>3</a:t>
              </a:r>
              <a:r>
                <a:rPr lang="en-US" sz="2000" dirty="0"/>
                <a:t>.</a:t>
              </a:r>
            </a:p>
            <a:p>
              <a:pPr>
                <a:spcAft>
                  <a:spcPts val="0"/>
                </a:spcAft>
                <a:tabLst>
                  <a:tab pos="4972050" algn="r"/>
                </a:tabLst>
              </a:pPr>
              <a:r>
                <a:rPr lang="en-US" sz="2000" dirty="0"/>
                <a:t>Calculate the mass of the prism.</a:t>
              </a:r>
            </a:p>
            <a:p>
              <a:pPr>
                <a:spcAft>
                  <a:spcPts val="0"/>
                </a:spcAft>
                <a:tabLst>
                  <a:tab pos="4972050" algn="r"/>
                </a:tabLst>
              </a:pPr>
              <a:r>
                <a:rPr lang="en-US" sz="2000" dirty="0"/>
                <a:t>Give your answer in kilograms. </a:t>
              </a:r>
              <a:br>
                <a:rPr lang="en-US" sz="2000" dirty="0"/>
              </a:br>
              <a:r>
                <a:rPr lang="en-US" sz="2000" dirty="0" smtClean="0"/>
                <a:t>	</a:t>
              </a:r>
              <a:r>
                <a:rPr lang="en-US" sz="2000" b="1" dirty="0" smtClean="0"/>
                <a:t>(</a:t>
              </a:r>
              <a:r>
                <a:rPr lang="en-US" sz="2000" b="1" dirty="0"/>
                <a:t>5 marks</a:t>
              </a:r>
              <a:r>
                <a:rPr lang="en-US" sz="2000" b="1" dirty="0" smtClean="0"/>
                <a:t>)</a:t>
              </a:r>
            </a:p>
            <a:p>
              <a:pPr algn="r">
                <a:spcAft>
                  <a:spcPts val="0"/>
                </a:spcAft>
                <a:tabLst>
                  <a:tab pos="4972050" algn="r"/>
                </a:tabLst>
              </a:pPr>
              <a:r>
                <a:rPr lang="en-US" sz="2000" i="1" dirty="0"/>
                <a:t>Nov 2011, Q/6, 1380/3H</a:t>
              </a:r>
            </a:p>
          </p:txBody>
        </p:sp>
      </p:grpSp>
      <p:pic>
        <p:nvPicPr>
          <p:cNvPr id="5" name="Picture 4"/>
          <p:cNvPicPr>
            <a:picLocks noChangeAspect="1"/>
          </p:cNvPicPr>
          <p:nvPr/>
        </p:nvPicPr>
        <p:blipFill rotWithShape="1">
          <a:blip r:embed="rId5"/>
          <a:srcRect l="20149" t="69439" r="42805" b="14332"/>
          <a:stretch/>
        </p:blipFill>
        <p:spPr>
          <a:xfrm>
            <a:off x="2100492" y="1844824"/>
            <a:ext cx="3286832" cy="1146568"/>
          </a:xfrm>
          <a:prstGeom prst="rect">
            <a:avLst/>
          </a:prstGeom>
        </p:spPr>
      </p:pic>
    </p:spTree>
    <p:extLst>
      <p:ext uri="{BB962C8B-B14F-4D97-AF65-F5344CB8AC3E}">
        <p14:creationId xmlns:p14="http://schemas.microsoft.com/office/powerpoint/2010/main" val="3640853902"/>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Unit Test</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361</a:t>
            </a:r>
            <a:endParaRPr lang="en-GB" sz="1400" b="1" dirty="0">
              <a:latin typeface="Calibri" panose="020F0502020204030204" pitchFamily="34" charset="0"/>
            </a:endParaRPr>
          </a:p>
        </p:txBody>
      </p:sp>
      <p:grpSp>
        <p:nvGrpSpPr>
          <p:cNvPr id="8" name="Group 7"/>
          <p:cNvGrpSpPr/>
          <p:nvPr/>
        </p:nvGrpSpPr>
        <p:grpSpPr>
          <a:xfrm>
            <a:off x="305905" y="1268760"/>
            <a:ext cx="5130191" cy="5298264"/>
            <a:chOff x="3483872" y="1089031"/>
            <a:chExt cx="5264592" cy="5298264"/>
          </a:xfrm>
        </p:grpSpPr>
        <p:sp>
          <p:nvSpPr>
            <p:cNvPr id="9" name="Round Diagonal Corner Rectangle 8"/>
            <p:cNvSpPr/>
            <p:nvPr/>
          </p:nvSpPr>
          <p:spPr>
            <a:xfrm>
              <a:off x="3491880" y="1089031"/>
              <a:ext cx="5256584" cy="529826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4681282"/>
            </a:xfrm>
            <a:prstGeom prst="rect">
              <a:avLst/>
            </a:prstGeom>
          </p:spPr>
          <p:txBody>
            <a:bodyPr wrap="square">
              <a:spAutoFit/>
            </a:bodyPr>
            <a:lstStyle/>
            <a:p>
              <a:pPr>
                <a:spcAft>
                  <a:spcPts val="0"/>
                </a:spcAft>
                <a:tabLst>
                  <a:tab pos="4972050" algn="r"/>
                </a:tabLst>
              </a:pPr>
              <a:r>
                <a:rPr lang="en-US" sz="2130" dirty="0"/>
                <a:t>A company bought a van that had a value of £</a:t>
              </a:r>
              <a:r>
                <a:rPr lang="en-US" sz="2130" dirty="0" smtClean="0"/>
                <a:t>12000. Each </a:t>
              </a:r>
              <a:r>
                <a:rPr lang="en-US" sz="2130" dirty="0"/>
                <a:t>year the value of the van depreciates by 25%.</a:t>
              </a:r>
            </a:p>
            <a:p>
              <a:pPr marL="400050" lvl="1" indent="-400050">
                <a:spcAft>
                  <a:spcPts val="0"/>
                </a:spcAft>
                <a:buFont typeface="+mj-lt"/>
                <a:buAutoNum type="alphaLcPeriod"/>
                <a:tabLst>
                  <a:tab pos="4972050" algn="r"/>
                </a:tabLst>
              </a:pPr>
              <a:r>
                <a:rPr lang="en-US" sz="2130" dirty="0" smtClean="0"/>
                <a:t>Work </a:t>
              </a:r>
              <a:r>
                <a:rPr lang="en-US" sz="2130" dirty="0"/>
                <a:t>out the value of the van at the end of three years. (3 marks)</a:t>
              </a:r>
            </a:p>
            <a:p>
              <a:pPr marL="0" lvl="1">
                <a:spcAft>
                  <a:spcPts val="0"/>
                </a:spcAft>
                <a:tabLst>
                  <a:tab pos="4972050" algn="r"/>
                </a:tabLst>
              </a:pPr>
              <a:r>
                <a:rPr lang="en-US" sz="2130" dirty="0"/>
                <a:t>The company bought a new truck.</a:t>
              </a:r>
            </a:p>
            <a:p>
              <a:pPr marL="0" lvl="1">
                <a:spcAft>
                  <a:spcPts val="0"/>
                </a:spcAft>
                <a:tabLst>
                  <a:tab pos="4972050" algn="r"/>
                </a:tabLst>
              </a:pPr>
              <a:r>
                <a:rPr lang="en-US" sz="2130" dirty="0"/>
                <a:t>Each year the value of the truck depreciates by 20%.</a:t>
              </a:r>
            </a:p>
            <a:p>
              <a:pPr marL="0" lvl="1">
                <a:spcAft>
                  <a:spcPts val="0"/>
                </a:spcAft>
                <a:tabLst>
                  <a:tab pos="4972050" algn="r"/>
                </a:tabLst>
              </a:pPr>
              <a:r>
                <a:rPr lang="en-US" sz="2130" dirty="0"/>
                <a:t>The value of the new truck can be multiplied by a single number to find its value at the end of four years.</a:t>
              </a:r>
            </a:p>
            <a:p>
              <a:pPr lvl="1" indent="-457200">
                <a:spcAft>
                  <a:spcPts val="0"/>
                </a:spcAft>
                <a:buFont typeface="+mj-lt"/>
                <a:buAutoNum type="alphaLcPeriod" startAt="2"/>
                <a:tabLst>
                  <a:tab pos="4972050" algn="r"/>
                </a:tabLst>
              </a:pPr>
              <a:r>
                <a:rPr lang="en-US" sz="2130" dirty="0" smtClean="0"/>
                <a:t>Find </a:t>
              </a:r>
              <a:r>
                <a:rPr lang="en-US" sz="2130" dirty="0"/>
                <a:t>this single number as a decimal. </a:t>
              </a:r>
              <a:r>
                <a:rPr lang="en-US" sz="2130" dirty="0" smtClean="0"/>
                <a:t>	</a:t>
              </a:r>
              <a:r>
                <a:rPr lang="en-US" sz="2130" b="1" dirty="0" smtClean="0"/>
                <a:t>(</a:t>
              </a:r>
              <a:r>
                <a:rPr lang="en-US" sz="2130" b="1" dirty="0"/>
                <a:t>2 marks)</a:t>
              </a:r>
            </a:p>
            <a:p>
              <a:pPr marL="0" lvl="1" algn="r">
                <a:spcAft>
                  <a:spcPts val="0"/>
                </a:spcAft>
                <a:tabLst>
                  <a:tab pos="4972050" algn="r"/>
                </a:tabLst>
              </a:pPr>
              <a:r>
                <a:rPr lang="en-US" sz="2130" i="1" dirty="0"/>
                <a:t>June 2004, Q12, </a:t>
              </a:r>
              <a:r>
                <a:rPr lang="en-US" sz="2130" i="1" dirty="0" smtClean="0"/>
                <a:t>5506/06</a:t>
              </a:r>
              <a:endParaRPr lang="en-US" sz="2130" i="1" dirty="0"/>
            </a:p>
          </p:txBody>
        </p:sp>
      </p:gr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043383869"/>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Unit Test</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360</a:t>
            </a:r>
            <a:endParaRPr lang="en-GB" sz="1400" b="1" dirty="0">
              <a:latin typeface="Calibri" panose="020F0502020204030204" pitchFamily="34" charset="0"/>
            </a:endParaRPr>
          </a:p>
        </p:txBody>
      </p:sp>
      <p:sp>
        <p:nvSpPr>
          <p:cNvPr id="3" name="Rectangle 2"/>
          <p:cNvSpPr/>
          <p:nvPr/>
        </p:nvSpPr>
        <p:spPr>
          <a:xfrm>
            <a:off x="251520" y="1196752"/>
            <a:ext cx="5256584" cy="5521512"/>
          </a:xfrm>
          <a:prstGeom prst="rect">
            <a:avLst/>
          </a:prstGeom>
        </p:spPr>
        <p:txBody>
          <a:bodyPr wrap="square">
            <a:spAutoFit/>
          </a:bodyPr>
          <a:lstStyle/>
          <a:p>
            <a:pPr marL="457200" indent="-457200">
              <a:buClr>
                <a:srgbClr val="C00000"/>
              </a:buClr>
              <a:buFont typeface="+mj-lt"/>
              <a:buAutoNum type="arabicPeriod" startAt="7"/>
              <a:tabLst>
                <a:tab pos="914400" algn="l"/>
                <a:tab pos="5029200" algn="r"/>
                <a:tab pos="5314950" algn="r"/>
              </a:tabLst>
            </a:pPr>
            <a:r>
              <a:rPr lang="en-US" sz="2520" dirty="0">
                <a:latin typeface="Arial" panose="020B0604020202020204" pitchFamily="34" charset="0"/>
                <a:cs typeface="Arial" panose="020B0604020202020204" pitchFamily="34" charset="0"/>
              </a:rPr>
              <a:t>A television loses 4% of its value every month. It was bought for £950 at the beginning of January. How much will it be worth at the end of June</a:t>
            </a:r>
            <a:r>
              <a:rPr lang="en-US" sz="2520" dirty="0" smtClean="0">
                <a:latin typeface="Arial" panose="020B0604020202020204" pitchFamily="34" charset="0"/>
                <a:cs typeface="Arial" panose="020B0604020202020204" pitchFamily="34" charset="0"/>
              </a:rPr>
              <a:t>?	</a:t>
            </a:r>
            <a:br>
              <a:rPr lang="en-US" sz="2520" dirty="0" smtClean="0">
                <a:latin typeface="Arial" panose="020B0604020202020204" pitchFamily="34" charset="0"/>
                <a:cs typeface="Arial" panose="020B0604020202020204" pitchFamily="34" charset="0"/>
              </a:rPr>
            </a:br>
            <a:r>
              <a:rPr lang="en-US" sz="2520" dirty="0" smtClean="0">
                <a:latin typeface="Arial" panose="020B0604020202020204" pitchFamily="34" charset="0"/>
                <a:cs typeface="Arial" panose="020B0604020202020204" pitchFamily="34" charset="0"/>
              </a:rPr>
              <a:t>		</a:t>
            </a:r>
            <a:r>
              <a:rPr lang="en-US" sz="2520" b="1" dirty="0" smtClean="0">
                <a:latin typeface="Arial" panose="020B0604020202020204" pitchFamily="34" charset="0"/>
                <a:cs typeface="Arial" panose="020B0604020202020204" pitchFamily="34" charset="0"/>
              </a:rPr>
              <a:t>(3 marks)</a:t>
            </a:r>
            <a:endParaRPr lang="en-US" sz="2520" b="1"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914400" algn="l"/>
                <a:tab pos="3543300" algn="r"/>
                <a:tab pos="5314950" algn="r"/>
              </a:tabLst>
            </a:pPr>
            <a:r>
              <a:rPr lang="en-US" sz="2520" dirty="0" smtClean="0">
                <a:latin typeface="Arial" panose="020B0604020202020204" pitchFamily="34" charset="0"/>
                <a:cs typeface="Arial" panose="020B0604020202020204" pitchFamily="34" charset="0"/>
              </a:rPr>
              <a:t>When </a:t>
            </a:r>
            <a:r>
              <a:rPr lang="en-US" sz="2520" dirty="0">
                <a:latin typeface="Arial" panose="020B0604020202020204" pitchFamily="34" charset="0"/>
                <a:cs typeface="Arial" panose="020B0604020202020204" pitchFamily="34" charset="0"/>
              </a:rPr>
              <a:t>a constant force is applied, </a:t>
            </a:r>
            <a:r>
              <a:rPr lang="en-US" sz="2520" dirty="0" smtClean="0">
                <a:latin typeface="Arial" panose="020B0604020202020204" pitchFamily="34" charset="0"/>
                <a:cs typeface="Arial" panose="020B0604020202020204" pitchFamily="34" charset="0"/>
              </a:rPr>
              <a:t>the resulting </a:t>
            </a:r>
            <a:r>
              <a:rPr lang="en-US" sz="2520" dirty="0">
                <a:latin typeface="Arial" panose="020B0604020202020204" pitchFamily="34" charset="0"/>
                <a:cs typeface="Arial" panose="020B0604020202020204" pitchFamily="34" charset="0"/>
              </a:rPr>
              <a:t>pressure </a:t>
            </a:r>
            <a:r>
              <a:rPr lang="en-US" sz="2520" i="1" dirty="0">
                <a:latin typeface="Arial" panose="020B0604020202020204" pitchFamily="34" charset="0"/>
                <a:cs typeface="Arial" panose="020B0604020202020204" pitchFamily="34" charset="0"/>
              </a:rPr>
              <a:t>P</a:t>
            </a:r>
            <a:r>
              <a:rPr lang="en-US" sz="2520" dirty="0">
                <a:latin typeface="Arial" panose="020B0604020202020204" pitchFamily="34" charset="0"/>
                <a:cs typeface="Arial" panose="020B0604020202020204" pitchFamily="34" charset="0"/>
              </a:rPr>
              <a:t>, is </a:t>
            </a:r>
            <a:r>
              <a:rPr lang="en-US" sz="2520" dirty="0" smtClean="0">
                <a:latin typeface="Arial" panose="020B0604020202020204" pitchFamily="34" charset="0"/>
                <a:cs typeface="Arial" panose="020B0604020202020204" pitchFamily="34" charset="0"/>
              </a:rPr>
              <a:t>inversely </a:t>
            </a:r>
            <a:r>
              <a:rPr lang="en-US" sz="2520" dirty="0">
                <a:latin typeface="Arial" panose="020B0604020202020204" pitchFamily="34" charset="0"/>
                <a:cs typeface="Arial" panose="020B0604020202020204" pitchFamily="34" charset="0"/>
              </a:rPr>
              <a:t>proportional to the area, A. When </a:t>
            </a:r>
            <a:r>
              <a:rPr lang="en-US" sz="2520" i="1" dirty="0">
                <a:latin typeface="Arial" panose="020B0604020202020204" pitchFamily="34" charset="0"/>
                <a:cs typeface="Arial" panose="020B0604020202020204" pitchFamily="34" charset="0"/>
              </a:rPr>
              <a:t>A</a:t>
            </a:r>
            <a:r>
              <a:rPr lang="en-US" sz="2520" dirty="0">
                <a:latin typeface="Arial" panose="020B0604020202020204" pitchFamily="34" charset="0"/>
                <a:cs typeface="Arial" panose="020B0604020202020204" pitchFamily="34" charset="0"/>
              </a:rPr>
              <a:t> = 8, P = 5 </a:t>
            </a:r>
            <a:endParaRPr lang="en-US" sz="252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5086350" algn="r"/>
                <a:tab pos="5314950" algn="r"/>
              </a:tabLst>
            </a:pPr>
            <a:r>
              <a:rPr lang="en-US" sz="2520" dirty="0" smtClean="0">
                <a:latin typeface="Arial" panose="020B0604020202020204" pitchFamily="34" charset="0"/>
                <a:cs typeface="Arial" panose="020B0604020202020204" pitchFamily="34" charset="0"/>
              </a:rPr>
              <a:t>Find </a:t>
            </a:r>
            <a:r>
              <a:rPr lang="en-US" sz="2520" dirty="0">
                <a:latin typeface="Arial" panose="020B0604020202020204" pitchFamily="34" charset="0"/>
                <a:cs typeface="Arial" panose="020B0604020202020204" pitchFamily="34" charset="0"/>
              </a:rPr>
              <a:t>a formula </a:t>
            </a:r>
            <a:r>
              <a:rPr lang="en-US" sz="2520" dirty="0" smtClean="0">
                <a:latin typeface="Arial" panose="020B0604020202020204" pitchFamily="34" charset="0"/>
                <a:cs typeface="Arial" panose="020B0604020202020204" pitchFamily="34" charset="0"/>
              </a:rPr>
              <a:t>for </a:t>
            </a: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in terms of </a:t>
            </a:r>
            <a:r>
              <a:rPr lang="en-US" sz="2520" i="1" dirty="0">
                <a:latin typeface="Arial" panose="020B0604020202020204" pitchFamily="34" charset="0"/>
                <a:cs typeface="Arial" panose="020B0604020202020204" pitchFamily="34" charset="0"/>
              </a:rPr>
              <a:t>A</a:t>
            </a:r>
            <a:r>
              <a:rPr lang="en-US" sz="2520" dirty="0">
                <a:latin typeface="Arial" panose="020B0604020202020204" pitchFamily="34" charset="0"/>
                <a:cs typeface="Arial" panose="020B0604020202020204" pitchFamily="34" charset="0"/>
              </a:rPr>
              <a:t>. </a:t>
            </a:r>
            <a:r>
              <a:rPr lang="en-US" sz="2520" dirty="0" smtClean="0">
                <a:latin typeface="Arial" panose="020B0604020202020204" pitchFamily="34" charset="0"/>
                <a:cs typeface="Arial" panose="020B0604020202020204" pitchFamily="34" charset="0"/>
              </a:rPr>
              <a:t>	</a:t>
            </a:r>
            <a:r>
              <a:rPr lang="en-US" sz="2520" b="1" dirty="0" smtClean="0">
                <a:latin typeface="Arial" panose="020B0604020202020204" pitchFamily="34" charset="0"/>
                <a:cs typeface="Arial" panose="020B0604020202020204" pitchFamily="34" charset="0"/>
              </a:rPr>
              <a:t>(3 marks)</a:t>
            </a:r>
          </a:p>
          <a:p>
            <a:pPr marL="914400" lvl="1" indent="-457200">
              <a:buClr>
                <a:srgbClr val="C00000"/>
              </a:buClr>
              <a:buFont typeface="+mj-lt"/>
              <a:buAutoNum type="alphaLcPeriod"/>
              <a:tabLst>
                <a:tab pos="914400" algn="l"/>
                <a:tab pos="5029200" algn="r"/>
                <a:tab pos="5314950" algn="r"/>
              </a:tabLst>
            </a:pPr>
            <a:r>
              <a:rPr lang="en-US" sz="2520" dirty="0" smtClean="0">
                <a:latin typeface="Arial" panose="020B0604020202020204" pitchFamily="34" charset="0"/>
                <a:cs typeface="Arial" panose="020B0604020202020204" pitchFamily="34" charset="0"/>
              </a:rPr>
              <a:t>Calculate </a:t>
            </a:r>
            <a:r>
              <a:rPr lang="en-US" sz="2520" dirty="0">
                <a:latin typeface="Arial" panose="020B0604020202020204" pitchFamily="34" charset="0"/>
                <a:cs typeface="Arial" panose="020B0604020202020204" pitchFamily="34" charset="0"/>
              </a:rPr>
              <a:t>the value </a:t>
            </a:r>
            <a:r>
              <a:rPr lang="en-US" sz="2520" dirty="0" smtClean="0">
                <a:latin typeface="Arial" panose="020B0604020202020204" pitchFamily="34" charset="0"/>
                <a:cs typeface="Arial" panose="020B0604020202020204" pitchFamily="34" charset="0"/>
              </a:rPr>
              <a:t>of P when </a:t>
            </a:r>
            <a:r>
              <a:rPr lang="en-US" sz="2520" i="1" dirty="0" smtClean="0">
                <a:latin typeface="Arial" panose="020B0604020202020204" pitchFamily="34" charset="0"/>
                <a:cs typeface="Arial" panose="020B0604020202020204" pitchFamily="34" charset="0"/>
              </a:rPr>
              <a:t>A</a:t>
            </a:r>
            <a:r>
              <a:rPr lang="en-US" sz="2520" dirty="0" smtClean="0">
                <a:latin typeface="Arial" panose="020B0604020202020204" pitchFamily="34" charset="0"/>
                <a:cs typeface="Arial" panose="020B0604020202020204" pitchFamily="34" charset="0"/>
              </a:rPr>
              <a:t> </a:t>
            </a:r>
            <a:r>
              <a:rPr lang="en-US" sz="2520" dirty="0">
                <a:latin typeface="Arial" panose="020B0604020202020204" pitchFamily="34" charset="0"/>
                <a:cs typeface="Arial" panose="020B0604020202020204" pitchFamily="34" charset="0"/>
              </a:rPr>
              <a:t>=</a:t>
            </a:r>
            <a:r>
              <a:rPr lang="en-US" sz="2520" dirty="0" smtClean="0">
                <a:latin typeface="Arial" panose="020B0604020202020204" pitchFamily="34" charset="0"/>
                <a:cs typeface="Arial" panose="020B0604020202020204" pitchFamily="34" charset="0"/>
              </a:rPr>
              <a:t>2	</a:t>
            </a:r>
            <a:r>
              <a:rPr lang="en-US" sz="2520" b="1" dirty="0" smtClean="0">
                <a:latin typeface="Arial" panose="020B0604020202020204" pitchFamily="34" charset="0"/>
                <a:cs typeface="Arial" panose="020B0604020202020204" pitchFamily="34" charset="0"/>
              </a:rPr>
              <a:t>(1 mark)</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3429000"/>
            <a:ext cx="548640" cy="548640"/>
          </a:xfrm>
          <a:prstGeom prst="rect">
            <a:avLst/>
          </a:prstGeom>
        </p:spPr>
      </p:pic>
    </p:spTree>
    <p:extLst>
      <p:ext uri="{BB962C8B-B14F-4D97-AF65-F5344CB8AC3E}">
        <p14:creationId xmlns:p14="http://schemas.microsoft.com/office/powerpoint/2010/main" val="4241441112"/>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Unit Test</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360</a:t>
            </a:r>
            <a:endParaRPr lang="en-GB" sz="1400" b="1" dirty="0">
              <a:latin typeface="Calibri" panose="020F0502020204030204" pitchFamily="34" charset="0"/>
            </a:endParaRPr>
          </a:p>
        </p:txBody>
      </p:sp>
      <p:grpSp>
        <p:nvGrpSpPr>
          <p:cNvPr id="9" name="Group 8"/>
          <p:cNvGrpSpPr/>
          <p:nvPr/>
        </p:nvGrpSpPr>
        <p:grpSpPr>
          <a:xfrm>
            <a:off x="305905" y="1268760"/>
            <a:ext cx="5130191" cy="5409311"/>
            <a:chOff x="3483872" y="1089031"/>
            <a:chExt cx="5264592" cy="5409311"/>
          </a:xfrm>
        </p:grpSpPr>
        <p:sp>
          <p:nvSpPr>
            <p:cNvPr id="10" name="Round Diagonal Corner Rectangle 9"/>
            <p:cNvSpPr/>
            <p:nvPr/>
          </p:nvSpPr>
          <p:spPr>
            <a:xfrm>
              <a:off x="3491880" y="1089031"/>
              <a:ext cx="5256584" cy="518457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4832092"/>
            </a:xfrm>
            <a:prstGeom prst="rect">
              <a:avLst/>
            </a:prstGeom>
          </p:spPr>
          <p:txBody>
            <a:bodyPr wrap="square">
              <a:spAutoFit/>
            </a:bodyPr>
            <a:lstStyle/>
            <a:p>
              <a:pPr>
                <a:spcAft>
                  <a:spcPts val="0"/>
                </a:spcAft>
                <a:tabLst>
                  <a:tab pos="4972050" algn="r"/>
                </a:tabLst>
              </a:pPr>
              <a:r>
                <a:rPr lang="en-US" sz="2700" dirty="0"/>
                <a:t>Emma invests £4000 in an account for 2 years. The account pays 3.8% compound interest. Emma has to pay 20% tax on the interest earned each year. The tax is taken from the account at the end of each year.</a:t>
              </a:r>
            </a:p>
            <a:p>
              <a:pPr>
                <a:spcAft>
                  <a:spcPts val="0"/>
                </a:spcAft>
                <a:tabLst>
                  <a:tab pos="4972050" algn="r"/>
                </a:tabLst>
              </a:pPr>
              <a:r>
                <a:rPr lang="en-US" sz="2700" dirty="0"/>
                <a:t>How much will Emma have in the account at the end of 2 years? </a:t>
              </a:r>
              <a:r>
                <a:rPr lang="en-US" sz="2700" dirty="0" smtClean="0"/>
                <a:t>	</a:t>
              </a:r>
              <a:r>
                <a:rPr lang="en-US" sz="2700" b="1" dirty="0" smtClean="0"/>
                <a:t>(</a:t>
              </a:r>
              <a:r>
                <a:rPr lang="en-US" sz="2700" b="1" dirty="0"/>
                <a:t>4 marks)</a:t>
              </a:r>
            </a:p>
          </p:txBody>
        </p:sp>
      </p:gr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113628759"/>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Unit Test</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360</a:t>
            </a:r>
            <a:endParaRPr lang="en-GB" sz="1400" b="1" dirty="0">
              <a:latin typeface="Calibri" panose="020F0502020204030204" pitchFamily="34" charset="0"/>
            </a:endParaRPr>
          </a:p>
        </p:txBody>
      </p:sp>
      <p:grpSp>
        <p:nvGrpSpPr>
          <p:cNvPr id="9" name="Group 8"/>
          <p:cNvGrpSpPr/>
          <p:nvPr/>
        </p:nvGrpSpPr>
        <p:grpSpPr>
          <a:xfrm>
            <a:off x="179512" y="1196751"/>
            <a:ext cx="8702149" cy="5932532"/>
            <a:chOff x="3483872" y="1089030"/>
            <a:chExt cx="5264592" cy="5932532"/>
          </a:xfrm>
        </p:grpSpPr>
        <p:sp>
          <p:nvSpPr>
            <p:cNvPr id="10" name="Round Diagonal Corner Rectangle 9"/>
            <p:cNvSpPr/>
            <p:nvPr/>
          </p:nvSpPr>
          <p:spPr>
            <a:xfrm>
              <a:off x="3491880" y="1089030"/>
              <a:ext cx="5256584" cy="5378533"/>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5356" y="1666250"/>
              <a:ext cx="5146090" cy="5355312"/>
            </a:xfrm>
            <a:prstGeom prst="rect">
              <a:avLst/>
            </a:prstGeom>
          </p:spPr>
          <p:txBody>
            <a:bodyPr wrap="square">
              <a:spAutoFit/>
            </a:bodyPr>
            <a:lstStyle/>
            <a:p>
              <a:pPr>
                <a:spcAft>
                  <a:spcPts val="0"/>
                </a:spcAft>
                <a:tabLst>
                  <a:tab pos="4972050" algn="r"/>
                </a:tabLst>
              </a:pPr>
              <a:r>
                <a:rPr lang="en-US" sz="1900" dirty="0"/>
                <a:t>Nicola invests £8000 for 3 years at 5% per annum compound interest, </a:t>
              </a:r>
              <a:endParaRPr lang="en-US" sz="1900" dirty="0" smtClean="0"/>
            </a:p>
            <a:p>
              <a:pPr marL="400050" indent="-400050">
                <a:spcAft>
                  <a:spcPts val="0"/>
                </a:spcAft>
                <a:buFont typeface="+mj-lt"/>
                <a:buAutoNum type="alphaLcPeriod"/>
                <a:tabLst>
                  <a:tab pos="8229600" algn="r"/>
                </a:tabLst>
              </a:pPr>
              <a:r>
                <a:rPr lang="en-US" sz="1900" dirty="0" smtClean="0"/>
                <a:t>Calculate </a:t>
              </a:r>
              <a:r>
                <a:rPr lang="en-US" sz="1900" dirty="0"/>
                <a:t>the value of her investment at the end of the 3 years. </a:t>
              </a:r>
              <a:r>
                <a:rPr lang="en-US" sz="1900" dirty="0" smtClean="0"/>
                <a:t>	</a:t>
              </a:r>
              <a:r>
                <a:rPr lang="en-US" sz="1900" b="1" dirty="0" smtClean="0"/>
                <a:t>(</a:t>
              </a:r>
              <a:r>
                <a:rPr lang="en-US" sz="1900" b="1" dirty="0"/>
                <a:t>3 marks</a:t>
              </a:r>
              <a:r>
                <a:rPr lang="en-US" sz="1900" b="1" dirty="0" smtClean="0"/>
                <a:t>)</a:t>
              </a:r>
              <a:br>
                <a:rPr lang="en-US" sz="1900" b="1" dirty="0" smtClean="0"/>
              </a:br>
              <a:r>
                <a:rPr lang="en-US" sz="1900" b="1" dirty="0" smtClean="0"/>
                <a:t/>
              </a:r>
              <a:br>
                <a:rPr lang="en-US" sz="1900" b="1" dirty="0" smtClean="0"/>
              </a:br>
              <a:r>
                <a:rPr lang="en-US" sz="1900" b="1" dirty="0" smtClean="0"/>
                <a:t/>
              </a:r>
              <a:br>
                <a:rPr lang="en-US" sz="1900" b="1" dirty="0" smtClean="0"/>
              </a:br>
              <a:r>
                <a:rPr lang="en-US" sz="1900" b="1" dirty="0" smtClean="0"/>
                <a:t/>
              </a:r>
              <a:br>
                <a:rPr lang="en-US" sz="1900" b="1" dirty="0" smtClean="0"/>
              </a:br>
              <a:r>
                <a:rPr lang="en-US" sz="1900" b="1" dirty="0" smtClean="0"/>
                <a:t/>
              </a:r>
              <a:br>
                <a:rPr lang="en-US" sz="1900" b="1" dirty="0" smtClean="0"/>
              </a:br>
              <a:r>
                <a:rPr lang="en-US" sz="1900" b="1" dirty="0" smtClean="0"/>
                <a:t/>
              </a:r>
              <a:br>
                <a:rPr lang="en-US" sz="1900" b="1" dirty="0" smtClean="0"/>
              </a:br>
              <a:endParaRPr lang="en-US" sz="1900" dirty="0" smtClean="0"/>
            </a:p>
            <a:p>
              <a:pPr>
                <a:spcAft>
                  <a:spcPts val="0"/>
                </a:spcAft>
                <a:tabLst>
                  <a:tab pos="4972050" algn="r"/>
                </a:tabLst>
              </a:pPr>
              <a:r>
                <a:rPr lang="en-US" sz="1900" dirty="0" smtClean="0"/>
                <a:t>Jim </a:t>
              </a:r>
              <a:r>
                <a:rPr lang="en-US" sz="1900" dirty="0"/>
                <a:t>invests a sum of money for 30 years at 4% per annum compound interest</a:t>
              </a:r>
              <a:r>
                <a:rPr lang="en-US" sz="1900" dirty="0" smtClean="0"/>
                <a:t>.</a:t>
              </a:r>
            </a:p>
            <a:p>
              <a:pPr marL="457200" indent="-457200">
                <a:spcAft>
                  <a:spcPts val="0"/>
                </a:spcAft>
                <a:buFont typeface="+mj-lt"/>
                <a:buAutoNum type="alphaLcPeriod" startAt="2"/>
                <a:tabLst>
                  <a:tab pos="8229600" algn="r"/>
                </a:tabLst>
              </a:pPr>
              <a:r>
                <a:rPr lang="en-US" sz="1900" dirty="0" smtClean="0"/>
                <a:t>Write </a:t>
              </a:r>
              <a:r>
                <a:rPr lang="en-US" sz="1900" dirty="0"/>
                <a:t>down t he letter of the graph which best shows how the value of Jim’s investment changes over the 30 years. </a:t>
              </a:r>
              <a:r>
                <a:rPr lang="en-US" sz="1900" dirty="0" smtClean="0"/>
                <a:t>	</a:t>
              </a:r>
              <a:r>
                <a:rPr lang="en-US" sz="1900" b="1" dirty="0" smtClean="0"/>
                <a:t>(</a:t>
              </a:r>
              <a:r>
                <a:rPr lang="en-US" sz="1900" b="1" dirty="0"/>
                <a:t>1 mark)</a:t>
              </a:r>
            </a:p>
            <a:p>
              <a:pPr>
                <a:spcAft>
                  <a:spcPts val="0"/>
                </a:spcAft>
                <a:tabLst>
                  <a:tab pos="8229600" algn="r"/>
                </a:tabLst>
              </a:pPr>
              <a:r>
                <a:rPr lang="en-US" sz="1900" dirty="0"/>
                <a:t>Hannah invested an amount of money in an account paying 5% per annum compound interest. After 1 year the value of her investment was £3885 </a:t>
              </a:r>
              <a:endParaRPr lang="en-US" sz="1900" dirty="0" smtClean="0"/>
            </a:p>
            <a:p>
              <a:pPr marL="457200" indent="-457200">
                <a:spcAft>
                  <a:spcPts val="0"/>
                </a:spcAft>
                <a:buFont typeface="+mj-lt"/>
                <a:buAutoNum type="alphaLcPeriod" startAt="3"/>
                <a:tabLst>
                  <a:tab pos="8229600" algn="r"/>
                </a:tabLst>
              </a:pPr>
              <a:r>
                <a:rPr lang="en-US" sz="1900" dirty="0" smtClean="0"/>
                <a:t>Work </a:t>
              </a:r>
              <a:r>
                <a:rPr lang="en-US" sz="1900" dirty="0"/>
                <a:t>out the amount of money that Hannah invested. </a:t>
              </a:r>
              <a:r>
                <a:rPr lang="en-US" sz="1900" dirty="0" smtClean="0"/>
                <a:t>	</a:t>
              </a:r>
              <a:r>
                <a:rPr lang="en-US" sz="1900" b="1" dirty="0" smtClean="0"/>
                <a:t>(</a:t>
              </a:r>
              <a:r>
                <a:rPr lang="en-US" sz="1900" b="1" dirty="0"/>
                <a:t>3 marks)</a:t>
              </a:r>
              <a:endParaRPr lang="en-US" sz="1900" b="1" i="1" dirty="0"/>
            </a:p>
            <a:p>
              <a:pPr algn="r">
                <a:spcAft>
                  <a:spcPts val="0"/>
                </a:spcAft>
                <a:tabLst>
                  <a:tab pos="4972050" algn="r"/>
                </a:tabLst>
              </a:pPr>
              <a:r>
                <a:rPr lang="en-US" sz="1900" i="1" dirty="0"/>
                <a:t>Nov 2004, Q14. 5504/04</a:t>
              </a:r>
            </a:p>
          </p:txBody>
        </p:sp>
      </p:gr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7536" y="1052736"/>
            <a:ext cx="636952" cy="636952"/>
          </a:xfrm>
          <a:prstGeom prst="rect">
            <a:avLst/>
          </a:prstGeom>
        </p:spPr>
      </p:pic>
      <p:pic>
        <p:nvPicPr>
          <p:cNvPr id="2" name="Picture 1"/>
          <p:cNvPicPr>
            <a:picLocks noChangeAspect="1"/>
          </p:cNvPicPr>
          <p:nvPr/>
        </p:nvPicPr>
        <p:blipFill rotWithShape="1">
          <a:blip r:embed="rId5"/>
          <a:srcRect l="15350" t="27688" r="64248" b="47045"/>
          <a:stretch/>
        </p:blipFill>
        <p:spPr>
          <a:xfrm>
            <a:off x="251520" y="2473037"/>
            <a:ext cx="2020143" cy="1604035"/>
          </a:xfrm>
          <a:prstGeom prst="rect">
            <a:avLst/>
          </a:prstGeom>
        </p:spPr>
      </p:pic>
      <p:pic>
        <p:nvPicPr>
          <p:cNvPr id="14" name="Picture 13"/>
          <p:cNvPicPr>
            <a:picLocks noChangeAspect="1"/>
          </p:cNvPicPr>
          <p:nvPr/>
        </p:nvPicPr>
        <p:blipFill rotWithShape="1">
          <a:blip r:embed="rId5"/>
          <a:srcRect l="15350" t="54114" r="64848" b="21125"/>
          <a:stretch/>
        </p:blipFill>
        <p:spPr>
          <a:xfrm>
            <a:off x="4610668" y="2474186"/>
            <a:ext cx="1960703" cy="1571932"/>
          </a:xfrm>
          <a:prstGeom prst="rect">
            <a:avLst/>
          </a:prstGeom>
        </p:spPr>
      </p:pic>
      <p:pic>
        <p:nvPicPr>
          <p:cNvPr id="15" name="Picture 14"/>
          <p:cNvPicPr>
            <a:picLocks noChangeAspect="1"/>
          </p:cNvPicPr>
          <p:nvPr/>
        </p:nvPicPr>
        <p:blipFill rotWithShape="1">
          <a:blip r:embed="rId5"/>
          <a:srcRect l="45298" t="54114" r="33462" b="21125"/>
          <a:stretch/>
        </p:blipFill>
        <p:spPr>
          <a:xfrm>
            <a:off x="6653530" y="2471716"/>
            <a:ext cx="2103042" cy="1571932"/>
          </a:xfrm>
          <a:prstGeom prst="rect">
            <a:avLst/>
          </a:prstGeom>
        </p:spPr>
      </p:pic>
      <p:pic>
        <p:nvPicPr>
          <p:cNvPr id="16" name="Picture 15"/>
          <p:cNvPicPr>
            <a:picLocks noChangeAspect="1"/>
          </p:cNvPicPr>
          <p:nvPr/>
        </p:nvPicPr>
        <p:blipFill rotWithShape="1">
          <a:blip r:embed="rId5"/>
          <a:srcRect l="45111" t="27688" r="33462" b="47045"/>
          <a:stretch/>
        </p:blipFill>
        <p:spPr>
          <a:xfrm>
            <a:off x="2383866" y="2473037"/>
            <a:ext cx="2121575" cy="1604035"/>
          </a:xfrm>
          <a:prstGeom prst="rect">
            <a:avLst/>
          </a:prstGeom>
        </p:spPr>
      </p:pic>
    </p:spTree>
    <p:extLst>
      <p:ext uri="{BB962C8B-B14F-4D97-AF65-F5344CB8AC3E}">
        <p14:creationId xmlns:p14="http://schemas.microsoft.com/office/powerpoint/2010/main" val="2860812685"/>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Unit Test</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360</a:t>
            </a:r>
            <a:endParaRPr lang="en-GB" sz="1400" b="1" dirty="0">
              <a:latin typeface="Calibri" panose="020F0502020204030204" pitchFamily="34" charset="0"/>
            </a:endParaRPr>
          </a:p>
        </p:txBody>
      </p:sp>
      <p:sp>
        <p:nvSpPr>
          <p:cNvPr id="3" name="Rectangle 2"/>
          <p:cNvSpPr/>
          <p:nvPr/>
        </p:nvSpPr>
        <p:spPr>
          <a:xfrm>
            <a:off x="251519" y="1196752"/>
            <a:ext cx="7951965" cy="867930"/>
          </a:xfrm>
          <a:prstGeom prst="rect">
            <a:avLst/>
          </a:prstGeom>
        </p:spPr>
        <p:txBody>
          <a:bodyPr wrap="square">
            <a:spAutoFit/>
          </a:bodyPr>
          <a:lstStyle/>
          <a:p>
            <a:pPr>
              <a:buClr>
                <a:srgbClr val="C00000"/>
              </a:buClr>
              <a:tabLst>
                <a:tab pos="914400" algn="l"/>
                <a:tab pos="5029200" algn="r"/>
                <a:tab pos="5314950" algn="r"/>
              </a:tabLst>
            </a:pPr>
            <a:r>
              <a:rPr lang="en-US" sz="2520" b="1" dirty="0">
                <a:solidFill>
                  <a:srgbClr val="0070C0"/>
                </a:solidFill>
                <a:latin typeface="Arial" panose="020B0604020202020204" pitchFamily="34" charset="0"/>
                <a:cs typeface="Arial" panose="020B0604020202020204" pitchFamily="34" charset="0"/>
              </a:rPr>
              <a:t>Sample student answers</a:t>
            </a:r>
          </a:p>
          <a:p>
            <a:pPr>
              <a:buClr>
                <a:srgbClr val="C00000"/>
              </a:buClr>
              <a:tabLst>
                <a:tab pos="914400" algn="l"/>
                <a:tab pos="5029200" algn="r"/>
                <a:tab pos="5314950" algn="r"/>
              </a:tabLst>
            </a:pPr>
            <a:r>
              <a:rPr lang="en-US" sz="2520" dirty="0">
                <a:latin typeface="Arial" panose="020B0604020202020204" pitchFamily="34" charset="0"/>
                <a:cs typeface="Arial" panose="020B0604020202020204" pitchFamily="34" charset="0"/>
              </a:rPr>
              <a:t>Which student gives the better answer? Explain.</a:t>
            </a:r>
            <a:endParaRPr lang="en-US" sz="2520" b="1" dirty="0" smtClean="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6416" y="1196752"/>
            <a:ext cx="548640" cy="548640"/>
          </a:xfrm>
          <a:prstGeom prst="rect">
            <a:avLst/>
          </a:prstGeom>
        </p:spPr>
      </p:pic>
      <p:grpSp>
        <p:nvGrpSpPr>
          <p:cNvPr id="7" name="Group 6"/>
          <p:cNvGrpSpPr/>
          <p:nvPr/>
        </p:nvGrpSpPr>
        <p:grpSpPr>
          <a:xfrm>
            <a:off x="251520" y="2132856"/>
            <a:ext cx="4887928" cy="4392488"/>
            <a:chOff x="3483872" y="1089031"/>
            <a:chExt cx="5264592" cy="4392488"/>
          </a:xfrm>
        </p:grpSpPr>
        <p:sp>
          <p:nvSpPr>
            <p:cNvPr id="9" name="Round Diagonal Corner Rectangle 8"/>
            <p:cNvSpPr/>
            <p:nvPr/>
          </p:nvSpPr>
          <p:spPr>
            <a:xfrm>
              <a:off x="3491880" y="1089031"/>
              <a:ext cx="5256584" cy="4392488"/>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3785652"/>
            </a:xfrm>
            <a:prstGeom prst="rect">
              <a:avLst/>
            </a:prstGeom>
          </p:spPr>
          <p:txBody>
            <a:bodyPr wrap="square">
              <a:spAutoFit/>
            </a:bodyPr>
            <a:lstStyle/>
            <a:p>
              <a:pPr>
                <a:spcAft>
                  <a:spcPts val="0"/>
                </a:spcAft>
                <a:tabLst>
                  <a:tab pos="4972050" algn="r"/>
                </a:tabLst>
              </a:pPr>
              <a:r>
                <a:rPr lang="en-US" sz="2000" dirty="0"/>
                <a:t>Viv wants to invest £2000 for 2 years in the same bank.</a:t>
              </a:r>
            </a:p>
            <a:p>
              <a:pPr>
                <a:spcAft>
                  <a:spcPts val="0"/>
                </a:spcAft>
                <a:tabLst>
                  <a:tab pos="4972050" algn="r"/>
                </a:tabLst>
              </a:pP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At </a:t>
              </a:r>
              <a:r>
                <a:rPr lang="en-US" sz="2000" dirty="0"/>
                <a:t>the end of 2 years, Viv wants to have as much money as possible. Which bank should she invest her £2000 in? </a:t>
              </a:r>
              <a:r>
                <a:rPr lang="en-US" sz="2000" dirty="0" smtClean="0"/>
                <a:t/>
              </a:r>
              <a:br>
                <a:rPr lang="en-US" sz="2000" dirty="0" smtClean="0"/>
              </a:br>
              <a:r>
                <a:rPr lang="en-US" sz="2000" dirty="0" smtClean="0"/>
                <a:t>	</a:t>
              </a:r>
              <a:r>
                <a:rPr lang="en-US" sz="2000" b="1" dirty="0" smtClean="0"/>
                <a:t>(</a:t>
              </a:r>
              <a:r>
                <a:rPr lang="en-US" sz="2000" b="1" dirty="0"/>
                <a:t>4 marks)</a:t>
              </a:r>
            </a:p>
            <a:p>
              <a:pPr>
                <a:spcAft>
                  <a:spcPts val="0"/>
                </a:spcAft>
                <a:tabLst>
                  <a:tab pos="4972050" algn="r"/>
                </a:tabLst>
              </a:pPr>
              <a:r>
                <a:rPr lang="en-US" sz="2000" dirty="0" smtClean="0"/>
                <a:t>	</a:t>
              </a:r>
              <a:r>
                <a:rPr lang="en-US" sz="2000" i="1" dirty="0" smtClean="0"/>
                <a:t>June </a:t>
              </a:r>
              <a:r>
                <a:rPr lang="en-US" sz="2000" i="1" dirty="0"/>
                <a:t>2013, Q14, 1MA0/2H</a:t>
              </a:r>
              <a:endParaRPr lang="en-US" sz="2000" b="1" i="1" dirty="0"/>
            </a:p>
          </p:txBody>
        </p:sp>
      </p:grpSp>
      <p:sp>
        <p:nvSpPr>
          <p:cNvPr id="2" name="TextBox 1"/>
          <p:cNvSpPr txBox="1"/>
          <p:nvPr/>
        </p:nvSpPr>
        <p:spPr>
          <a:xfrm>
            <a:off x="323528" y="3501008"/>
            <a:ext cx="2448271" cy="1400383"/>
          </a:xfrm>
          <a:prstGeom prst="rect">
            <a:avLst/>
          </a:prstGeom>
          <a:solidFill>
            <a:srgbClr val="E9F7FA"/>
          </a:solidFill>
          <a:ln w="38100">
            <a:solidFill>
              <a:schemeClr val="tx1"/>
            </a:solidFill>
          </a:ln>
        </p:spPr>
        <p:txBody>
          <a:bodyPr wrap="square" rtlCol="0">
            <a:spAutoFit/>
          </a:bodyPr>
          <a:lstStyle/>
          <a:p>
            <a:r>
              <a:rPr lang="en-US" sz="1700" b="1" dirty="0" smtClean="0"/>
              <a:t>The </a:t>
            </a:r>
            <a:r>
              <a:rPr lang="en-US" sz="1700" b="1" dirty="0"/>
              <a:t>International </a:t>
            </a:r>
            <a:r>
              <a:rPr lang="en-US" sz="1700" b="1" dirty="0" smtClean="0"/>
              <a:t>Bank</a:t>
            </a:r>
            <a:endParaRPr lang="en-US" sz="1700" b="1" dirty="0"/>
          </a:p>
          <a:p>
            <a:r>
              <a:rPr lang="en-US" sz="1700" b="1" dirty="0"/>
              <a:t>Compound </a:t>
            </a:r>
            <a:r>
              <a:rPr lang="en-US" sz="1700" b="1" dirty="0" smtClean="0"/>
              <a:t>interest</a:t>
            </a:r>
          </a:p>
          <a:p>
            <a:r>
              <a:rPr lang="en-US" sz="1700" dirty="0" smtClean="0"/>
              <a:t>4</a:t>
            </a:r>
            <a:r>
              <a:rPr lang="en-US" sz="1700" dirty="0"/>
              <a:t>% for the first </a:t>
            </a:r>
            <a:r>
              <a:rPr lang="en-US" sz="1700" dirty="0" smtClean="0"/>
              <a:t>year</a:t>
            </a:r>
          </a:p>
          <a:p>
            <a:r>
              <a:rPr lang="en-US" sz="1700" dirty="0" smtClean="0"/>
              <a:t>1 </a:t>
            </a:r>
            <a:r>
              <a:rPr lang="en-US" sz="1700" dirty="0"/>
              <a:t>% for each extra </a:t>
            </a:r>
            <a:r>
              <a:rPr lang="en-US" sz="1700" dirty="0" smtClean="0"/>
              <a:t>year</a:t>
            </a:r>
            <a:endParaRPr lang="en-US" sz="1700" dirty="0"/>
          </a:p>
        </p:txBody>
      </p:sp>
      <p:sp>
        <p:nvSpPr>
          <p:cNvPr id="12" name="TextBox 11"/>
          <p:cNvSpPr txBox="1"/>
          <p:nvPr/>
        </p:nvSpPr>
        <p:spPr>
          <a:xfrm>
            <a:off x="2843808" y="3490073"/>
            <a:ext cx="2232248" cy="1400383"/>
          </a:xfrm>
          <a:prstGeom prst="rect">
            <a:avLst/>
          </a:prstGeom>
          <a:solidFill>
            <a:srgbClr val="E9F7FA"/>
          </a:solidFill>
          <a:ln w="38100">
            <a:solidFill>
              <a:schemeClr val="tx1"/>
            </a:solidFill>
          </a:ln>
        </p:spPr>
        <p:txBody>
          <a:bodyPr wrap="square" rtlCol="0">
            <a:spAutoFit/>
          </a:bodyPr>
          <a:lstStyle/>
          <a:p>
            <a:r>
              <a:rPr lang="en-US" sz="1700" b="1" dirty="0" smtClean="0"/>
              <a:t>The Friendly Bank</a:t>
            </a:r>
            <a:endParaRPr lang="en-US" sz="1700" b="1" dirty="0"/>
          </a:p>
          <a:p>
            <a:r>
              <a:rPr lang="en-US" sz="1700" b="1" dirty="0"/>
              <a:t>Compound </a:t>
            </a:r>
            <a:r>
              <a:rPr lang="en-US" sz="1700" b="1" dirty="0" smtClean="0"/>
              <a:t>interest</a:t>
            </a:r>
          </a:p>
          <a:p>
            <a:r>
              <a:rPr lang="en-US" sz="1700" dirty="0" smtClean="0"/>
              <a:t>5% </a:t>
            </a:r>
            <a:r>
              <a:rPr lang="en-US" sz="1700" dirty="0"/>
              <a:t>for the first </a:t>
            </a:r>
            <a:r>
              <a:rPr lang="en-US" sz="1700" dirty="0" smtClean="0"/>
              <a:t>year</a:t>
            </a:r>
          </a:p>
          <a:p>
            <a:r>
              <a:rPr lang="en-US" sz="1700" dirty="0" smtClean="0"/>
              <a:t>0.5 </a:t>
            </a:r>
            <a:r>
              <a:rPr lang="en-US" sz="1700" dirty="0"/>
              <a:t>% for each extra </a:t>
            </a:r>
            <a:r>
              <a:rPr lang="en-US" sz="1700" dirty="0" smtClean="0"/>
              <a:t>year</a:t>
            </a:r>
            <a:endParaRPr lang="en-US" sz="1700" dirty="0"/>
          </a:p>
        </p:txBody>
      </p:sp>
      <p:sp>
        <p:nvSpPr>
          <p:cNvPr id="4" name="Rectangle 3"/>
          <p:cNvSpPr/>
          <p:nvPr/>
        </p:nvSpPr>
        <p:spPr>
          <a:xfrm>
            <a:off x="5211457" y="2132856"/>
            <a:ext cx="3585539" cy="4478149"/>
          </a:xfrm>
          <a:prstGeom prst="rect">
            <a:avLst/>
          </a:prstGeom>
        </p:spPr>
        <p:txBody>
          <a:bodyPr wrap="square">
            <a:spAutoFit/>
          </a:bodyPr>
          <a:lstStyle/>
          <a:p>
            <a:r>
              <a:rPr lang="en-US" sz="1900" b="1" dirty="0"/>
              <a:t>Student A</a:t>
            </a:r>
          </a:p>
          <a:p>
            <a:r>
              <a:rPr lang="en-US" sz="1900" dirty="0"/>
              <a:t>2000 x 1.04 x 1.01 = 2100.5 2000 x 1.05 x 1.005 = 2110.5</a:t>
            </a:r>
          </a:p>
          <a:p>
            <a:endParaRPr lang="en-US" sz="1900" dirty="0" smtClean="0"/>
          </a:p>
          <a:p>
            <a:r>
              <a:rPr lang="en-US" sz="1900" b="1" dirty="0" smtClean="0"/>
              <a:t>Student </a:t>
            </a:r>
            <a:r>
              <a:rPr lang="en-US" sz="1900" b="1" dirty="0"/>
              <a:t>B</a:t>
            </a:r>
          </a:p>
          <a:p>
            <a:r>
              <a:rPr lang="en-US" sz="1900" dirty="0"/>
              <a:t>International Bank </a:t>
            </a:r>
            <a:endParaRPr lang="en-US" sz="1900" dirty="0" smtClean="0"/>
          </a:p>
          <a:p>
            <a:r>
              <a:rPr lang="en-US" sz="1900" dirty="0" smtClean="0"/>
              <a:t>Year </a:t>
            </a:r>
            <a:r>
              <a:rPr lang="en-US" sz="1900" dirty="0"/>
              <a:t>1 </a:t>
            </a:r>
            <a:r>
              <a:rPr lang="en-US" sz="1900" dirty="0" smtClean="0"/>
              <a:t>  2000 </a:t>
            </a:r>
            <a:r>
              <a:rPr lang="en-US" sz="1900" dirty="0"/>
              <a:t>x 1.04 = </a:t>
            </a:r>
            <a:r>
              <a:rPr lang="en-US" sz="1900" dirty="0" smtClean="0"/>
              <a:t>2080 </a:t>
            </a:r>
            <a:br>
              <a:rPr lang="en-US" sz="1900" dirty="0" smtClean="0"/>
            </a:br>
            <a:r>
              <a:rPr lang="en-US" sz="1900" dirty="0" smtClean="0"/>
              <a:t>Year </a:t>
            </a:r>
            <a:r>
              <a:rPr lang="en-US" sz="1900" dirty="0"/>
              <a:t>2 </a:t>
            </a:r>
            <a:r>
              <a:rPr lang="en-US" sz="1900" dirty="0" smtClean="0"/>
              <a:t>  2080 </a:t>
            </a:r>
            <a:r>
              <a:rPr lang="en-US" sz="1900" dirty="0"/>
              <a:t>x 1.01 </a:t>
            </a:r>
            <a:r>
              <a:rPr lang="en-US" sz="1900" dirty="0" smtClean="0"/>
              <a:t>= £2100.80</a:t>
            </a:r>
            <a:endParaRPr lang="en-US" sz="1900" dirty="0"/>
          </a:p>
          <a:p>
            <a:endParaRPr lang="en-US" sz="1900" dirty="0" smtClean="0"/>
          </a:p>
          <a:p>
            <a:r>
              <a:rPr lang="en-US" sz="1900" dirty="0" smtClean="0"/>
              <a:t>Friendly Bank</a:t>
            </a:r>
          </a:p>
          <a:p>
            <a:r>
              <a:rPr lang="en-US" sz="1900" dirty="0" smtClean="0"/>
              <a:t>Year 1  2000 x 1.05 </a:t>
            </a:r>
            <a:r>
              <a:rPr lang="en-US" sz="1900" dirty="0"/>
              <a:t>= </a:t>
            </a:r>
            <a:r>
              <a:rPr lang="en-US" sz="1900" dirty="0" smtClean="0"/>
              <a:t>2100</a:t>
            </a:r>
            <a:endParaRPr lang="en-US" sz="1900" dirty="0"/>
          </a:p>
          <a:p>
            <a:r>
              <a:rPr lang="en-US" sz="1900" dirty="0"/>
              <a:t>2100 x 1.005 = £2110.50 ✓</a:t>
            </a:r>
            <a:endParaRPr lang="en-US" sz="1900" dirty="0" smtClean="0"/>
          </a:p>
          <a:p>
            <a:r>
              <a:rPr lang="en-US" sz="1900" dirty="0" smtClean="0"/>
              <a:t>Viv </a:t>
            </a:r>
            <a:r>
              <a:rPr lang="en-US" sz="1900" dirty="0"/>
              <a:t>will get more money if she invests in the Friendly Bank.</a:t>
            </a:r>
          </a:p>
        </p:txBody>
      </p:sp>
    </p:spTree>
    <p:extLst>
      <p:ext uri="{BB962C8B-B14F-4D97-AF65-F5344CB8AC3E}">
        <p14:creationId xmlns:p14="http://schemas.microsoft.com/office/powerpoint/2010/main" val="4055484725"/>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9" name="Rectangle 8"/>
          <p:cNvSpPr/>
          <p:nvPr/>
        </p:nvSpPr>
        <p:spPr>
          <a:xfrm flipH="1">
            <a:off x="223753" y="4759696"/>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The symbol ± shows </a:t>
            </a:r>
            <a:r>
              <a:rPr lang="en-US" sz="2400" dirty="0" smtClean="0">
                <a:solidFill>
                  <a:schemeClr val="tx1"/>
                </a:solidFill>
                <a:latin typeface="Arial" panose="020B0604020202020204" pitchFamily="34" charset="0"/>
                <a:cs typeface="Arial" panose="020B0604020202020204" pitchFamily="34" charset="0"/>
              </a:rPr>
              <a:t>that.</a:t>
            </a:r>
            <a:endParaRPr lang="en-US" sz="2400" dirty="0">
              <a:solidFill>
                <a:schemeClr val="tx1"/>
              </a:solidFill>
              <a:latin typeface="Arial" panose="020B0604020202020204" pitchFamily="34" charset="0"/>
              <a:cs typeface="Arial" panose="020B0604020202020204" pitchFamily="34" charset="0"/>
            </a:endParaRPr>
          </a:p>
        </p:txBody>
      </p:sp>
      <p:grpSp>
        <p:nvGrpSpPr>
          <p:cNvPr id="16" name="Group 15"/>
          <p:cNvGrpSpPr/>
          <p:nvPr/>
        </p:nvGrpSpPr>
        <p:grpSpPr>
          <a:xfrm>
            <a:off x="305905" y="1268760"/>
            <a:ext cx="5130191" cy="2317052"/>
            <a:chOff x="3483872" y="1089031"/>
            <a:chExt cx="5264592" cy="2317052"/>
          </a:xfrm>
        </p:grpSpPr>
        <p:sp>
          <p:nvSpPr>
            <p:cNvPr id="17" name="Round Diagonal Corner Rectangle 16"/>
            <p:cNvSpPr/>
            <p:nvPr/>
          </p:nvSpPr>
          <p:spPr>
            <a:xfrm>
              <a:off x="3491880" y="1089031"/>
              <a:ext cx="5256584" cy="231705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3563889" y="1666250"/>
              <a:ext cx="5095139" cy="1708160"/>
            </a:xfrm>
            <a:prstGeom prst="rect">
              <a:avLst/>
            </a:prstGeom>
          </p:spPr>
          <p:txBody>
            <a:bodyPr wrap="square">
              <a:spAutoFit/>
            </a:bodyPr>
            <a:lstStyle/>
            <a:p>
              <a:pPr>
                <a:spcAft>
                  <a:spcPts val="0"/>
                </a:spcAft>
                <a:tabLst>
                  <a:tab pos="4972050" algn="r"/>
                </a:tabLst>
              </a:pPr>
              <a:r>
                <a:rPr lang="en-US" sz="2100" dirty="0"/>
                <a:t>Sophie is making Christmas </a:t>
              </a:r>
              <a:r>
                <a:rPr lang="en-US" sz="2100" dirty="0" smtClean="0"/>
                <a:t>cards. She </a:t>
              </a:r>
              <a:r>
                <a:rPr lang="en-US" sz="2100" dirty="0"/>
                <a:t>needs a card and an envelope </a:t>
              </a:r>
              <a:r>
                <a:rPr lang="en-US" sz="2100" dirty="0" smtClean="0"/>
                <a:t>for each </a:t>
              </a:r>
              <a:r>
                <a:rPr lang="en-US" sz="2100" dirty="0"/>
                <a:t>card.</a:t>
              </a:r>
            </a:p>
            <a:p>
              <a:pPr marL="342900" indent="-342900">
                <a:spcAft>
                  <a:spcPts val="0"/>
                </a:spcAft>
                <a:buClr>
                  <a:srgbClr val="C00000"/>
                </a:buClr>
                <a:buFont typeface="+mj-lt"/>
                <a:buAutoNum type="alphaLcPeriod"/>
                <a:tabLst>
                  <a:tab pos="4972050" algn="r"/>
                </a:tabLst>
              </a:pPr>
              <a:r>
                <a:rPr lang="en-US" sz="2100" dirty="0" smtClean="0"/>
                <a:t>How </a:t>
              </a:r>
              <a:r>
                <a:rPr lang="en-US" sz="2100" dirty="0"/>
                <a:t>many packs of cards </a:t>
              </a:r>
              <a:r>
                <a:rPr lang="en-US" sz="2100" dirty="0" smtClean="0"/>
                <a:t>and envelopes </a:t>
              </a:r>
              <a:r>
                <a:rPr lang="en-US" sz="2100" dirty="0"/>
                <a:t>did she buy? </a:t>
              </a:r>
              <a:r>
                <a:rPr lang="en-US" sz="2100" dirty="0" smtClean="0"/>
                <a:t>	</a:t>
              </a:r>
              <a:r>
                <a:rPr lang="en-US" sz="2100" b="1" dirty="0" smtClean="0"/>
                <a:t>(</a:t>
              </a:r>
              <a:r>
                <a:rPr lang="en-US" sz="2100" b="1" dirty="0"/>
                <a:t>3 marks</a:t>
              </a:r>
              <a:r>
                <a:rPr lang="en-US" sz="2100" b="1" dirty="0" smtClean="0"/>
                <a:t>)</a:t>
              </a:r>
              <a:endParaRPr lang="en-US" sz="2100" b="1" dirty="0"/>
            </a:p>
          </p:txBody>
        </p:sp>
      </p:grpSp>
      <p:grpSp>
        <p:nvGrpSpPr>
          <p:cNvPr id="75" name="Group 74"/>
          <p:cNvGrpSpPr/>
          <p:nvPr/>
        </p:nvGrpSpPr>
        <p:grpSpPr>
          <a:xfrm>
            <a:off x="35496" y="8207655"/>
            <a:ext cx="4774425" cy="688722"/>
            <a:chOff x="680809" y="2740278"/>
            <a:chExt cx="4774425" cy="759569"/>
          </a:xfrm>
        </p:grpSpPr>
        <p:cxnSp>
          <p:nvCxnSpPr>
            <p:cNvPr id="76" name="Straight Connector 75"/>
            <p:cNvCxnSpPr/>
            <p:nvPr/>
          </p:nvCxnSpPr>
          <p:spPr>
            <a:xfrm>
              <a:off x="827584" y="2924944"/>
              <a:ext cx="4320480" cy="0"/>
            </a:xfrm>
            <a:prstGeom prst="line">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7160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35324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73488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11652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49816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79810"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261452"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4309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4024736"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4406378"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788024" y="2924944"/>
              <a:ext cx="0"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80809" y="3068960"/>
              <a:ext cx="4349268" cy="430887"/>
            </a:xfrm>
            <a:prstGeom prst="rect">
              <a:avLst/>
            </a:prstGeom>
            <a:noFill/>
          </p:spPr>
          <p:txBody>
            <a:bodyPr wrap="none" rtlCol="0">
              <a:spAutoFit/>
            </a:bodyPr>
            <a:lstStyle/>
            <a:p>
              <a:r>
                <a:rPr lang="en-US" sz="2200" dirty="0" smtClean="0"/>
                <a:t>-5  -4  -3  -2  -1  0   1   2   3   4   5</a:t>
              </a:r>
              <a:endParaRPr lang="en-US" sz="2200" dirty="0"/>
            </a:p>
          </p:txBody>
        </p:sp>
        <p:sp>
          <p:nvSpPr>
            <p:cNvPr id="89" name="TextBox 88"/>
            <p:cNvSpPr txBox="1"/>
            <p:nvPr/>
          </p:nvSpPr>
          <p:spPr>
            <a:xfrm>
              <a:off x="5119886" y="2740278"/>
              <a:ext cx="335348" cy="400110"/>
            </a:xfrm>
            <a:prstGeom prst="rect">
              <a:avLst/>
            </a:prstGeom>
            <a:noFill/>
          </p:spPr>
          <p:txBody>
            <a:bodyPr wrap="none" rtlCol="0">
              <a:spAutoFit/>
            </a:bodyPr>
            <a:lstStyle/>
            <a:p>
              <a:r>
                <a:rPr lang="en-US" sz="2000" b="1" i="1" dirty="0" smtClean="0">
                  <a:latin typeface="Cambria" panose="02040503050406030204" pitchFamily="18" charset="0"/>
                </a:rPr>
                <a:t>X</a:t>
              </a:r>
              <a:endParaRPr lang="en-US" sz="2000" b="1" i="1" dirty="0">
                <a:latin typeface="Cambria" panose="02040503050406030204" pitchFamily="18" charset="0"/>
              </a:endParaRPr>
            </a:p>
          </p:txBody>
        </p:sp>
      </p:grpSp>
      <p:sp>
        <p:nvSpPr>
          <p:cNvPr id="3" name="Rectangle 2"/>
          <p:cNvSpPr/>
          <p:nvPr/>
        </p:nvSpPr>
        <p:spPr>
          <a:xfrm>
            <a:off x="6900983" y="2474624"/>
            <a:ext cx="1024065" cy="830997"/>
          </a:xfrm>
          <a:prstGeom prst="rect">
            <a:avLst/>
          </a:prstGeom>
        </p:spPr>
        <p:txBody>
          <a:bodyPr wrap="square">
            <a:spAutoFit/>
          </a:bodyPr>
          <a:lstStyle/>
          <a:p>
            <a:r>
              <a:rPr lang="en-US" sz="2400" dirty="0" smtClean="0"/>
              <a:t>≈  </a:t>
            </a:r>
            <a:r>
              <a:rPr lang="az-Cyrl-AZ" sz="2400" dirty="0" smtClean="0">
                <a:latin typeface="Arial" panose="020B0604020202020204" pitchFamily="34" charset="0"/>
                <a:cs typeface="Arial" panose="020B0604020202020204" pitchFamily="34" charset="0"/>
              </a:rPr>
              <a:t>є</a:t>
            </a:r>
            <a:r>
              <a:rPr lang="en-US" sz="2400" dirty="0" smtClean="0">
                <a:latin typeface="Arial" panose="020B0604020202020204" pitchFamily="34" charset="0"/>
                <a:cs typeface="Arial" panose="020B0604020202020204" pitchFamily="34" charset="0"/>
              </a:rPr>
              <a:t>  </a:t>
            </a:r>
            <a:r>
              <a:rPr lang="el-GR" sz="2400" dirty="0" smtClean="0"/>
              <a:t>ϵ</a:t>
            </a:r>
            <a:endParaRPr lang="en-US" sz="2400" dirty="0"/>
          </a:p>
          <a:p>
            <a:r>
              <a:rPr lang="en-US" sz="2400" dirty="0" smtClean="0"/>
              <a:t>∠ </a:t>
            </a:r>
            <a:r>
              <a:rPr lang="el-GR" sz="2400" dirty="0" smtClean="0">
                <a:latin typeface="Times New Roman" panose="02020603050405020304" pitchFamily="18" charset="0"/>
                <a:cs typeface="Times New Roman" panose="02020603050405020304" pitchFamily="18" charset="0"/>
              </a:rPr>
              <a:t>π</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951846" y="2489987"/>
                <a:ext cx="577402" cy="610424"/>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a:t>
                </a:r>
                <a14:m>
                  <m:oMath xmlns:m="http://schemas.openxmlformats.org/officeDocument/2006/math">
                    <m:f>
                      <m:fPr>
                        <m:type m:val="noBar"/>
                        <m:ctrlPr>
                          <a:rPr lang="en-US" sz="2800" i="1">
                            <a:latin typeface="Cambria Math" panose="02040503050406030204" pitchFamily="18" charset="0"/>
                            <a:cs typeface="Arial" panose="020B0604020202020204" pitchFamily="34" charset="0"/>
                          </a:rPr>
                        </m:ctrlPr>
                      </m:fPr>
                      <m:num>
                        <m:r>
                          <a:rPr lang="en-US" sz="2800" i="1">
                            <a:latin typeface="Cambria Math" panose="02040503050406030204" pitchFamily="18" charset="0"/>
                            <a:cs typeface="Arial" panose="020B0604020202020204" pitchFamily="34" charset="0"/>
                          </a:rPr>
                          <m:t>2</m:t>
                        </m:r>
                      </m:num>
                      <m:den>
                        <m:r>
                          <a:rPr lang="en-US" sz="2800" i="1">
                            <a:latin typeface="Cambria Math" panose="02040503050406030204" pitchFamily="18" charset="0"/>
                            <a:cs typeface="Arial" panose="020B0604020202020204" pitchFamily="34" charset="0"/>
                          </a:rPr>
                          <m:t>1</m:t>
                        </m:r>
                      </m:den>
                    </m:f>
                  </m:oMath>
                </a14:m>
                <a:r>
                  <a:rPr lang="en-US" sz="2800" dirty="0">
                    <a:latin typeface="Arial" panose="020B0604020202020204" pitchFamily="34" charset="0"/>
                    <a:cs typeface="Arial" panose="020B0604020202020204" pitchFamily="34" charset="0"/>
                  </a:rPr>
                  <a:t>)</a:t>
                </a:r>
                <a:endParaRPr lang="en-US" sz="2800" dirty="0"/>
              </a:p>
            </p:txBody>
          </p:sp>
        </mc:Choice>
        <mc:Fallback xmlns="">
          <p:sp>
            <p:nvSpPr>
              <p:cNvPr id="4" name="Rectangle 3"/>
              <p:cNvSpPr>
                <a:spLocks noRot="1" noChangeAspect="1" noMove="1" noResize="1" noEditPoints="1" noAdjustHandles="1" noChangeArrowheads="1" noChangeShapeType="1" noTextEdit="1"/>
              </p:cNvSpPr>
              <p:nvPr/>
            </p:nvSpPr>
            <p:spPr>
              <a:xfrm>
                <a:off x="5951846" y="2489987"/>
                <a:ext cx="577402" cy="610424"/>
              </a:xfrm>
              <a:prstGeom prst="rect">
                <a:avLst/>
              </a:prstGeom>
              <a:blipFill rotWithShape="0">
                <a:blip r:embed="rId2"/>
                <a:stretch>
                  <a:fillRect l="-21053" t="-4950" r="-20000" b="-16832"/>
                </a:stretch>
              </a:blipFill>
            </p:spPr>
            <p:txBody>
              <a:bodyPr/>
              <a:lstStyle/>
              <a:p>
                <a:r>
                  <a:rPr lang="en-US">
                    <a:noFill/>
                  </a:rPr>
                  <a:t> </a:t>
                </a:r>
              </a:p>
            </p:txBody>
          </p:sp>
        </mc:Fallback>
      </mc:AlternateContent>
      <p:sp>
        <p:nvSpPr>
          <p:cNvPr id="7" name="Rectangle 6"/>
          <p:cNvSpPr/>
          <p:nvPr/>
        </p:nvSpPr>
        <p:spPr>
          <a:xfrm>
            <a:off x="6588224" y="1196752"/>
            <a:ext cx="700833" cy="369332"/>
          </a:xfrm>
          <a:prstGeom prst="rect">
            <a:avLst/>
          </a:prstGeom>
        </p:spPr>
        <p:txBody>
          <a:bodyPr wrap="none">
            <a:spAutoFit/>
          </a:bodyPr>
          <a:lstStyle/>
          <a:p>
            <a:r>
              <a:rPr lang="en-US" dirty="0" smtClean="0">
                <a:solidFill>
                  <a:srgbClr val="222222"/>
                </a:solidFill>
                <a:latin typeface="arial" panose="020B0604020202020204" pitchFamily="34" charset="0"/>
              </a:rPr>
              <a:t>∪   </a:t>
            </a:r>
            <a:r>
              <a:rPr lang="en-US" dirty="0" smtClean="0"/>
              <a:t>∩</a:t>
            </a:r>
            <a:endParaRPr lang="en-US" dirty="0"/>
          </a:p>
        </p:txBody>
      </p:sp>
      <p:sp>
        <p:nvSpPr>
          <p:cNvPr id="10" name="Rectangle 9"/>
          <p:cNvSpPr/>
          <p:nvPr/>
        </p:nvSpPr>
        <p:spPr>
          <a:xfrm>
            <a:off x="7515539" y="1272048"/>
            <a:ext cx="349776"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a:t>
            </a:r>
            <a:endParaRPr lang="en-US" dirty="0"/>
          </a:p>
        </p:txBody>
      </p:sp>
      <p:grpSp>
        <p:nvGrpSpPr>
          <p:cNvPr id="101" name="Group 100"/>
          <p:cNvGrpSpPr/>
          <p:nvPr/>
        </p:nvGrpSpPr>
        <p:grpSpPr>
          <a:xfrm>
            <a:off x="6300733" y="5344336"/>
            <a:ext cx="1080120" cy="1080120"/>
            <a:chOff x="-1678822" y="3021032"/>
            <a:chExt cx="1080120" cy="1080120"/>
          </a:xfrm>
        </p:grpSpPr>
        <p:sp>
          <p:nvSpPr>
            <p:cNvPr id="102" name="Rectangle 101"/>
            <p:cNvSpPr/>
            <p:nvPr/>
          </p:nvSpPr>
          <p:spPr>
            <a:xfrm>
              <a:off x="-1678822" y="3021032"/>
              <a:ext cx="1080120" cy="108012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Arc 102"/>
            <p:cNvSpPr/>
            <p:nvPr/>
          </p:nvSpPr>
          <p:spPr>
            <a:xfrm rot="17932237">
              <a:off x="-1532031" y="3144606"/>
              <a:ext cx="840741" cy="840741"/>
            </a:xfrm>
            <a:prstGeom prst="arc">
              <a:avLst>
                <a:gd name="adj1" fmla="val 14390581"/>
                <a:gd name="adj2" fmla="val 12939554"/>
              </a:avLst>
            </a:prstGeom>
            <a:solidFill>
              <a:srgbClr val="92D050"/>
            </a:solidFill>
            <a:ln w="107950"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7" name="Arc 106"/>
          <p:cNvSpPr/>
          <p:nvPr/>
        </p:nvSpPr>
        <p:spPr>
          <a:xfrm rot="8773871">
            <a:off x="6462931" y="5463947"/>
            <a:ext cx="840741" cy="840741"/>
          </a:xfrm>
          <a:prstGeom prst="arc">
            <a:avLst>
              <a:gd name="adj1" fmla="val 14390581"/>
              <a:gd name="adj2" fmla="val 15434044"/>
            </a:avLst>
          </a:prstGeom>
          <a:solidFill>
            <a:srgbClr val="92D050"/>
          </a:solidFill>
          <a:ln w="180975"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3485" y="1154088"/>
            <a:ext cx="548640" cy="55159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764233"/>
            <a:ext cx="548640" cy="548640"/>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2392861"/>
            <a:ext cx="548640" cy="548640"/>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2978619"/>
            <a:ext cx="548640" cy="548640"/>
          </a:xfrm>
          <a:prstGeom prst="rect">
            <a:avLst/>
          </a:prstGeom>
        </p:spPr>
      </p:pic>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3485" y="3585812"/>
            <a:ext cx="548640" cy="548640"/>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03485" y="4193005"/>
            <a:ext cx="548640" cy="537090"/>
          </a:xfrm>
          <a:prstGeom prst="rect">
            <a:avLst/>
          </a:prstGeom>
        </p:spPr>
      </p:pic>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03485" y="4788648"/>
            <a:ext cx="548640" cy="548640"/>
          </a:xfrm>
          <a:prstGeom prst="rect">
            <a:avLst/>
          </a:prstGeom>
        </p:spPr>
      </p:pic>
      <p:pic>
        <p:nvPicPr>
          <p:cNvPr id="23" name="Picture 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03485" y="5395839"/>
            <a:ext cx="548640" cy="548640"/>
          </a:xfrm>
          <a:prstGeom prst="rect">
            <a:avLst/>
          </a:prstGeom>
        </p:spPr>
      </p:pic>
      <p:grpSp>
        <p:nvGrpSpPr>
          <p:cNvPr id="67" name="Group 66"/>
          <p:cNvGrpSpPr/>
          <p:nvPr/>
        </p:nvGrpSpPr>
        <p:grpSpPr>
          <a:xfrm>
            <a:off x="251520" y="5517232"/>
            <a:ext cx="5213924" cy="779020"/>
            <a:chOff x="150164" y="6494199"/>
            <a:chExt cx="5213924" cy="779020"/>
          </a:xfrm>
        </p:grpSpPr>
        <p:sp>
          <p:nvSpPr>
            <p:cNvPr id="109" name="Rectangle 108"/>
            <p:cNvSpPr/>
            <p:nvPr/>
          </p:nvSpPr>
          <p:spPr>
            <a:xfrm flipH="1">
              <a:off x="150164" y="6673055"/>
              <a:ext cx="5213924" cy="600164"/>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smtClean="0">
                  <a:solidFill>
                    <a:schemeClr val="tx1"/>
                  </a:solidFill>
                  <a:latin typeface="Arial" panose="020B0604020202020204" pitchFamily="34" charset="0"/>
                  <a:cs typeface="Arial" panose="020B0604020202020204" pitchFamily="34" charset="0"/>
                </a:rPr>
                <a:t>When </a:t>
              </a:r>
              <a:r>
                <a:rPr lang="en-US" dirty="0">
                  <a:solidFill>
                    <a:schemeClr val="tx1"/>
                  </a:solidFill>
                  <a:latin typeface="Arial" panose="020B0604020202020204" pitchFamily="34" charset="0"/>
                  <a:cs typeface="Arial" panose="020B0604020202020204" pitchFamily="34" charset="0"/>
                </a:rPr>
                <a:t>there are m ways of doing one task and </a:t>
              </a:r>
              <a:r>
                <a:rPr lang="en-US" dirty="0" smtClean="0">
                  <a:solidFill>
                    <a:schemeClr val="tx1"/>
                  </a:solidFill>
                  <a:latin typeface="Arial" panose="020B0604020202020204" pitchFamily="34" charset="0"/>
                  <a:cs typeface="Arial" panose="020B0604020202020204" pitchFamily="34" charset="0"/>
                </a:rPr>
                <a:t>n</a:t>
              </a:r>
              <a:endParaRPr lang="en-US" dirty="0">
                <a:solidFill>
                  <a:schemeClr val="tx1"/>
                </a:solidFill>
                <a:latin typeface="Arial" panose="020B0604020202020204" pitchFamily="34" charset="0"/>
                <a:cs typeface="Arial" panose="020B0604020202020204" pitchFamily="34" charset="0"/>
              </a:endParaRPr>
            </a:p>
          </p:txBody>
        </p:sp>
        <p:sp>
          <p:nvSpPr>
            <p:cNvPr id="61" name="Pentagon 60"/>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a:t>
              </a:r>
              <a:endParaRPr lang="en-US" b="1" dirty="0">
                <a:latin typeface="Arial" panose="020B0604020202020204" pitchFamily="34" charset="0"/>
                <a:cs typeface="Arial" panose="020B0604020202020204" pitchFamily="34" charset="0"/>
              </a:endParaRPr>
            </a:p>
          </p:txBody>
        </p:sp>
      </p:grpSp>
      <p:sp>
        <p:nvSpPr>
          <p:cNvPr id="110" name="Rectangle 109"/>
          <p:cNvSpPr/>
          <p:nvPr/>
        </p:nvSpPr>
        <p:spPr>
          <a:xfrm flipH="1">
            <a:off x="239284" y="6621453"/>
            <a:ext cx="5196812" cy="707886"/>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 communication hint </a:t>
            </a:r>
            <a:r>
              <a:rPr lang="en-US" sz="2000" dirty="0" smtClean="0">
                <a:solidFill>
                  <a:schemeClr val="tx1"/>
                </a:solidFill>
                <a:latin typeface="Arial" panose="020B0604020202020204" pitchFamily="34" charset="0"/>
                <a:cs typeface="Arial" panose="020B0604020202020204" pitchFamily="34" charset="0"/>
              </a:rPr>
              <a:t>- </a:t>
            </a:r>
            <a:r>
              <a:rPr lang="en-US" sz="2000" b="1" dirty="0">
                <a:solidFill>
                  <a:schemeClr val="tx1"/>
                </a:solidFill>
                <a:latin typeface="Arial" panose="020B0604020202020204" pitchFamily="34" charset="0"/>
                <a:cs typeface="Arial" panose="020B0604020202020204" pitchFamily="34" charset="0"/>
              </a:rPr>
              <a:t>Inclusive</a:t>
            </a:r>
            <a:r>
              <a:rPr lang="en-US" sz="2000" dirty="0">
                <a:solidFill>
                  <a:schemeClr val="tx1"/>
                </a:solidFill>
                <a:latin typeface="Arial" panose="020B0604020202020204" pitchFamily="34" charset="0"/>
                <a:cs typeface="Arial" panose="020B0604020202020204" pitchFamily="34" charset="0"/>
              </a:rPr>
              <a:t> means that the end </a:t>
            </a:r>
            <a:r>
              <a:rPr lang="en-US" sz="2000" dirty="0" smtClean="0">
                <a:solidFill>
                  <a:schemeClr val="tx1"/>
                </a:solidFill>
                <a:latin typeface="Arial" panose="020B0604020202020204" pitchFamily="34" charset="0"/>
                <a:cs typeface="Arial" panose="020B0604020202020204" pitchFamily="34" charset="0"/>
              </a:rPr>
              <a:t>numbers</a:t>
            </a:r>
            <a:endParaRPr lang="en-US" sz="2000" dirty="0">
              <a:solidFill>
                <a:schemeClr val="tx1"/>
              </a:solidFill>
              <a:latin typeface="Arial" panose="020B0604020202020204" pitchFamily="34" charset="0"/>
              <a:cs typeface="Arial" panose="020B0604020202020204" pitchFamily="34" charset="0"/>
            </a:endParaRPr>
          </a:p>
        </p:txBody>
      </p:sp>
      <p:sp>
        <p:nvSpPr>
          <p:cNvPr id="111" name="Rectangle 110"/>
          <p:cNvSpPr/>
          <p:nvPr/>
        </p:nvSpPr>
        <p:spPr>
          <a:xfrm flipH="1">
            <a:off x="239284" y="3777506"/>
            <a:ext cx="5204539" cy="830997"/>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i="1" dirty="0" err="1" smtClean="0">
                <a:solidFill>
                  <a:srgbClr val="C00000"/>
                </a:solidFill>
                <a:latin typeface="Arial" panose="020B0604020202020204" pitchFamily="34" charset="0"/>
                <a:cs typeface="Arial" panose="020B0604020202020204" pitchFamily="34" charset="0"/>
              </a:rPr>
              <a:t>Active</a:t>
            </a:r>
            <a:r>
              <a:rPr lang="en-US" sz="2400" b="1" dirty="0" err="1" smtClean="0">
                <a:solidFill>
                  <a:srgbClr val="C00000"/>
                </a:solidFill>
                <a:latin typeface="Arial" panose="020B0604020202020204" pitchFamily="34" charset="0"/>
                <a:cs typeface="Arial" panose="020B0604020202020204" pitchFamily="34" charset="0"/>
              </a:rPr>
              <a:t>Learn</a:t>
            </a:r>
            <a:r>
              <a:rPr lang="en-US" sz="2400" b="1" dirty="0" smtClean="0">
                <a:solidFill>
                  <a:srgbClr val="C00000"/>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Homework, practice and support: Higher </a:t>
            </a:r>
            <a:r>
              <a:rPr lang="en-US" sz="2400" dirty="0" smtClean="0">
                <a:solidFill>
                  <a:schemeClr val="tx1"/>
                </a:solidFill>
                <a:latin typeface="Arial" panose="020B0604020202020204" pitchFamily="34" charset="0"/>
                <a:cs typeface="Arial" panose="020B0604020202020204" pitchFamily="34" charset="0"/>
              </a:rPr>
              <a:t>3.1</a:t>
            </a:r>
            <a:endParaRPr lang="en-US" sz="2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9" name="TextBox 68"/>
              <p:cNvSpPr txBox="1"/>
              <p:nvPr/>
            </p:nvSpPr>
            <p:spPr>
              <a:xfrm>
                <a:off x="6144453" y="3429000"/>
                <a:ext cx="472181"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16</m:t>
                          </m:r>
                        </m:e>
                      </m:rad>
                    </m:oMath>
                  </m:oMathPara>
                </a14:m>
                <a:endParaRPr lang="en-US" dirty="0" smtClean="0"/>
              </a:p>
            </p:txBody>
          </p:sp>
        </mc:Choice>
        <mc:Fallback xmlns="">
          <p:sp>
            <p:nvSpPr>
              <p:cNvPr id="69" name="TextBox 68"/>
              <p:cNvSpPr txBox="1">
                <a:spLocks noRot="1" noChangeAspect="1" noMove="1" noResize="1" noEditPoints="1" noAdjustHandles="1" noChangeArrowheads="1" noChangeShapeType="1" noTextEdit="1"/>
              </p:cNvSpPr>
              <p:nvPr/>
            </p:nvSpPr>
            <p:spPr>
              <a:xfrm>
                <a:off x="6144453" y="3429000"/>
                <a:ext cx="472181" cy="309637"/>
              </a:xfrm>
              <a:prstGeom prst="rect">
                <a:avLst/>
              </a:prstGeom>
              <a:blipFill rotWithShape="0">
                <a:blip r:embed="rId12"/>
                <a:stretch>
                  <a:fillRect r="-11688" b="-10000"/>
                </a:stretch>
              </a:blipFill>
            </p:spPr>
            <p:txBody>
              <a:bodyPr/>
              <a:lstStyle/>
              <a:p>
                <a:r>
                  <a:rPr lang="en-US">
                    <a:noFill/>
                  </a:rPr>
                  <a:t> </a:t>
                </a:r>
              </a:p>
            </p:txBody>
          </p:sp>
        </mc:Fallback>
      </mc:AlternateContent>
      <p:sp>
        <p:nvSpPr>
          <p:cNvPr id="70" name="Rectangle 69"/>
          <p:cNvSpPr/>
          <p:nvPr/>
        </p:nvSpPr>
        <p:spPr>
          <a:xfrm>
            <a:off x="6320743" y="4629554"/>
            <a:ext cx="861133" cy="461665"/>
          </a:xfrm>
          <a:prstGeom prst="rect">
            <a:avLst/>
          </a:prstGeom>
        </p:spPr>
        <p:txBody>
          <a:bodyPr wrap="none">
            <a:spAutoFit/>
          </a:bodyPr>
          <a:lstStyle/>
          <a:p>
            <a:r>
              <a:rPr lang="en-US" sz="2400" dirty="0" smtClean="0">
                <a:solidFill>
                  <a:srgbClr val="222222"/>
                </a:solidFill>
                <a:latin typeface="arial" panose="020B0604020202020204" pitchFamily="34" charset="0"/>
              </a:rPr>
              <a:t>≠   </a:t>
            </a:r>
            <a:r>
              <a:rPr lang="en-US" sz="2400" dirty="0"/>
              <a:t>÷ </a:t>
            </a:r>
          </a:p>
        </p:txBody>
      </p:sp>
      <p:sp>
        <p:nvSpPr>
          <p:cNvPr id="112" name="Rectangle 111"/>
          <p:cNvSpPr/>
          <p:nvPr/>
        </p:nvSpPr>
        <p:spPr>
          <a:xfrm flipH="1">
            <a:off x="264141" y="7686764"/>
            <a:ext cx="5204539" cy="461665"/>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chemeClr val="accent3">
                    <a:lumMod val="50000"/>
                  </a:schemeClr>
                </a:solidFill>
                <a:latin typeface="Arial" panose="020B0604020202020204" pitchFamily="34" charset="0"/>
                <a:cs typeface="Arial" panose="020B0604020202020204" pitchFamily="34" charset="0"/>
              </a:rPr>
              <a:t>Q9f strategy hint</a:t>
            </a:r>
            <a:r>
              <a:rPr lang="en-US" sz="2400" dirty="0" smtClean="0">
                <a:solidFill>
                  <a:schemeClr val="accent3">
                    <a:lumMod val="50000"/>
                  </a:schemeClr>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The </a:t>
            </a:r>
            <a:r>
              <a:rPr lang="en-US" sz="2400" dirty="0" smtClean="0">
                <a:solidFill>
                  <a:schemeClr val="tx1"/>
                </a:solidFill>
                <a:latin typeface="Arial" panose="020B0604020202020204" pitchFamily="34" charset="0"/>
                <a:cs typeface="Arial" panose="020B0604020202020204" pitchFamily="34" charset="0"/>
              </a:rPr>
              <a:t>symbol</a:t>
            </a:r>
            <a:endParaRPr lang="en-US" sz="2400" dirty="0">
              <a:solidFill>
                <a:schemeClr val="tx1"/>
              </a:solidFill>
              <a:latin typeface="Arial" panose="020B0604020202020204" pitchFamily="34" charset="0"/>
              <a:cs typeface="Arial" panose="020B0604020202020204" pitchFamily="34" charset="0"/>
            </a:endParaRPr>
          </a:p>
        </p:txBody>
      </p:sp>
      <p:sp>
        <p:nvSpPr>
          <p:cNvPr id="71" name="Rectangle 70"/>
          <p:cNvSpPr/>
          <p:nvPr/>
        </p:nvSpPr>
        <p:spPr>
          <a:xfrm>
            <a:off x="7282872" y="4344198"/>
            <a:ext cx="441146" cy="646331"/>
          </a:xfrm>
          <a:prstGeom prst="rect">
            <a:avLst/>
          </a:prstGeom>
        </p:spPr>
        <p:txBody>
          <a:bodyPr wrap="none">
            <a:spAutoFit/>
          </a:bodyPr>
          <a:lstStyle/>
          <a:p>
            <a:r>
              <a:rPr lang="en-US" dirty="0" smtClean="0">
                <a:latin typeface="Arial" panose="020B0604020202020204" pitchFamily="34" charset="0"/>
                <a:cs typeface="Arial" panose="020B0604020202020204" pitchFamily="34" charset="0"/>
              </a:rPr>
              <a:t>1̇  </a:t>
            </a:r>
            <a:endParaRPr lang="en-US" dirty="0"/>
          </a:p>
          <a:p>
            <a:endParaRPr lang="en-US" dirty="0"/>
          </a:p>
        </p:txBody>
      </p:sp>
      <mc:AlternateContent xmlns:mc="http://schemas.openxmlformats.org/markup-compatibility/2006" xmlns:a14="http://schemas.microsoft.com/office/drawing/2010/main">
        <mc:Choice Requires="a14">
          <p:sp>
            <p:nvSpPr>
              <p:cNvPr id="72" name="Rectangle 71"/>
              <p:cNvSpPr/>
              <p:nvPr/>
            </p:nvSpPr>
            <p:spPr>
              <a:xfrm>
                <a:off x="6205876" y="3923303"/>
                <a:ext cx="553228" cy="4019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i="1">
                              <a:latin typeface="Cambria Math" panose="02040503050406030204" pitchFamily="18" charset="0"/>
                            </a:rPr>
                          </m:ctrlPr>
                        </m:radPr>
                        <m:deg>
                          <m:r>
                            <m:rPr>
                              <m:brk m:alnAt="7"/>
                            </m:rPr>
                            <a:rPr lang="en-US" i="1">
                              <a:latin typeface="Cambria Math" panose="02040503050406030204" pitchFamily="18" charset="0"/>
                            </a:rPr>
                            <m:t>1</m:t>
                          </m:r>
                        </m:deg>
                        <m:e>
                          <m:r>
                            <a:rPr lang="en-US" i="1">
                              <a:latin typeface="Cambria Math" panose="02040503050406030204" pitchFamily="18" charset="0"/>
                            </a:rPr>
                            <m:t>3</m:t>
                          </m:r>
                        </m:e>
                      </m:rad>
                    </m:oMath>
                  </m:oMathPara>
                </a14:m>
                <a:endParaRPr lang="en-US" dirty="0"/>
              </a:p>
            </p:txBody>
          </p:sp>
        </mc:Choice>
        <mc:Fallback xmlns="">
          <p:sp>
            <p:nvSpPr>
              <p:cNvPr id="72" name="Rectangle 71"/>
              <p:cNvSpPr>
                <a:spLocks noRot="1" noChangeAspect="1" noMove="1" noResize="1" noEditPoints="1" noAdjustHandles="1" noChangeArrowheads="1" noChangeShapeType="1" noTextEdit="1"/>
              </p:cNvSpPr>
              <p:nvPr/>
            </p:nvSpPr>
            <p:spPr>
              <a:xfrm>
                <a:off x="6205876" y="3923303"/>
                <a:ext cx="553228" cy="401970"/>
              </a:xfrm>
              <a:prstGeom prst="rect">
                <a:avLst/>
              </a:prstGeom>
              <a:blipFill rotWithShape="0">
                <a:blip r:embed="rId13"/>
                <a:stretch>
                  <a:fillRect/>
                </a:stretch>
              </a:blipFill>
            </p:spPr>
            <p:txBody>
              <a:bodyPr/>
              <a:lstStyle/>
              <a:p>
                <a:r>
                  <a:rPr lang="en-US">
                    <a:noFill/>
                  </a:rPr>
                  <a:t> </a:t>
                </a:r>
              </a:p>
            </p:txBody>
          </p:sp>
        </mc:Fallback>
      </mc:AlternateContent>
      <p:sp>
        <p:nvSpPr>
          <p:cNvPr id="73" name="Rectangle 72"/>
          <p:cNvSpPr/>
          <p:nvPr/>
        </p:nvSpPr>
        <p:spPr>
          <a:xfrm>
            <a:off x="5856181" y="4430517"/>
            <a:ext cx="312906" cy="367216"/>
          </a:xfrm>
          <a:prstGeom prst="rect">
            <a:avLst/>
          </a:prstGeom>
        </p:spPr>
        <p:txBody>
          <a:bodyPr wrap="none">
            <a:spAutoFit/>
          </a:bodyPr>
          <a:lstStyle/>
          <a:p>
            <a:pPr marL="0" marR="0">
              <a:lnSpc>
                <a:spcPct val="107000"/>
              </a:lnSpc>
              <a:spcBef>
                <a:spcPts val="0"/>
              </a:spcBef>
              <a:spcAft>
                <a:spcPts val="800"/>
              </a:spcAft>
            </a:pPr>
            <a:r>
              <a:rPr lang="en-US" dirty="0" smtClean="0">
                <a:latin typeface="Arial" panose="020B0604020202020204" pitchFamily="34" charset="0"/>
                <a:ea typeface="Calibri" panose="020F0502020204030204" pitchFamily="34" charset="0"/>
                <a:cs typeface="Times New Roman" panose="02020603050405020304" pitchFamily="18" charset="0"/>
              </a:rPr>
              <a:t>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Flowchart: Delay 52"/>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
        <p:nvSpPr>
          <p:cNvPr id="54" name="Flowchart: Delay 53"/>
          <p:cNvSpPr/>
          <p:nvPr/>
        </p:nvSpPr>
        <p:spPr>
          <a:xfrm flipH="1">
            <a:off x="8815419" y="1196752"/>
            <a:ext cx="365093" cy="5369378"/>
          </a:xfrm>
          <a:prstGeom prst="flowChartDelay">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Reflect</a:t>
            </a:r>
            <a:endParaRPr lang="en-US" sz="2800" dirty="0">
              <a:latin typeface="Arial" panose="020B0604020202020204" pitchFamily="34" charset="0"/>
              <a:cs typeface="Arial" panose="020B0604020202020204" pitchFamily="34" charset="0"/>
            </a:endParaRPr>
          </a:p>
        </p:txBody>
      </p:sp>
      <p:sp>
        <p:nvSpPr>
          <p:cNvPr id="55" name="Arc 54"/>
          <p:cNvSpPr/>
          <p:nvPr/>
        </p:nvSpPr>
        <p:spPr>
          <a:xfrm rot="9468293">
            <a:off x="6465494" y="5494838"/>
            <a:ext cx="840741" cy="840741"/>
          </a:xfrm>
          <a:prstGeom prst="arc">
            <a:avLst>
              <a:gd name="adj1" fmla="val 6522430"/>
              <a:gd name="adj2" fmla="val 12939554"/>
            </a:avLst>
          </a:prstGeom>
          <a:solidFill>
            <a:srgbClr val="92D050"/>
          </a:solidFill>
          <a:ln w="10795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08" name="TextBox 107"/>
          <p:cNvSpPr txBox="1"/>
          <p:nvPr/>
        </p:nvSpPr>
        <p:spPr>
          <a:xfrm>
            <a:off x="6747934" y="5591316"/>
            <a:ext cx="256480" cy="553998"/>
          </a:xfrm>
          <a:prstGeom prst="rect">
            <a:avLst/>
          </a:prstGeom>
          <a:noFill/>
        </p:spPr>
        <p:txBody>
          <a:bodyPr wrap="none" lIns="0" tIns="0" rIns="0" bIns="0" rtlCol="0">
            <a:spAutoFit/>
          </a:bodyPr>
          <a:lstStyle/>
          <a:p>
            <a:r>
              <a:rPr lang="en-US" sz="3600" b="1" dirty="0" smtClean="0">
                <a:solidFill>
                  <a:schemeClr val="bg1"/>
                </a:solidFill>
              </a:rPr>
              <a:t>4</a:t>
            </a:r>
            <a:endParaRPr lang="en-US" sz="2400" b="1" dirty="0">
              <a:solidFill>
                <a:schemeClr val="bg1"/>
              </a:solidFill>
            </a:endParaRPr>
          </a:p>
        </p:txBody>
      </p:sp>
      <p:pic>
        <p:nvPicPr>
          <p:cNvPr id="11" name="Picture 1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203485" y="5983309"/>
            <a:ext cx="548640" cy="548640"/>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7164288" y="1932150"/>
                <a:ext cx="577146" cy="369332"/>
              </a:xfrm>
              <a:prstGeom prst="rect">
                <a:avLst/>
              </a:prstGeom>
            </p:spPr>
            <p:txBody>
              <a:bodyPr wrap="none">
                <a:spAutoFit/>
              </a:bodyPr>
              <a:lstStyle/>
              <a:p>
                <a14:m>
                  <m:oMath xmlns:m="http://schemas.openxmlformats.org/officeDocument/2006/math">
                    <m:acc>
                      <m:accPr>
                        <m:chr m:val="̅"/>
                        <m:ctrlPr>
                          <a:rPr lang="en-US" i="1">
                            <a:latin typeface="Cambria Math" panose="02040503050406030204" pitchFamily="18" charset="0"/>
                            <a:cs typeface="Arial" panose="020B0604020202020204" pitchFamily="34" charset="0"/>
                          </a:rPr>
                        </m:ctrlPr>
                      </m:accPr>
                      <m:e>
                        <m:r>
                          <a:rPr lang="en-US" i="1">
                            <a:latin typeface="Cambria Math" panose="02040503050406030204" pitchFamily="18" charset="0"/>
                            <a:cs typeface="Arial" panose="020B0604020202020204" pitchFamily="34" charset="0"/>
                          </a:rPr>
                          <m:t>𝑥</m:t>
                        </m:r>
                      </m:e>
                    </m:acc>
                  </m:oMath>
                </a14:m>
                <a:r>
                  <a:rPr lang="en-US" dirty="0"/>
                  <a:t>.</a:t>
                </a:r>
                <a:r>
                  <a:rPr lang="en-US" dirty="0">
                    <a:cs typeface="Arial" panose="020B0604020202020204" pitchFamily="34" charset="0"/>
                  </a:rPr>
                  <a:t> </a:t>
                </a:r>
                <a14:m>
                  <m:oMath xmlns:m="http://schemas.openxmlformats.org/officeDocument/2006/math">
                    <m:acc>
                      <m:accPr>
                        <m:chr m:val="̅"/>
                        <m:ctrlPr>
                          <a:rPr lang="en-US" i="1">
                            <a:latin typeface="Cambria Math" panose="02040503050406030204" pitchFamily="18" charset="0"/>
                            <a:cs typeface="Arial" panose="020B0604020202020204" pitchFamily="34" charset="0"/>
                          </a:rPr>
                        </m:ctrlPr>
                      </m:accPr>
                      <m:e>
                        <m:r>
                          <a:rPr lang="en-US" i="1">
                            <a:latin typeface="Cambria Math" panose="02040503050406030204" pitchFamily="18" charset="0"/>
                            <a:cs typeface="Arial" panose="020B0604020202020204" pitchFamily="34" charset="0"/>
                          </a:rPr>
                          <m:t>𝑦</m:t>
                        </m:r>
                      </m:e>
                    </m:acc>
                  </m:oMath>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7164288" y="1932150"/>
                <a:ext cx="577146" cy="369332"/>
              </a:xfrm>
              <a:prstGeom prst="rect">
                <a:avLst/>
              </a:prstGeom>
              <a:blipFill rotWithShape="0">
                <a:blip r:embed="rId15"/>
                <a:stretch>
                  <a:fillRect t="-9836" r="-38947" b="-24590"/>
                </a:stretch>
              </a:blipFill>
            </p:spPr>
            <p:txBody>
              <a:bodyPr/>
              <a:lstStyle/>
              <a:p>
                <a:r>
                  <a:rPr lang="en-US">
                    <a:noFill/>
                  </a:rPr>
                  <a:t> </a:t>
                </a:r>
              </a:p>
            </p:txBody>
          </p:sp>
        </mc:Fallback>
      </mc:AlternateContent>
      <p:graphicFrame>
        <p:nvGraphicFramePr>
          <p:cNvPr id="57" name="Table 56"/>
          <p:cNvGraphicFramePr>
            <a:graphicFrameLocks noGrp="1"/>
          </p:cNvGraphicFramePr>
          <p:nvPr>
            <p:extLst>
              <p:ext uri="{D42A27DB-BD31-4B8C-83A1-F6EECF244321}">
                <p14:modId xmlns:p14="http://schemas.microsoft.com/office/powerpoint/2010/main" val="2977574058"/>
              </p:ext>
            </p:extLst>
          </p:nvPr>
        </p:nvGraphicFramePr>
        <p:xfrm>
          <a:off x="5652120" y="6741368"/>
          <a:ext cx="3754024" cy="1706880"/>
        </p:xfrm>
        <a:graphic>
          <a:graphicData uri="http://schemas.openxmlformats.org/drawingml/2006/table">
            <a:tbl>
              <a:tblPr firstRow="1" bandRow="1">
                <a:tableStyleId>{5940675A-B579-460E-94D1-54222C63F5DA}</a:tableStyleId>
              </a:tblPr>
              <a:tblGrid>
                <a:gridCol w="938506"/>
                <a:gridCol w="938506"/>
                <a:gridCol w="938506"/>
                <a:gridCol w="938506"/>
              </a:tblGrid>
              <a:tr h="339240">
                <a:tc>
                  <a:txBody>
                    <a:bodyPr/>
                    <a:lstStyle/>
                    <a:p>
                      <a:endParaRPr lang="en-US" sz="22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B9CDE5"/>
                    </a:solidFill>
                  </a:tcPr>
                </a:tc>
              </a:tr>
              <a:tr h="339240">
                <a:tc>
                  <a:txBody>
                    <a:bodyPr/>
                    <a:lstStyle/>
                    <a:p>
                      <a:endParaRPr lang="en-US" sz="22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9240">
                <a:tc>
                  <a:txBody>
                    <a:bodyPr/>
                    <a:lstStyle/>
                    <a:p>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9240">
                <a:tc>
                  <a:txBody>
                    <a:bodyPr/>
                    <a:lstStyle/>
                    <a:p>
                      <a:endParaRPr lang="en-US" sz="22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r>
            </a:tbl>
          </a:graphicData>
        </a:graphic>
      </p:graphicFrame>
      <p:graphicFrame>
        <p:nvGraphicFramePr>
          <p:cNvPr id="58" name="Table 57"/>
          <p:cNvGraphicFramePr>
            <a:graphicFrameLocks noGrp="1"/>
          </p:cNvGraphicFramePr>
          <p:nvPr>
            <p:extLst>
              <p:ext uri="{D42A27DB-BD31-4B8C-83A1-F6EECF244321}">
                <p14:modId xmlns:p14="http://schemas.microsoft.com/office/powerpoint/2010/main" val="682277189"/>
              </p:ext>
            </p:extLst>
          </p:nvPr>
        </p:nvGraphicFramePr>
        <p:xfrm>
          <a:off x="5724128" y="8613576"/>
          <a:ext cx="3312368" cy="792480"/>
        </p:xfrm>
        <a:graphic>
          <a:graphicData uri="http://schemas.openxmlformats.org/drawingml/2006/table">
            <a:tbl>
              <a:tblPr firstRow="1" bandRow="1">
                <a:tableStyleId>{5940675A-B579-460E-94D1-54222C63F5DA}</a:tableStyleId>
              </a:tblPr>
              <a:tblGrid>
                <a:gridCol w="1512168"/>
                <a:gridCol w="806490"/>
                <a:gridCol w="993710"/>
              </a:tblGrid>
              <a:tr h="313628">
                <a:tc>
                  <a:txBody>
                    <a:bodyPr/>
                    <a:lstStyle/>
                    <a:p>
                      <a:pPr algn="ctr"/>
                      <a:r>
                        <a:rPr lang="en-US" sz="2000" b="1" i="0" dirty="0" smtClean="0">
                          <a:latin typeface="Arial" panose="020B0604020202020204" pitchFamily="34" charset="0"/>
                          <a:cs typeface="Arial" panose="020B0604020202020204" pitchFamily="34" charset="0"/>
                        </a:rPr>
                        <a:t>Age (</a:t>
                      </a:r>
                      <a:r>
                        <a:rPr lang="en-US" sz="2000" b="1" i="1" dirty="0" smtClean="0">
                          <a:latin typeface="Arial" panose="020B0604020202020204" pitchFamily="34" charset="0"/>
                          <a:cs typeface="Arial" panose="020B0604020202020204" pitchFamily="34" charset="0"/>
                        </a:rPr>
                        <a:t>x</a:t>
                      </a:r>
                      <a:r>
                        <a:rPr lang="en-US" sz="2000" b="1" i="0"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Male</a:t>
                      </a:r>
                      <a:endParaRPr lang="en-US" sz="20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i="0" dirty="0" smtClean="0">
                          <a:latin typeface="Arial" panose="020B0604020202020204" pitchFamily="34" charset="0"/>
                          <a:cs typeface="Arial" panose="020B0604020202020204" pitchFamily="34" charset="0"/>
                        </a:rPr>
                        <a:t>Female</a:t>
                      </a:r>
                      <a:endParaRPr lang="en-US" sz="20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000" dirty="0" smtClean="0">
                          <a:latin typeface="Arial" panose="020B0604020202020204" pitchFamily="34" charset="0"/>
                          <a:cs typeface="Arial" panose="020B0604020202020204" pitchFamily="34" charset="0"/>
                        </a:rPr>
                        <a:t>20 ≤ </a:t>
                      </a:r>
                      <a:r>
                        <a:rPr lang="en-US" sz="2000" i="1" dirty="0" smtClean="0">
                          <a:latin typeface="Arial" panose="020B0604020202020204" pitchFamily="34" charset="0"/>
                          <a:cs typeface="Arial" panose="020B0604020202020204" pitchFamily="34" charset="0"/>
                        </a:rPr>
                        <a:t>x</a:t>
                      </a:r>
                      <a:r>
                        <a:rPr lang="en-US" sz="2000" dirty="0" smtClean="0">
                          <a:latin typeface="Arial" panose="020B0604020202020204" pitchFamily="34" charset="0"/>
                          <a:cs typeface="Arial" panose="020B0604020202020204" pitchFamily="34" charset="0"/>
                        </a:rPr>
                        <a:t> &lt; 25</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0" name="Rectangle 59"/>
          <p:cNvSpPr/>
          <p:nvPr/>
        </p:nvSpPr>
        <p:spPr>
          <a:xfrm flipH="1">
            <a:off x="2556198" y="9052113"/>
            <a:ext cx="2879898" cy="707886"/>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hint</a:t>
            </a:r>
          </a:p>
          <a:p>
            <a:r>
              <a:rPr lang="en-US" sz="2000" dirty="0" smtClean="0">
                <a:solidFill>
                  <a:schemeClr val="tx1"/>
                </a:solidFill>
                <a:latin typeface="Arial" panose="020B0604020202020204" pitchFamily="34" charset="0"/>
                <a:cs typeface="Arial" panose="020B0604020202020204" pitchFamily="34" charset="0"/>
              </a:rPr>
              <a:t>Show a separate</a:t>
            </a:r>
            <a:endParaRPr lang="en-US" sz="20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6181072" y="1650524"/>
                <a:ext cx="377026" cy="6107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cs typeface="Arial" panose="020B0604020202020204" pitchFamily="34" charset="0"/>
                            </a:rPr>
                          </m:ctrlPr>
                        </m:fPr>
                        <m:num>
                          <m:r>
                            <a:rPr lang="en-US" i="0" smtClean="0">
                              <a:latin typeface="Cambria Math" panose="02040503050406030204" pitchFamily="18" charset="0"/>
                              <a:cs typeface="Arial" panose="020B0604020202020204" pitchFamily="34" charset="0"/>
                            </a:rPr>
                            <m:t>4</m:t>
                          </m:r>
                        </m:num>
                        <m:den>
                          <m:r>
                            <a:rPr lang="en-US" i="0">
                              <a:latin typeface="Cambria Math" panose="02040503050406030204" pitchFamily="18" charset="0"/>
                              <a:cs typeface="Arial" panose="020B0604020202020204" pitchFamily="34" charset="0"/>
                            </a:rPr>
                            <m:t>7</m:t>
                          </m:r>
                        </m:den>
                      </m:f>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6181072" y="1650524"/>
                <a:ext cx="377026" cy="610745"/>
              </a:xfrm>
              <a:prstGeom prst="rect">
                <a:avLst/>
              </a:prstGeom>
              <a:blipFill rotWithShape="0">
                <a:blip r:embed="rId16"/>
                <a:stretch>
                  <a:fillRect/>
                </a:stretch>
              </a:blipFill>
            </p:spPr>
            <p:txBody>
              <a:bodyPr/>
              <a:lstStyle/>
              <a:p>
                <a:r>
                  <a:rPr lang="en-US">
                    <a:noFill/>
                  </a:rPr>
                  <a:t> </a:t>
                </a:r>
              </a:p>
            </p:txBody>
          </p:sp>
        </mc:Fallback>
      </mc:AlternateContent>
      <p:sp>
        <p:nvSpPr>
          <p:cNvPr id="62" name="Rectangle 61"/>
          <p:cNvSpPr/>
          <p:nvPr/>
        </p:nvSpPr>
        <p:spPr>
          <a:xfrm>
            <a:off x="5789820" y="9534680"/>
            <a:ext cx="3200036" cy="84785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22947" y="3550818"/>
            <a:ext cx="352982" cy="461665"/>
          </a:xfrm>
          <a:prstGeom prst="rect">
            <a:avLst/>
          </a:prstGeom>
        </p:spPr>
        <p:txBody>
          <a:bodyPr wrap="none">
            <a:spAutoFit/>
          </a:bodyPr>
          <a:lstStyle/>
          <a:p>
            <a:r>
              <a:rPr lang="en-US" sz="2400" dirty="0" smtClean="0">
                <a:latin typeface="arial" panose="020B0604020202020204" pitchFamily="34" charset="0"/>
              </a:rPr>
              <a:t>±</a:t>
            </a:r>
            <a:endParaRPr lang="en-US" dirty="0"/>
          </a:p>
        </p:txBody>
      </p:sp>
      <p:sp>
        <p:nvSpPr>
          <p:cNvPr id="24" name="Rectangle 23"/>
          <p:cNvSpPr/>
          <p:nvPr/>
        </p:nvSpPr>
        <p:spPr>
          <a:xfrm>
            <a:off x="7668344" y="3430741"/>
            <a:ext cx="438867" cy="1200329"/>
          </a:xfrm>
          <a:prstGeom prst="rect">
            <a:avLst/>
          </a:prstGeom>
        </p:spPr>
        <p:txBody>
          <a:bodyPr wrap="square">
            <a:spAutoFit/>
          </a:bodyPr>
          <a:lstStyle/>
          <a:p>
            <a:pPr>
              <a:spcAft>
                <a:spcPts val="0"/>
              </a:spcAft>
              <a:tabLst>
                <a:tab pos="1943100" algn="ctr"/>
                <a:tab pos="4972050" algn="r"/>
              </a:tabLst>
            </a:pPr>
            <a:r>
              <a:rPr lang="en-US" dirty="0"/>
              <a:t>①</a:t>
            </a:r>
            <a:r>
              <a:rPr lang="en-US" dirty="0">
                <a:latin typeface="Comic Sans MS" panose="030F0702030302020204" pitchFamily="66" charset="0"/>
              </a:rPr>
              <a:t> </a:t>
            </a:r>
            <a:endParaRPr lang="en-US" dirty="0" smtClean="0">
              <a:latin typeface="Comic Sans MS" panose="030F0702030302020204" pitchFamily="66" charset="0"/>
            </a:endParaRPr>
          </a:p>
          <a:p>
            <a:pPr>
              <a:spcAft>
                <a:spcPts val="0"/>
              </a:spcAft>
              <a:tabLst>
                <a:tab pos="1943100" algn="ctr"/>
                <a:tab pos="4972050" algn="r"/>
              </a:tabLst>
            </a:pPr>
            <a:r>
              <a:rPr lang="en-US" dirty="0" smtClean="0"/>
              <a:t>②</a:t>
            </a:r>
          </a:p>
          <a:p>
            <a:pPr>
              <a:spcAft>
                <a:spcPts val="0"/>
              </a:spcAft>
              <a:tabLst>
                <a:tab pos="1943100" algn="ctr"/>
                <a:tab pos="4972050" algn="r"/>
              </a:tabLst>
            </a:pPr>
            <a:r>
              <a:rPr lang="en-US" dirty="0" smtClean="0"/>
              <a:t>③</a:t>
            </a:r>
          </a:p>
          <a:p>
            <a:pPr>
              <a:spcAft>
                <a:spcPts val="0"/>
              </a:spcAft>
              <a:tabLst>
                <a:tab pos="1943100" algn="ctr"/>
                <a:tab pos="4972050" algn="r"/>
              </a:tabLst>
            </a:pPr>
            <a:r>
              <a:rPr lang="en-US" dirty="0"/>
              <a:t>④</a:t>
            </a:r>
          </a:p>
        </p:txBody>
      </p:sp>
      <p:sp>
        <p:nvSpPr>
          <p:cNvPr id="64" name="Oval 63"/>
          <p:cNvSpPr/>
          <p:nvPr/>
        </p:nvSpPr>
        <p:spPr>
          <a:xfrm>
            <a:off x="2915816" y="9921043"/>
            <a:ext cx="288032" cy="288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a:stCxn id="64" idx="6"/>
            <a:endCxn id="66" idx="2"/>
          </p:cNvCxnSpPr>
          <p:nvPr/>
        </p:nvCxnSpPr>
        <p:spPr>
          <a:xfrm flipV="1">
            <a:off x="3203848" y="10053736"/>
            <a:ext cx="1965650" cy="11323"/>
          </a:xfrm>
          <a:prstGeom prst="straightConnector1">
            <a:avLst/>
          </a:prstGeom>
          <a:ln w="38100">
            <a:solidFill>
              <a:schemeClr val="tx1"/>
            </a:solidFill>
            <a:headEnd w="sm" len="sm"/>
            <a:tailEnd type="none"/>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5169498" y="9909720"/>
            <a:ext cx="288032" cy="288032"/>
          </a:xfrm>
          <a:prstGeom prst="ellipse">
            <a:avLst/>
          </a:prstGeom>
          <a:no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8" name="Table 67"/>
          <p:cNvGraphicFramePr>
            <a:graphicFrameLocks noGrp="1"/>
          </p:cNvGraphicFramePr>
          <p:nvPr>
            <p:extLst>
              <p:ext uri="{D42A27DB-BD31-4B8C-83A1-F6EECF244321}">
                <p14:modId xmlns:p14="http://schemas.microsoft.com/office/powerpoint/2010/main" val="3931141012"/>
              </p:ext>
            </p:extLst>
          </p:nvPr>
        </p:nvGraphicFramePr>
        <p:xfrm>
          <a:off x="251522" y="10316616"/>
          <a:ext cx="5184574" cy="961256"/>
        </p:xfrm>
        <a:graphic>
          <a:graphicData uri="http://schemas.openxmlformats.org/drawingml/2006/table">
            <a:tbl>
              <a:tblPr firstRow="1" bandRow="1">
                <a:tableStyleId>{5940675A-B579-460E-94D1-54222C63F5DA}</a:tableStyleId>
              </a:tblPr>
              <a:tblGrid>
                <a:gridCol w="1881589"/>
                <a:gridCol w="660597"/>
                <a:gridCol w="660597"/>
                <a:gridCol w="660597"/>
                <a:gridCol w="660597"/>
                <a:gridCol w="660597"/>
              </a:tblGrid>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panose="020B0604020202020204" pitchFamily="34" charset="0"/>
                          <a:cs typeface="Arial" panose="020B0604020202020204" pitchFamily="34" charset="0"/>
                        </a:rPr>
                        <a:t>Number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2400" b="1" dirty="0" smtClean="0">
                          <a:latin typeface="Arial" panose="020B0604020202020204" pitchFamily="34" charset="0"/>
                          <a:cs typeface="Arial" panose="020B0604020202020204" pitchFamily="34" charset="0"/>
                        </a:rPr>
                        <a:t>Frequency</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46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39</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37</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38</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4" name="Arc 73"/>
          <p:cNvSpPr/>
          <p:nvPr/>
        </p:nvSpPr>
        <p:spPr>
          <a:xfrm rot="4054627">
            <a:off x="5378370" y="1242221"/>
            <a:ext cx="576064" cy="576064"/>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Rectangle 24"/>
              <p:cNvSpPr/>
              <p:nvPr/>
            </p:nvSpPr>
            <p:spPr>
              <a:xfrm>
                <a:off x="6652280" y="1752228"/>
                <a:ext cx="453970" cy="622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cs typeface="Arial" panose="020B0604020202020204" pitchFamily="34" charset="0"/>
                            </a:rPr>
                          </m:ctrlPr>
                        </m:fPr>
                        <m:num>
                          <m:r>
                            <a:rPr lang="en-US" i="1" smtClean="0">
                              <a:latin typeface="Cambria Math" panose="02040503050406030204" pitchFamily="18" charset="0"/>
                              <a:cs typeface="Arial" panose="020B0604020202020204" pitchFamily="34" charset="0"/>
                              <a:sym typeface="Wingdings" panose="05000000000000000000" pitchFamily="2" charset="2"/>
                            </a:rPr>
                            <m:t></m:t>
                          </m:r>
                        </m:num>
                        <m:den>
                          <m:r>
                            <a:rPr lang="en-US" i="1">
                              <a:latin typeface="Cambria Math" panose="02040503050406030204" pitchFamily="18" charset="0"/>
                              <a:cs typeface="Arial" panose="020B0604020202020204" pitchFamily="34" charset="0"/>
                              <a:sym typeface="Wingdings" panose="05000000000000000000" pitchFamily="2" charset="2"/>
                            </a:rPr>
                            <m:t></m:t>
                          </m:r>
                        </m:den>
                      </m:f>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6652280" y="1752228"/>
                <a:ext cx="453970" cy="622927"/>
              </a:xfrm>
              <a:prstGeom prst="rect">
                <a:avLst/>
              </a:prstGeom>
              <a:blipFill rotWithShape="0">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23646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340</a:t>
            </a:r>
            <a:endParaRPr lang="en-GB" sz="1400" b="1" dirty="0">
              <a:latin typeface="Calibri" panose="020F0502020204030204" pitchFamily="34" charset="0"/>
            </a:endParaRPr>
          </a:p>
        </p:txBody>
      </p:sp>
      <p:sp>
        <p:nvSpPr>
          <p:cNvPr id="3" name="Rectangle 2"/>
          <p:cNvSpPr/>
          <p:nvPr/>
        </p:nvSpPr>
        <p:spPr>
          <a:xfrm>
            <a:off x="251520" y="1196752"/>
            <a:ext cx="8568952" cy="5438412"/>
          </a:xfrm>
          <a:prstGeom prst="rect">
            <a:avLst/>
          </a:prstGeom>
        </p:spPr>
        <p:txBody>
          <a:bodyPr wrap="square">
            <a:spAutoFit/>
          </a:bodyPr>
          <a:lstStyle/>
          <a:p>
            <a:pPr>
              <a:buClr>
                <a:srgbClr val="C00000"/>
              </a:buClr>
              <a:tabLst>
                <a:tab pos="5194300" algn="l"/>
              </a:tabLst>
            </a:pPr>
            <a:r>
              <a:rPr lang="en-US" sz="1870" b="1" dirty="0" smtClean="0">
                <a:solidFill>
                  <a:srgbClr val="C00000"/>
                </a:solidFill>
                <a:latin typeface="Arial" panose="020B0604020202020204" pitchFamily="34" charset="0"/>
                <a:cs typeface="Arial" panose="020B0604020202020204" pitchFamily="34" charset="0"/>
              </a:rPr>
              <a:t>* </a:t>
            </a:r>
            <a:r>
              <a:rPr lang="en-US" sz="1870" b="1" dirty="0">
                <a:solidFill>
                  <a:srgbClr val="C00000"/>
                </a:solidFill>
                <a:latin typeface="Arial" panose="020B0604020202020204" pitchFamily="34" charset="0"/>
                <a:cs typeface="Arial" panose="020B0604020202020204" pitchFamily="34" charset="0"/>
              </a:rPr>
              <a:t>Challenge</a:t>
            </a:r>
          </a:p>
          <a:p>
            <a:pPr marL="566738" indent="-566738">
              <a:buClr>
                <a:srgbClr val="C00000"/>
              </a:buClr>
              <a:buFont typeface="+mj-lt"/>
              <a:buAutoNum type="arabicPeriod" startAt="17"/>
              <a:tabLst>
                <a:tab pos="5194300" algn="l"/>
              </a:tabLst>
            </a:pPr>
            <a:r>
              <a:rPr lang="en-US" sz="1870" dirty="0" smtClean="0">
                <a:latin typeface="Arial" panose="020B0604020202020204" pitchFamily="34" charset="0"/>
                <a:cs typeface="Arial" panose="020B0604020202020204" pitchFamily="34" charset="0"/>
              </a:rPr>
              <a:t>Do </a:t>
            </a:r>
            <a:r>
              <a:rPr lang="en-US" sz="1870" dirty="0">
                <a:latin typeface="Arial" panose="020B0604020202020204" pitchFamily="34" charset="0"/>
                <a:cs typeface="Arial" panose="020B0604020202020204" pitchFamily="34" charset="0"/>
              </a:rPr>
              <a:t>you know on which day of the week you were </a:t>
            </a:r>
            <a:r>
              <a:rPr lang="en-US" sz="1870" dirty="0" smtClean="0">
                <a:latin typeface="Arial" panose="020B0604020202020204" pitchFamily="34" charset="0"/>
                <a:cs typeface="Arial" panose="020B0604020202020204" pitchFamily="34" charset="0"/>
              </a:rPr>
              <a:t>born?</a:t>
            </a:r>
            <a:br>
              <a:rPr lang="en-US" sz="1870" dirty="0" smtClean="0">
                <a:latin typeface="Arial" panose="020B0604020202020204" pitchFamily="34" charset="0"/>
                <a:cs typeface="Arial" panose="020B0604020202020204" pitchFamily="34" charset="0"/>
              </a:rPr>
            </a:br>
            <a:r>
              <a:rPr lang="en-US" sz="1870" dirty="0" smtClean="0">
                <a:latin typeface="Arial" panose="020B0604020202020204" pitchFamily="34" charset="0"/>
                <a:cs typeface="Arial" panose="020B0604020202020204" pitchFamily="34" charset="0"/>
              </a:rPr>
              <a:t>You </a:t>
            </a:r>
            <a:r>
              <a:rPr lang="en-US" sz="1870" dirty="0">
                <a:latin typeface="Arial" panose="020B0604020202020204" pitchFamily="34" charset="0"/>
                <a:cs typeface="Arial" panose="020B0604020202020204" pitchFamily="34" charset="0"/>
              </a:rPr>
              <a:t>can use Zeller's algorithm to work it out from your date of </a:t>
            </a:r>
            <a:r>
              <a:rPr lang="en-US" sz="1870" dirty="0" smtClean="0">
                <a:latin typeface="Arial" panose="020B0604020202020204" pitchFamily="34" charset="0"/>
                <a:cs typeface="Arial" panose="020B0604020202020204" pitchFamily="34" charset="0"/>
              </a:rPr>
              <a:t>birth.</a:t>
            </a:r>
            <a:br>
              <a:rPr lang="en-US" sz="1870" dirty="0" smtClean="0">
                <a:latin typeface="Arial" panose="020B0604020202020204" pitchFamily="34" charset="0"/>
                <a:cs typeface="Arial" panose="020B0604020202020204" pitchFamily="34" charset="0"/>
              </a:rPr>
            </a:br>
            <a:r>
              <a:rPr lang="en-US" sz="1870" dirty="0" smtClean="0">
                <a:latin typeface="Arial" panose="020B0604020202020204" pitchFamily="34" charset="0"/>
                <a:cs typeface="Arial" panose="020B0604020202020204" pitchFamily="34" charset="0"/>
              </a:rPr>
              <a:t>An </a:t>
            </a:r>
            <a:r>
              <a:rPr lang="en-US" sz="1870" dirty="0">
                <a:latin typeface="Arial" panose="020B0604020202020204" pitchFamily="34" charset="0"/>
                <a:cs typeface="Arial" panose="020B0604020202020204" pitchFamily="34" charset="0"/>
              </a:rPr>
              <a:t>algorithm is a sequence of precise instructions to solve a problem</a:t>
            </a:r>
            <a:r>
              <a:rPr lang="en-US" sz="1870" dirty="0" smtClean="0">
                <a:latin typeface="Arial" panose="020B0604020202020204" pitchFamily="34" charset="0"/>
                <a:cs typeface="Arial" panose="020B0604020202020204" pitchFamily="34" charset="0"/>
              </a:rPr>
              <a:t>.</a:t>
            </a:r>
          </a:p>
          <a:p>
            <a:pPr>
              <a:buClr>
                <a:srgbClr val="C00000"/>
              </a:buClr>
              <a:tabLst>
                <a:tab pos="4810125" algn="l"/>
              </a:tabLst>
            </a:pPr>
            <a:r>
              <a:rPr lang="en-US" sz="1870" b="1" dirty="0" smtClean="0">
                <a:latin typeface="Arial" panose="020B0604020202020204" pitchFamily="34" charset="0"/>
                <a:cs typeface="Arial" panose="020B0604020202020204" pitchFamily="34" charset="0"/>
              </a:rPr>
              <a:t>Example	15 May 1999</a:t>
            </a:r>
          </a:p>
          <a:p>
            <a:pPr>
              <a:buClr>
                <a:srgbClr val="C00000"/>
              </a:buClr>
              <a:tabLst>
                <a:tab pos="4810125" algn="l"/>
              </a:tabLst>
            </a:pPr>
            <a:r>
              <a:rPr lang="en-US" sz="1870" dirty="0" smtClean="0">
                <a:latin typeface="Arial" panose="020B0604020202020204" pitchFamily="34" charset="0"/>
                <a:cs typeface="Arial" panose="020B0604020202020204" pitchFamily="34" charset="0"/>
              </a:rPr>
              <a:t>Let: day number = </a:t>
            </a:r>
            <a:r>
              <a:rPr lang="en-US" sz="1870" i="1" dirty="0" smtClean="0">
                <a:latin typeface="Arial" panose="020B0604020202020204" pitchFamily="34" charset="0"/>
                <a:cs typeface="Arial" panose="020B0604020202020204" pitchFamily="34" charset="0"/>
              </a:rPr>
              <a:t>D</a:t>
            </a:r>
            <a:r>
              <a:rPr lang="en-US" sz="1870" dirty="0" smtClean="0">
                <a:latin typeface="Arial" panose="020B0604020202020204" pitchFamily="34" charset="0"/>
                <a:cs typeface="Arial" panose="020B0604020202020204" pitchFamily="34" charset="0"/>
              </a:rPr>
              <a:t>	</a:t>
            </a:r>
            <a:r>
              <a:rPr lang="en-US" sz="1870" i="1" dirty="0" smtClean="0">
                <a:latin typeface="Arial" panose="020B0604020202020204" pitchFamily="34" charset="0"/>
                <a:cs typeface="Arial" panose="020B0604020202020204" pitchFamily="34" charset="0"/>
              </a:rPr>
              <a:t>D</a:t>
            </a:r>
            <a:r>
              <a:rPr lang="en-US" sz="1870" dirty="0" smtClean="0">
                <a:latin typeface="Arial" panose="020B0604020202020204" pitchFamily="34" charset="0"/>
                <a:cs typeface="Arial" panose="020B0604020202020204" pitchFamily="34" charset="0"/>
              </a:rPr>
              <a:t> = 15</a:t>
            </a:r>
          </a:p>
          <a:p>
            <a:pPr>
              <a:buClr>
                <a:srgbClr val="C00000"/>
              </a:buClr>
              <a:tabLst>
                <a:tab pos="4810125" algn="l"/>
              </a:tabLst>
            </a:pPr>
            <a:r>
              <a:rPr lang="en-US" sz="1870" dirty="0">
                <a:latin typeface="Arial" panose="020B0604020202020204" pitchFamily="34" charset="0"/>
                <a:cs typeface="Arial" panose="020B0604020202020204" pitchFamily="34" charset="0"/>
              </a:rPr>
              <a:t>month number = </a:t>
            </a:r>
            <a:r>
              <a:rPr lang="en-US" sz="1870" i="1" dirty="0" smtClean="0">
                <a:latin typeface="Arial" panose="020B0604020202020204" pitchFamily="34" charset="0"/>
                <a:cs typeface="Arial" panose="020B0604020202020204" pitchFamily="34" charset="0"/>
              </a:rPr>
              <a:t>M</a:t>
            </a:r>
            <a:r>
              <a:rPr lang="en-US" sz="1870" dirty="0" smtClean="0">
                <a:latin typeface="Arial" panose="020B0604020202020204" pitchFamily="34" charset="0"/>
                <a:cs typeface="Arial" panose="020B0604020202020204" pitchFamily="34" charset="0"/>
              </a:rPr>
              <a:t>	</a:t>
            </a:r>
            <a:r>
              <a:rPr lang="en-US" sz="1870" i="1" dirty="0" smtClean="0">
                <a:latin typeface="Arial" panose="020B0604020202020204" pitchFamily="34" charset="0"/>
                <a:cs typeface="Arial" panose="020B0604020202020204" pitchFamily="34" charset="0"/>
              </a:rPr>
              <a:t>M</a:t>
            </a:r>
            <a:r>
              <a:rPr lang="en-US" sz="1870" dirty="0" smtClean="0">
                <a:latin typeface="Arial" panose="020B0604020202020204" pitchFamily="34" charset="0"/>
                <a:cs typeface="Arial" panose="020B0604020202020204" pitchFamily="34" charset="0"/>
              </a:rPr>
              <a:t> = 5</a:t>
            </a:r>
            <a:endParaRPr lang="en-US" sz="1870" dirty="0">
              <a:latin typeface="Arial" panose="020B0604020202020204" pitchFamily="34" charset="0"/>
              <a:cs typeface="Arial" panose="020B0604020202020204" pitchFamily="34" charset="0"/>
            </a:endParaRPr>
          </a:p>
          <a:p>
            <a:pPr>
              <a:buClr>
                <a:srgbClr val="C00000"/>
              </a:buClr>
              <a:tabLst>
                <a:tab pos="4810125" algn="l"/>
              </a:tabLst>
            </a:pPr>
            <a:r>
              <a:rPr lang="en-US" sz="1870" dirty="0" smtClean="0">
                <a:latin typeface="Arial" panose="020B0604020202020204" pitchFamily="34" charset="0"/>
                <a:cs typeface="Arial" panose="020B0604020202020204" pitchFamily="34" charset="0"/>
              </a:rPr>
              <a:t>and </a:t>
            </a:r>
            <a:r>
              <a:rPr lang="en-US" sz="1870" dirty="0">
                <a:latin typeface="Arial" panose="020B0604020202020204" pitchFamily="34" charset="0"/>
                <a:cs typeface="Arial" panose="020B0604020202020204" pitchFamily="34" charset="0"/>
              </a:rPr>
              <a:t>year = </a:t>
            </a:r>
            <a:r>
              <a:rPr lang="en-US" sz="1870" i="1" dirty="0" smtClean="0">
                <a:latin typeface="Arial" panose="020B0604020202020204" pitchFamily="34" charset="0"/>
                <a:cs typeface="Arial" panose="020B0604020202020204" pitchFamily="34" charset="0"/>
              </a:rPr>
              <a:t>Y</a:t>
            </a:r>
            <a:r>
              <a:rPr lang="en-US" sz="1870" dirty="0" smtClean="0">
                <a:latin typeface="Arial" panose="020B0604020202020204" pitchFamily="34" charset="0"/>
                <a:cs typeface="Arial" panose="020B0604020202020204" pitchFamily="34" charset="0"/>
              </a:rPr>
              <a:t>	</a:t>
            </a:r>
            <a:r>
              <a:rPr lang="en-US" sz="1870" i="1" dirty="0" smtClean="0">
                <a:latin typeface="Arial" panose="020B0604020202020204" pitchFamily="34" charset="0"/>
                <a:cs typeface="Arial" panose="020B0604020202020204" pitchFamily="34" charset="0"/>
              </a:rPr>
              <a:t>Y</a:t>
            </a:r>
            <a:r>
              <a:rPr lang="en-US" sz="1870" dirty="0" smtClean="0">
                <a:latin typeface="Arial" panose="020B0604020202020204" pitchFamily="34" charset="0"/>
                <a:cs typeface="Arial" panose="020B0604020202020204" pitchFamily="34" charset="0"/>
              </a:rPr>
              <a:t> = </a:t>
            </a:r>
            <a:r>
              <a:rPr lang="en-US" sz="1870" dirty="0">
                <a:latin typeface="Arial" panose="020B0604020202020204" pitchFamily="34" charset="0"/>
                <a:cs typeface="Arial" panose="020B0604020202020204" pitchFamily="34" charset="0"/>
              </a:rPr>
              <a:t>1999</a:t>
            </a:r>
          </a:p>
          <a:p>
            <a:pPr>
              <a:buClr>
                <a:srgbClr val="C00000"/>
              </a:buClr>
              <a:tabLst>
                <a:tab pos="4810125" algn="l"/>
              </a:tabLst>
            </a:pPr>
            <a:r>
              <a:rPr lang="en-US" sz="1870" dirty="0">
                <a:latin typeface="Arial" panose="020B0604020202020204" pitchFamily="34" charset="0"/>
                <a:cs typeface="Arial" panose="020B0604020202020204" pitchFamily="34" charset="0"/>
              </a:rPr>
              <a:t>When </a:t>
            </a:r>
            <a:r>
              <a:rPr lang="en-US" sz="1870" i="1" dirty="0" smtClean="0">
                <a:latin typeface="Arial" panose="020B0604020202020204" pitchFamily="34" charset="0"/>
                <a:cs typeface="Arial" panose="020B0604020202020204" pitchFamily="34" charset="0"/>
              </a:rPr>
              <a:t>M</a:t>
            </a:r>
            <a:r>
              <a:rPr lang="en-US" sz="1870" dirty="0" smtClean="0">
                <a:latin typeface="Arial" panose="020B0604020202020204" pitchFamily="34" charset="0"/>
                <a:cs typeface="Arial" panose="020B0604020202020204" pitchFamily="34" charset="0"/>
              </a:rPr>
              <a:t> is </a:t>
            </a:r>
            <a:r>
              <a:rPr lang="en-US" sz="1870" dirty="0">
                <a:latin typeface="Arial" panose="020B0604020202020204" pitchFamily="34" charset="0"/>
                <a:cs typeface="Arial" panose="020B0604020202020204" pitchFamily="34" charset="0"/>
              </a:rPr>
              <a:t>1 or2 add 12 </a:t>
            </a:r>
            <a:r>
              <a:rPr lang="en-US" sz="1870" dirty="0" smtClean="0">
                <a:latin typeface="Arial" panose="020B0604020202020204" pitchFamily="34" charset="0"/>
                <a:cs typeface="Arial" panose="020B0604020202020204" pitchFamily="34" charset="0"/>
              </a:rPr>
              <a:t>to </a:t>
            </a:r>
            <a:r>
              <a:rPr lang="en-US" sz="1870" i="1" dirty="0" smtClean="0">
                <a:latin typeface="Arial" panose="020B0604020202020204" pitchFamily="34" charset="0"/>
                <a:cs typeface="Arial" panose="020B0604020202020204" pitchFamily="34" charset="0"/>
              </a:rPr>
              <a:t>M</a:t>
            </a:r>
            <a:r>
              <a:rPr lang="en-US" sz="1870" dirty="0" smtClean="0">
                <a:latin typeface="Arial" panose="020B0604020202020204" pitchFamily="34" charset="0"/>
                <a:cs typeface="Arial" panose="020B0604020202020204" pitchFamily="34" charset="0"/>
              </a:rPr>
              <a:t>	</a:t>
            </a:r>
            <a:r>
              <a:rPr lang="en-US" sz="1870" i="1" dirty="0" smtClean="0">
                <a:latin typeface="Arial" panose="020B0604020202020204" pitchFamily="34" charset="0"/>
                <a:cs typeface="Arial" panose="020B0604020202020204" pitchFamily="34" charset="0"/>
              </a:rPr>
              <a:t>M </a:t>
            </a:r>
            <a:r>
              <a:rPr lang="en-US" sz="1870" dirty="0" smtClean="0">
                <a:latin typeface="Arial" panose="020B0604020202020204" pitchFamily="34" charset="0"/>
                <a:cs typeface="Arial" panose="020B0604020202020204" pitchFamily="34" charset="0"/>
              </a:rPr>
              <a:t>= 5 </a:t>
            </a:r>
            <a:r>
              <a:rPr lang="en-US" sz="1870" dirty="0">
                <a:latin typeface="Arial" panose="020B0604020202020204" pitchFamily="34" charset="0"/>
                <a:cs typeface="Arial" panose="020B0604020202020204" pitchFamily="34" charset="0"/>
              </a:rPr>
              <a:t>(no change)</a:t>
            </a:r>
          </a:p>
          <a:p>
            <a:pPr>
              <a:buClr>
                <a:srgbClr val="C00000"/>
              </a:buClr>
              <a:tabLst>
                <a:tab pos="4810125" algn="l"/>
              </a:tabLst>
            </a:pPr>
            <a:r>
              <a:rPr lang="en-US" sz="1870" dirty="0">
                <a:latin typeface="Arial" panose="020B0604020202020204" pitchFamily="34" charset="0"/>
                <a:cs typeface="Arial" panose="020B0604020202020204" pitchFamily="34" charset="0"/>
              </a:rPr>
              <a:t>and subtract 1 from </a:t>
            </a:r>
            <a:r>
              <a:rPr lang="en-US" sz="1870" i="1" dirty="0" smtClean="0">
                <a:latin typeface="Arial" panose="020B0604020202020204" pitchFamily="34" charset="0"/>
                <a:cs typeface="Arial" panose="020B0604020202020204" pitchFamily="34" charset="0"/>
              </a:rPr>
              <a:t>Y</a:t>
            </a:r>
            <a:r>
              <a:rPr lang="en-US" sz="1870" dirty="0" smtClean="0">
                <a:latin typeface="Arial" panose="020B0604020202020204" pitchFamily="34" charset="0"/>
                <a:cs typeface="Arial" panose="020B0604020202020204" pitchFamily="34" charset="0"/>
              </a:rPr>
              <a:t>	</a:t>
            </a:r>
            <a:r>
              <a:rPr lang="en-US" sz="1870" i="1" dirty="0" smtClean="0">
                <a:latin typeface="Arial" panose="020B0604020202020204" pitchFamily="34" charset="0"/>
                <a:cs typeface="Arial" panose="020B0604020202020204" pitchFamily="34" charset="0"/>
              </a:rPr>
              <a:t>Y</a:t>
            </a:r>
            <a:r>
              <a:rPr lang="en-US" sz="1870" dirty="0" smtClean="0">
                <a:latin typeface="Arial" panose="020B0604020202020204" pitchFamily="34" charset="0"/>
                <a:cs typeface="Arial" panose="020B0604020202020204" pitchFamily="34" charset="0"/>
              </a:rPr>
              <a:t> = </a:t>
            </a:r>
            <a:r>
              <a:rPr lang="en-US" sz="1870" dirty="0">
                <a:latin typeface="Arial" panose="020B0604020202020204" pitchFamily="34" charset="0"/>
                <a:cs typeface="Arial" panose="020B0604020202020204" pitchFamily="34" charset="0"/>
              </a:rPr>
              <a:t>1999 (no change)</a:t>
            </a:r>
          </a:p>
          <a:p>
            <a:pPr>
              <a:buClr>
                <a:srgbClr val="C00000"/>
              </a:buClr>
              <a:tabLst>
                <a:tab pos="4810125" algn="l"/>
              </a:tabLst>
            </a:pPr>
            <a:r>
              <a:rPr lang="en-US" sz="1870" dirty="0">
                <a:latin typeface="Arial" panose="020B0604020202020204" pitchFamily="34" charset="0"/>
                <a:cs typeface="Arial" panose="020B0604020202020204" pitchFamily="34" charset="0"/>
              </a:rPr>
              <a:t>Let C be the first two digits of </a:t>
            </a:r>
            <a:r>
              <a:rPr lang="en-US" sz="1870" i="1" dirty="0" smtClean="0">
                <a:latin typeface="Arial" panose="020B0604020202020204" pitchFamily="34" charset="0"/>
                <a:cs typeface="Arial" panose="020B0604020202020204" pitchFamily="34" charset="0"/>
              </a:rPr>
              <a:t>Y</a:t>
            </a:r>
            <a:r>
              <a:rPr lang="en-US" sz="1870" dirty="0" smtClean="0">
                <a:latin typeface="Arial" panose="020B0604020202020204" pitchFamily="34" charset="0"/>
                <a:cs typeface="Arial" panose="020B0604020202020204" pitchFamily="34" charset="0"/>
              </a:rPr>
              <a:t>	</a:t>
            </a:r>
            <a:r>
              <a:rPr lang="en-US" sz="1870" i="1" dirty="0" smtClean="0">
                <a:latin typeface="Arial" panose="020B0604020202020204" pitchFamily="34" charset="0"/>
                <a:cs typeface="Arial" panose="020B0604020202020204" pitchFamily="34" charset="0"/>
              </a:rPr>
              <a:t>C</a:t>
            </a:r>
            <a:r>
              <a:rPr lang="en-US" sz="1870" dirty="0" smtClean="0">
                <a:latin typeface="Arial" panose="020B0604020202020204" pitchFamily="34" charset="0"/>
                <a:cs typeface="Arial" panose="020B0604020202020204" pitchFamily="34" charset="0"/>
              </a:rPr>
              <a:t> = </a:t>
            </a:r>
            <a:r>
              <a:rPr lang="en-US" sz="1870" dirty="0">
                <a:latin typeface="Arial" panose="020B0604020202020204" pitchFamily="34" charset="0"/>
                <a:cs typeface="Arial" panose="020B0604020202020204" pitchFamily="34" charset="0"/>
              </a:rPr>
              <a:t>19</a:t>
            </a:r>
          </a:p>
          <a:p>
            <a:pPr>
              <a:buClr>
                <a:srgbClr val="C00000"/>
              </a:buClr>
              <a:tabLst>
                <a:tab pos="4810125" algn="l"/>
              </a:tabLst>
            </a:pPr>
            <a:r>
              <a:rPr lang="en-US" sz="1870" dirty="0">
                <a:latin typeface="Arial" panose="020B0604020202020204" pitchFamily="34" charset="0"/>
                <a:cs typeface="Arial" panose="020B0604020202020204" pitchFamily="34" charset="0"/>
              </a:rPr>
              <a:t>and Y‘ be the last two digits of </a:t>
            </a:r>
            <a:r>
              <a:rPr lang="en-US" sz="1870" i="1" dirty="0" smtClean="0">
                <a:latin typeface="Arial" panose="020B0604020202020204" pitchFamily="34" charset="0"/>
                <a:cs typeface="Arial" panose="020B0604020202020204" pitchFamily="34" charset="0"/>
              </a:rPr>
              <a:t>Y</a:t>
            </a:r>
            <a:r>
              <a:rPr lang="en-US" sz="1870" dirty="0" smtClean="0">
                <a:latin typeface="Arial" panose="020B0604020202020204" pitchFamily="34" charset="0"/>
                <a:cs typeface="Arial" panose="020B0604020202020204" pitchFamily="34" charset="0"/>
              </a:rPr>
              <a:t>	</a:t>
            </a:r>
            <a:r>
              <a:rPr lang="en-US" sz="1870" i="1" dirty="0" smtClean="0">
                <a:latin typeface="Arial" panose="020B0604020202020204" pitchFamily="34" charset="0"/>
                <a:cs typeface="Arial" panose="020B0604020202020204" pitchFamily="34" charset="0"/>
              </a:rPr>
              <a:t>Y</a:t>
            </a:r>
            <a:r>
              <a:rPr lang="en-US" sz="1870" dirty="0" smtClean="0">
                <a:latin typeface="Arial" panose="020B0604020202020204" pitchFamily="34" charset="0"/>
                <a:cs typeface="Arial" panose="020B0604020202020204" pitchFamily="34" charset="0"/>
              </a:rPr>
              <a:t> </a:t>
            </a:r>
            <a:r>
              <a:rPr lang="en-US" sz="1870" dirty="0">
                <a:latin typeface="Arial" panose="020B0604020202020204" pitchFamily="34" charset="0"/>
                <a:cs typeface="Arial" panose="020B0604020202020204" pitchFamily="34" charset="0"/>
              </a:rPr>
              <a:t>= 99</a:t>
            </a:r>
          </a:p>
          <a:p>
            <a:pPr>
              <a:buClr>
                <a:srgbClr val="C00000"/>
              </a:buClr>
              <a:tabLst>
                <a:tab pos="4810125" algn="l"/>
              </a:tabLst>
            </a:pPr>
            <a:r>
              <a:rPr lang="en-US" sz="1870" dirty="0">
                <a:latin typeface="Arial" panose="020B0604020202020204" pitchFamily="34" charset="0"/>
                <a:cs typeface="Arial" panose="020B0604020202020204" pitchFamily="34" charset="0"/>
              </a:rPr>
              <a:t>Add together the </a:t>
            </a:r>
            <a:r>
              <a:rPr lang="en-US" sz="1870" dirty="0" smtClean="0">
                <a:latin typeface="Arial" panose="020B0604020202020204" pitchFamily="34" charset="0"/>
                <a:cs typeface="Arial" panose="020B0604020202020204" pitchFamily="34" charset="0"/>
              </a:rPr>
              <a:t>integer </a:t>
            </a:r>
            <a:r>
              <a:rPr lang="en-US" sz="1870" dirty="0">
                <a:latin typeface="Arial" panose="020B0604020202020204" pitchFamily="34" charset="0"/>
                <a:cs typeface="Arial" panose="020B0604020202020204" pitchFamily="34" charset="0"/>
              </a:rPr>
              <a:t>parts </a:t>
            </a:r>
            <a:r>
              <a:rPr lang="en-US" sz="1870" dirty="0" smtClean="0">
                <a:latin typeface="Arial" panose="020B0604020202020204" pitchFamily="34" charset="0"/>
                <a:cs typeface="Arial" panose="020B0604020202020204" pitchFamily="34" charset="0"/>
              </a:rPr>
              <a:t>of:</a:t>
            </a:r>
            <a:endParaRPr lang="en-US" sz="1870" dirty="0">
              <a:latin typeface="Arial" panose="020B0604020202020204" pitchFamily="34" charset="0"/>
              <a:cs typeface="Arial" panose="020B0604020202020204" pitchFamily="34" charset="0"/>
            </a:endParaRPr>
          </a:p>
          <a:p>
            <a:pPr>
              <a:buClr>
                <a:srgbClr val="C00000"/>
              </a:buClr>
              <a:tabLst>
                <a:tab pos="4810125" algn="l"/>
              </a:tabLst>
            </a:pPr>
            <a:r>
              <a:rPr lang="en-US" sz="1870" dirty="0">
                <a:latin typeface="Arial" panose="020B0604020202020204" pitchFamily="34" charset="0"/>
                <a:cs typeface="Arial" panose="020B0604020202020204" pitchFamily="34" charset="0"/>
              </a:rPr>
              <a:t>(2.6 </a:t>
            </a:r>
            <a:r>
              <a:rPr lang="en-US" sz="1870" dirty="0" smtClean="0">
                <a:latin typeface="Arial" panose="020B0604020202020204" pitchFamily="34" charset="0"/>
                <a:cs typeface="Arial" panose="020B0604020202020204" pitchFamily="34" charset="0"/>
              </a:rPr>
              <a:t>x </a:t>
            </a:r>
            <a:r>
              <a:rPr lang="en-US" sz="1870" i="1" dirty="0" smtClean="0">
                <a:latin typeface="Arial" panose="020B0604020202020204" pitchFamily="34" charset="0"/>
                <a:cs typeface="Arial" panose="020B0604020202020204" pitchFamily="34" charset="0"/>
              </a:rPr>
              <a:t>M </a:t>
            </a:r>
            <a:r>
              <a:rPr lang="en-US" sz="1870" dirty="0" smtClean="0">
                <a:latin typeface="Arial" panose="020B0604020202020204" pitchFamily="34" charset="0"/>
                <a:cs typeface="Arial" panose="020B0604020202020204" pitchFamily="34" charset="0"/>
              </a:rPr>
              <a:t>- </a:t>
            </a:r>
            <a:r>
              <a:rPr lang="en-US" sz="1870" dirty="0">
                <a:latin typeface="Arial" panose="020B0604020202020204" pitchFamily="34" charset="0"/>
                <a:cs typeface="Arial" panose="020B0604020202020204" pitchFamily="34" charset="0"/>
              </a:rPr>
              <a:t>5.39</a:t>
            </a:r>
            <a:r>
              <a:rPr lang="en-US" sz="1870" dirty="0" smtClean="0">
                <a:latin typeface="Arial" panose="020B0604020202020204" pitchFamily="34" charset="0"/>
                <a:cs typeface="Arial" panose="020B0604020202020204" pitchFamily="34" charset="0"/>
              </a:rPr>
              <a:t>), (</a:t>
            </a:r>
            <a:r>
              <a:rPr lang="en-US" sz="1870" i="1" dirty="0" smtClean="0">
                <a:latin typeface="Arial" panose="020B0604020202020204" pitchFamily="34" charset="0"/>
                <a:cs typeface="Arial" panose="020B0604020202020204" pitchFamily="34" charset="0"/>
              </a:rPr>
              <a:t>Y</a:t>
            </a:r>
            <a:r>
              <a:rPr lang="en-US" sz="1870" dirty="0" smtClean="0">
                <a:latin typeface="Arial" panose="020B0604020202020204" pitchFamily="34" charset="0"/>
                <a:cs typeface="Arial" panose="020B0604020202020204" pitchFamily="34" charset="0"/>
              </a:rPr>
              <a:t>’ </a:t>
            </a:r>
            <a:r>
              <a:rPr lang="en-US" sz="1870" dirty="0" smtClean="0"/>
              <a:t>÷ </a:t>
            </a:r>
            <a:r>
              <a:rPr lang="en-US" sz="1870" dirty="0" smtClean="0">
                <a:latin typeface="Arial" panose="020B0604020202020204" pitchFamily="34" charset="0"/>
                <a:cs typeface="Arial" panose="020B0604020202020204" pitchFamily="34" charset="0"/>
              </a:rPr>
              <a:t>4) </a:t>
            </a:r>
            <a:r>
              <a:rPr lang="en-US" sz="1870" dirty="0">
                <a:latin typeface="Arial" panose="020B0604020202020204" pitchFamily="34" charset="0"/>
                <a:cs typeface="Arial" panose="020B0604020202020204" pitchFamily="34" charset="0"/>
              </a:rPr>
              <a:t>and (</a:t>
            </a:r>
            <a:r>
              <a:rPr lang="en-US" sz="1870" i="1" dirty="0" smtClean="0">
                <a:latin typeface="Arial" panose="020B0604020202020204" pitchFamily="34" charset="0"/>
                <a:cs typeface="Arial" panose="020B0604020202020204" pitchFamily="34" charset="0"/>
              </a:rPr>
              <a:t>C</a:t>
            </a:r>
            <a:r>
              <a:rPr lang="en-US" sz="1870" dirty="0" smtClean="0">
                <a:latin typeface="Arial" panose="020B0604020202020204" pitchFamily="34" charset="0"/>
                <a:cs typeface="Arial" panose="020B0604020202020204" pitchFamily="34" charset="0"/>
              </a:rPr>
              <a:t> </a:t>
            </a:r>
            <a:r>
              <a:rPr lang="en-US" sz="1870" dirty="0" smtClean="0"/>
              <a:t>÷ </a:t>
            </a:r>
            <a:r>
              <a:rPr lang="en-US" sz="1870" dirty="0" smtClean="0">
                <a:latin typeface="Arial" panose="020B0604020202020204" pitchFamily="34" charset="0"/>
                <a:cs typeface="Arial" panose="020B0604020202020204" pitchFamily="34" charset="0"/>
              </a:rPr>
              <a:t>4),	7 </a:t>
            </a:r>
            <a:r>
              <a:rPr lang="en-US" sz="1870" dirty="0">
                <a:latin typeface="Arial" panose="020B0604020202020204" pitchFamily="34" charset="0"/>
                <a:cs typeface="Arial" panose="020B0604020202020204" pitchFamily="34" charset="0"/>
              </a:rPr>
              <a:t>+ 24 + 4</a:t>
            </a:r>
          </a:p>
          <a:p>
            <a:pPr>
              <a:buClr>
                <a:srgbClr val="C00000"/>
              </a:buClr>
              <a:tabLst>
                <a:tab pos="4810125" algn="l"/>
              </a:tabLst>
            </a:pPr>
            <a:r>
              <a:rPr lang="en-US" sz="1870" dirty="0">
                <a:latin typeface="Arial" panose="020B0604020202020204" pitchFamily="34" charset="0"/>
                <a:cs typeface="Arial" panose="020B0604020202020204" pitchFamily="34" charset="0"/>
              </a:rPr>
              <a:t>then add on </a:t>
            </a:r>
            <a:r>
              <a:rPr lang="en-US" sz="1870" i="1" dirty="0">
                <a:latin typeface="Arial" panose="020B0604020202020204" pitchFamily="34" charset="0"/>
                <a:cs typeface="Arial" panose="020B0604020202020204" pitchFamily="34" charset="0"/>
              </a:rPr>
              <a:t>D</a:t>
            </a:r>
            <a:r>
              <a:rPr lang="en-US" sz="1870" dirty="0">
                <a:latin typeface="Arial" panose="020B0604020202020204" pitchFamily="34" charset="0"/>
                <a:cs typeface="Arial" panose="020B0604020202020204" pitchFamily="34" charset="0"/>
              </a:rPr>
              <a:t> and </a:t>
            </a:r>
            <a:r>
              <a:rPr lang="en-US" sz="1870" i="1" dirty="0">
                <a:latin typeface="Arial" panose="020B0604020202020204" pitchFamily="34" charset="0"/>
                <a:cs typeface="Arial" panose="020B0604020202020204" pitchFamily="34" charset="0"/>
              </a:rPr>
              <a:t>Y</a:t>
            </a:r>
            <a:r>
              <a:rPr lang="en-US" sz="1870" dirty="0">
                <a:latin typeface="Arial" panose="020B0604020202020204" pitchFamily="34" charset="0"/>
                <a:cs typeface="Arial" panose="020B0604020202020204" pitchFamily="34" charset="0"/>
              </a:rPr>
              <a:t>' and subtract 2</a:t>
            </a:r>
            <a:r>
              <a:rPr lang="en-US" sz="1870" i="1" dirty="0">
                <a:latin typeface="Arial" panose="020B0604020202020204" pitchFamily="34" charset="0"/>
                <a:cs typeface="Arial" panose="020B0604020202020204" pitchFamily="34" charset="0"/>
              </a:rPr>
              <a:t>C</a:t>
            </a:r>
            <a:r>
              <a:rPr lang="en-US" sz="1870" dirty="0" smtClean="0">
                <a:latin typeface="Arial" panose="020B0604020202020204" pitchFamily="34" charset="0"/>
                <a:cs typeface="Arial" panose="020B0604020202020204" pitchFamily="34" charset="0"/>
              </a:rPr>
              <a:t>.	+</a:t>
            </a:r>
            <a:r>
              <a:rPr lang="en-US" sz="1870" dirty="0">
                <a:latin typeface="Arial" panose="020B0604020202020204" pitchFamily="34" charset="0"/>
                <a:cs typeface="Arial" panose="020B0604020202020204" pitchFamily="34" charset="0"/>
              </a:rPr>
              <a:t>15 + 99-38 = 111</a:t>
            </a:r>
          </a:p>
          <a:p>
            <a:pPr>
              <a:buClr>
                <a:srgbClr val="C00000"/>
              </a:buClr>
              <a:tabLst>
                <a:tab pos="4810125" algn="l"/>
              </a:tabLst>
            </a:pPr>
            <a:r>
              <a:rPr lang="en-US" sz="1870" dirty="0">
                <a:latin typeface="Arial" panose="020B0604020202020204" pitchFamily="34" charset="0"/>
                <a:cs typeface="Arial" panose="020B0604020202020204" pitchFamily="34" charset="0"/>
              </a:rPr>
              <a:t>Find the remainder when this quantity </a:t>
            </a:r>
            <a:r>
              <a:rPr lang="en-US" sz="1870" dirty="0" smtClean="0">
                <a:latin typeface="Arial" panose="020B0604020202020204" pitchFamily="34" charset="0"/>
                <a:cs typeface="Arial" panose="020B0604020202020204" pitchFamily="34" charset="0"/>
              </a:rPr>
              <a:t>is	111 </a:t>
            </a:r>
            <a:r>
              <a:rPr lang="en-US" sz="1870" dirty="0">
                <a:latin typeface="Arial" panose="020B0604020202020204" pitchFamily="34" charset="0"/>
                <a:cs typeface="Arial" panose="020B0604020202020204" pitchFamily="34" charset="0"/>
              </a:rPr>
              <a:t>+ 7 = 15 remainder 6</a:t>
            </a:r>
          </a:p>
          <a:p>
            <a:pPr>
              <a:buClr>
                <a:srgbClr val="C00000"/>
              </a:buClr>
              <a:tabLst>
                <a:tab pos="4810125" algn="l"/>
              </a:tabLst>
            </a:pPr>
            <a:r>
              <a:rPr lang="en-US" sz="1870" dirty="0">
                <a:latin typeface="Arial" panose="020B0604020202020204" pitchFamily="34" charset="0"/>
                <a:cs typeface="Arial" panose="020B0604020202020204" pitchFamily="34" charset="0"/>
              </a:rPr>
              <a:t>divided by 7. When the remainder is 0 Sun</a:t>
            </a:r>
            <a:r>
              <a:rPr lang="en-US" sz="1870" dirty="0" smtClean="0">
                <a:latin typeface="Arial" panose="020B0604020202020204" pitchFamily="34" charset="0"/>
                <a:cs typeface="Arial" panose="020B0604020202020204" pitchFamily="34" charset="0"/>
              </a:rPr>
              <a:t>,	</a:t>
            </a:r>
            <a:r>
              <a:rPr lang="en-US" sz="1870" dirty="0">
                <a:latin typeface="Arial" panose="020B0604020202020204" pitchFamily="34" charset="0"/>
                <a:cs typeface="Arial" panose="020B0604020202020204" pitchFamily="34" charset="0"/>
              </a:rPr>
              <a:t>15 May 1999 was </a:t>
            </a:r>
            <a:r>
              <a:rPr lang="en-US" sz="1870" dirty="0" smtClean="0">
                <a:latin typeface="Arial" panose="020B0604020202020204" pitchFamily="34" charset="0"/>
                <a:cs typeface="Arial" panose="020B0604020202020204" pitchFamily="34" charset="0"/>
              </a:rPr>
              <a:t>a Saturday</a:t>
            </a:r>
            <a:endParaRPr lang="pl-PL" sz="1870" dirty="0">
              <a:latin typeface="Arial" panose="020B0604020202020204" pitchFamily="34" charset="0"/>
              <a:cs typeface="Arial" panose="020B0604020202020204" pitchFamily="34" charset="0"/>
            </a:endParaRPr>
          </a:p>
          <a:p>
            <a:pPr>
              <a:buClr>
                <a:srgbClr val="C00000"/>
              </a:buClr>
              <a:tabLst>
                <a:tab pos="4864100" algn="l"/>
              </a:tabLst>
            </a:pPr>
            <a:r>
              <a:rPr lang="en-US" sz="1870" dirty="0" smtClean="0">
                <a:latin typeface="Arial" panose="020B0604020202020204" pitchFamily="34" charset="0"/>
                <a:cs typeface="Arial" panose="020B0604020202020204" pitchFamily="34" charset="0"/>
              </a:rPr>
              <a:t>1 </a:t>
            </a:r>
            <a:r>
              <a:rPr lang="en-US" sz="1870" dirty="0">
                <a:latin typeface="Arial" panose="020B0604020202020204" pitchFamily="34" charset="0"/>
                <a:cs typeface="Arial" panose="020B0604020202020204" pitchFamily="34" charset="0"/>
              </a:rPr>
              <a:t>Mon, </a:t>
            </a:r>
            <a:r>
              <a:rPr lang="en-US" sz="1870" dirty="0" smtClean="0">
                <a:latin typeface="Arial" panose="020B0604020202020204" pitchFamily="34" charset="0"/>
                <a:cs typeface="Arial" panose="020B0604020202020204" pitchFamily="34" charset="0"/>
              </a:rPr>
              <a:t>2 Tue,...	</a:t>
            </a:r>
            <a:endParaRPr lang="pl-PL" sz="1870" dirty="0">
              <a:latin typeface="Arial" panose="020B0604020202020204" pitchFamily="34" charset="0"/>
              <a:cs typeface="Arial" panose="020B0604020202020204" pitchFamily="34" charset="0"/>
            </a:endParaRPr>
          </a:p>
        </p:txBody>
      </p:sp>
      <p:sp>
        <p:nvSpPr>
          <p:cNvPr id="6" name="Rectangle 5"/>
          <p:cNvSpPr/>
          <p:nvPr/>
        </p:nvSpPr>
        <p:spPr>
          <a:xfrm flipH="1">
            <a:off x="2123728" y="6093296"/>
            <a:ext cx="6768752" cy="58477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b="1" dirty="0" smtClean="0">
                <a:solidFill>
                  <a:srgbClr val="C00000"/>
                </a:solidFill>
                <a:latin typeface="Arial" panose="020B0604020202020204" pitchFamily="34" charset="0"/>
                <a:cs typeface="Arial" panose="020B0604020202020204" pitchFamily="34" charset="0"/>
              </a:rPr>
              <a:t>Q17 </a:t>
            </a:r>
            <a:r>
              <a:rPr lang="en-US" sz="1600" b="1" dirty="0">
                <a:solidFill>
                  <a:srgbClr val="C00000"/>
                </a:solidFill>
                <a:latin typeface="Arial" panose="020B0604020202020204" pitchFamily="34" charset="0"/>
                <a:cs typeface="Arial" panose="020B0604020202020204" pitchFamily="34" charset="0"/>
              </a:rPr>
              <a:t>hint</a:t>
            </a:r>
            <a:r>
              <a:rPr lang="en-US" sz="1600" dirty="0">
                <a:solidFill>
                  <a:schemeClr val="tx1"/>
                </a:solidFill>
                <a:latin typeface="Arial" panose="020B0604020202020204" pitchFamily="34" charset="0"/>
                <a:cs typeface="Arial" panose="020B0604020202020204" pitchFamily="34" charset="0"/>
              </a:rPr>
              <a:t> - The </a:t>
            </a:r>
            <a:r>
              <a:rPr lang="en-US" sz="1600" dirty="0" smtClean="0">
                <a:solidFill>
                  <a:schemeClr val="tx1"/>
                </a:solidFill>
                <a:latin typeface="Arial" panose="020B0604020202020204" pitchFamily="34" charset="0"/>
                <a:cs typeface="Arial" panose="020B0604020202020204" pitchFamily="34" charset="0"/>
              </a:rPr>
              <a:t>integer part </a:t>
            </a:r>
            <a:r>
              <a:rPr lang="en-US" sz="1600" dirty="0">
                <a:solidFill>
                  <a:schemeClr val="tx1"/>
                </a:solidFill>
                <a:latin typeface="Arial" panose="020B0604020202020204" pitchFamily="34" charset="0"/>
                <a:cs typeface="Arial" panose="020B0604020202020204" pitchFamily="34" charset="0"/>
              </a:rPr>
              <a:t>of a number is </a:t>
            </a:r>
            <a:r>
              <a:rPr lang="en-US" sz="1600" dirty="0" smtClean="0">
                <a:solidFill>
                  <a:schemeClr val="tx1"/>
                </a:solidFill>
                <a:latin typeface="Arial" panose="020B0604020202020204" pitchFamily="34" charset="0"/>
                <a:cs typeface="Arial" panose="020B0604020202020204" pitchFamily="34" charset="0"/>
              </a:rPr>
              <a:t>the whole-number </a:t>
            </a:r>
            <a:r>
              <a:rPr lang="en-US" sz="1600" dirty="0">
                <a:solidFill>
                  <a:schemeClr val="tx1"/>
                </a:solidFill>
                <a:latin typeface="Arial" panose="020B0604020202020204" pitchFamily="34" charset="0"/>
                <a:cs typeface="Arial" panose="020B0604020202020204" pitchFamily="34" charset="0"/>
              </a:rPr>
              <a:t>part, e.g. the integer part of 19.75 is 19</a:t>
            </a:r>
          </a:p>
        </p:txBody>
      </p:sp>
    </p:spTree>
    <p:extLst>
      <p:ext uri="{BB962C8B-B14F-4D97-AF65-F5344CB8AC3E}">
        <p14:creationId xmlns:p14="http://schemas.microsoft.com/office/powerpoint/2010/main" val="2666539054"/>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340</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62170836"/>
              </p:ext>
            </p:extLst>
          </p:nvPr>
        </p:nvGraphicFramePr>
        <p:xfrm>
          <a:off x="251518" y="1268760"/>
          <a:ext cx="8568952" cy="4549096"/>
        </p:xfrm>
        <a:graphic>
          <a:graphicData uri="http://schemas.openxmlformats.org/drawingml/2006/table">
            <a:tbl>
              <a:tblPr firstRow="1" bandRow="1">
                <a:effectLst/>
                <a:tableStyleId>{5940675A-B579-460E-94D1-54222C63F5DA}</a:tableStyleId>
              </a:tblPr>
              <a:tblGrid>
                <a:gridCol w="2142238"/>
                <a:gridCol w="2250252"/>
                <a:gridCol w="4176462"/>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2626957">
                <a:tc gridSpan="2">
                  <a:txBody>
                    <a:bodyPr/>
                    <a:lstStyle/>
                    <a:p>
                      <a:pPr marL="342900" indent="-342900">
                        <a:buFont typeface="Arial" panose="020B0604020202020204" pitchFamily="34" charset="0"/>
                        <a:buChar char="•"/>
                      </a:pPr>
                      <a:r>
                        <a:rPr lang="en-US" sz="2530" dirty="0" smtClean="0">
                          <a:latin typeface="Arial" panose="020B0604020202020204" pitchFamily="34" charset="0"/>
                          <a:cs typeface="Arial" panose="020B0604020202020204" pitchFamily="34" charset="0"/>
                        </a:rPr>
                        <a:t>Find an amount after repeated percentage changes.</a:t>
                      </a:r>
                    </a:p>
                    <a:p>
                      <a:pPr marL="342900" indent="-342900">
                        <a:buFont typeface="Arial" panose="020B0604020202020204" pitchFamily="34" charset="0"/>
                        <a:buChar char="•"/>
                      </a:pPr>
                      <a:r>
                        <a:rPr lang="en-US" sz="2530" dirty="0" smtClean="0">
                          <a:latin typeface="Arial" panose="020B0604020202020204" pitchFamily="34" charset="0"/>
                          <a:cs typeface="Arial" panose="020B0604020202020204" pitchFamily="34" charset="0"/>
                        </a:rPr>
                        <a:t>Solve growth and decay problems.</a:t>
                      </a:r>
                      <a:endParaRPr lang="en-US" sz="253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530" dirty="0" smtClean="0">
                          <a:latin typeface="Arial" panose="020B0604020202020204" pitchFamily="34" charset="0"/>
                          <a:cs typeface="Arial" panose="020B0604020202020204" pitchFamily="34" charset="0"/>
                        </a:rPr>
                        <a:t>Repeated proportional change can be used to predict changes in population size over short periods of time.</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r>
                        <a:rPr lang="en-US" sz="2530" dirty="0" smtClean="0">
                          <a:latin typeface="Arial" panose="020B0604020202020204" pitchFamily="34" charset="0"/>
                          <a:cs typeface="Arial" panose="020B0604020202020204" pitchFamily="34" charset="0"/>
                        </a:rPr>
                        <a:t>Work out:</a:t>
                      </a:r>
                    </a:p>
                    <a:p>
                      <a:pPr marL="514350" indent="-514350">
                        <a:buFont typeface="+mj-lt"/>
                        <a:buAutoNum type="alphaLcPeriod"/>
                      </a:pPr>
                      <a:r>
                        <a:rPr lang="en-US" sz="2530" b="1" baseline="0" dirty="0" smtClean="0">
                          <a:latin typeface="Arial" panose="020B0604020202020204" pitchFamily="34" charset="0"/>
                          <a:cs typeface="Arial" panose="020B0604020202020204" pitchFamily="34" charset="0"/>
                        </a:rPr>
                        <a:t> </a:t>
                      </a:r>
                      <a:r>
                        <a:rPr lang="en-US" sz="2530" baseline="0" dirty="0" smtClean="0">
                          <a:latin typeface="Arial" panose="020B0604020202020204" pitchFamily="34" charset="0"/>
                          <a:cs typeface="Arial" panose="020B0604020202020204" pitchFamily="34" charset="0"/>
                        </a:rPr>
                        <a:t>4 </a:t>
                      </a:r>
                      <a:r>
                        <a:rPr lang="en-US" sz="2530" dirty="0" smtClean="0">
                          <a:latin typeface="Arial" panose="020B0604020202020204" pitchFamily="34" charset="0"/>
                          <a:cs typeface="Arial" panose="020B0604020202020204" pitchFamily="34" charset="0"/>
                        </a:rPr>
                        <a:t>x 4 x</a:t>
                      </a:r>
                      <a:r>
                        <a:rPr lang="en-US" sz="2530" baseline="0" dirty="0" smtClean="0">
                          <a:latin typeface="Arial" panose="020B0604020202020204" pitchFamily="34" charset="0"/>
                          <a:cs typeface="Arial" panose="020B0604020202020204" pitchFamily="34" charset="0"/>
                        </a:rPr>
                        <a:t> 4 x 4 = 4</a:t>
                      </a:r>
                      <a:r>
                        <a:rPr lang="en-US" sz="2530" baseline="30000" dirty="0" smtClean="0">
                          <a:latin typeface="Arial" panose="020B0604020202020204" pitchFamily="34" charset="0"/>
                          <a:cs typeface="Arial" panose="020B0604020202020204" pitchFamily="34" charset="0"/>
                          <a:sym typeface="Wingdings" panose="05000000000000000000" pitchFamily="2" charset="2"/>
                        </a:rPr>
                        <a:t></a:t>
                      </a:r>
                      <a:r>
                        <a:rPr lang="en-US" sz="2530" baseline="0" dirty="0" smtClean="0">
                          <a:latin typeface="Arial" panose="020B0604020202020204" pitchFamily="34" charset="0"/>
                          <a:cs typeface="Arial" panose="020B0604020202020204" pitchFamily="34" charset="0"/>
                        </a:rPr>
                        <a:t>               </a:t>
                      </a:r>
                      <a:r>
                        <a:rPr lang="en-US" sz="2530" b="1" baseline="0" dirty="0" smtClean="0">
                          <a:latin typeface="Arial" panose="020B0604020202020204" pitchFamily="34" charset="0"/>
                          <a:cs typeface="Arial" panose="020B0604020202020204" pitchFamily="34" charset="0"/>
                        </a:rPr>
                        <a:t>b.</a:t>
                      </a:r>
                      <a:r>
                        <a:rPr lang="en-US" sz="2530" baseline="0" dirty="0" smtClean="0">
                          <a:latin typeface="Arial" panose="020B0604020202020204" pitchFamily="34" charset="0"/>
                          <a:cs typeface="Arial" panose="020B0604020202020204" pitchFamily="34" charset="0"/>
                        </a:rPr>
                        <a:t>  3 x 3 x 3 x 3 x 3 = 3</a:t>
                      </a:r>
                      <a:r>
                        <a:rPr lang="en-US" sz="2530" baseline="30000" dirty="0" smtClean="0">
                          <a:latin typeface="Arial" panose="020B0604020202020204" pitchFamily="34" charset="0"/>
                          <a:cs typeface="Arial" panose="020B0604020202020204" pitchFamily="34" charset="0"/>
                          <a:sym typeface="Wingdings" panose="05000000000000000000" pitchFamily="2" charset="2"/>
                        </a:rPr>
                        <a:t></a:t>
                      </a:r>
                      <a:endParaRPr lang="en-US" sz="253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11.1</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197239"/>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341</a:t>
            </a:r>
            <a:endParaRPr lang="en-GB" sz="1400" b="1" dirty="0">
              <a:latin typeface="Calibri" panose="020F0502020204030204" pitchFamily="34" charset="0"/>
            </a:endParaRPr>
          </a:p>
        </p:txBody>
      </p:sp>
      <p:sp>
        <p:nvSpPr>
          <p:cNvPr id="3" name="Rectangle 2"/>
          <p:cNvSpPr/>
          <p:nvPr/>
        </p:nvSpPr>
        <p:spPr>
          <a:xfrm>
            <a:off x="251520" y="1196752"/>
            <a:ext cx="5256584" cy="2677656"/>
          </a:xfrm>
          <a:prstGeom prst="rect">
            <a:avLst/>
          </a:prstGeom>
        </p:spPr>
        <p:txBody>
          <a:bodyPr wrap="square">
            <a:spAutoFit/>
          </a:bodyPr>
          <a:lstStyle/>
          <a:p>
            <a:pPr marL="457200" indent="-457200">
              <a:buClr>
                <a:srgbClr val="C00000"/>
              </a:buClr>
              <a:buFont typeface="+mj-lt"/>
              <a:buAutoNum type="arabicPeriod"/>
              <a:tabLst>
                <a:tab pos="1079500" algn="l"/>
                <a:tab pos="274320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multiplier as a decimal for </a:t>
            </a:r>
            <a:endParaRPr lang="en-US" sz="28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1079500" algn="l"/>
                <a:tab pos="2743200" algn="l"/>
              </a:tabLst>
            </a:pPr>
            <a:r>
              <a:rPr lang="en-US" sz="2800" dirty="0" smtClean="0">
                <a:latin typeface="Arial" panose="020B0604020202020204" pitchFamily="34" charset="0"/>
                <a:cs typeface="Arial" panose="020B0604020202020204" pitchFamily="34" charset="0"/>
              </a:rPr>
              <a:t>an </a:t>
            </a:r>
            <a:r>
              <a:rPr lang="en-US" sz="2800" dirty="0">
                <a:latin typeface="Arial" panose="020B0604020202020204" pitchFamily="34" charset="0"/>
                <a:cs typeface="Arial" panose="020B0604020202020204" pitchFamily="34" charset="0"/>
              </a:rPr>
              <a:t>increase of 30% </a:t>
            </a:r>
            <a:endParaRPr lang="en-US" sz="28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1079500" algn="l"/>
                <a:tab pos="274320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decrease of 14% </a:t>
            </a:r>
            <a:endParaRPr lang="en-US" sz="28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1079500" algn="l"/>
                <a:tab pos="2743200" algn="l"/>
              </a:tabLst>
            </a:pPr>
            <a:r>
              <a:rPr lang="en-US" sz="2800" dirty="0" smtClean="0">
                <a:latin typeface="Arial" panose="020B0604020202020204" pitchFamily="34" charset="0"/>
                <a:cs typeface="Arial" panose="020B0604020202020204" pitchFamily="34" charset="0"/>
              </a:rPr>
              <a:t>an </a:t>
            </a:r>
            <a:r>
              <a:rPr lang="en-US" sz="2800" dirty="0">
                <a:latin typeface="Arial" panose="020B0604020202020204" pitchFamily="34" charset="0"/>
                <a:cs typeface="Arial" panose="020B0604020202020204" pitchFamily="34" charset="0"/>
              </a:rPr>
              <a:t>increase of 7.2% </a:t>
            </a:r>
            <a:endParaRPr lang="en-US" sz="28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1079500" algn="l"/>
                <a:tab pos="2743200"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decrease of 2.5%.</a:t>
            </a:r>
            <a:endParaRPr lang="pl-PL" sz="2800" dirty="0">
              <a:latin typeface="Arial" panose="020B0604020202020204" pitchFamily="34" charset="0"/>
              <a:cs typeface="Arial" panose="020B0604020202020204" pitchFamily="34" charset="0"/>
            </a:endParaRPr>
          </a:p>
        </p:txBody>
      </p:sp>
      <p:sp>
        <p:nvSpPr>
          <p:cNvPr id="5" name="Rectangle 4"/>
          <p:cNvSpPr/>
          <p:nvPr/>
        </p:nvSpPr>
        <p:spPr>
          <a:xfrm flipH="1">
            <a:off x="223753" y="3874142"/>
            <a:ext cx="4852302" cy="85100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100% + 30%  = 130%</a:t>
            </a:r>
          </a:p>
          <a:p>
            <a:r>
              <a:rPr lang="en-US" sz="2400" dirty="0" smtClean="0">
                <a:solidFill>
                  <a:schemeClr val="tx1"/>
                </a:solidFill>
                <a:latin typeface="Arial" panose="020B0604020202020204" pitchFamily="34" charset="0"/>
                <a:cs typeface="Arial" panose="020B0604020202020204" pitchFamily="34" charset="0"/>
              </a:rPr>
              <a:t>130% = </a:t>
            </a:r>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as a decimal number.</a:t>
            </a:r>
            <a:endParaRPr lang="en-US" sz="2400"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flipH="1">
            <a:off x="231556" y="4810246"/>
            <a:ext cx="4844499" cy="85100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100% - 14%  = </a:t>
            </a:r>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400" dirty="0" smtClean="0">
                <a:solidFill>
                  <a:schemeClr val="tx1"/>
                </a:solidFill>
                <a:latin typeface="Arial" panose="020B0604020202020204" pitchFamily="34" charset="0"/>
                <a:cs typeface="Arial" panose="020B0604020202020204" pitchFamily="34" charset="0"/>
              </a:rPr>
              <a:t>%</a:t>
            </a:r>
          </a:p>
          <a:p>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400" dirty="0" smtClean="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as a decimal number.</a:t>
            </a:r>
            <a:endParaRPr lang="en-US" sz="2400" dirty="0">
              <a:solidFill>
                <a:schemeClr val="tx1"/>
              </a:solidFill>
              <a:latin typeface="Arial" panose="020B0604020202020204" pitchFamily="34" charset="0"/>
              <a:cs typeface="Arial" panose="020B0604020202020204" pitchFamily="34" charset="0"/>
            </a:endParaRPr>
          </a:p>
        </p:txBody>
      </p:sp>
      <p:sp>
        <p:nvSpPr>
          <p:cNvPr id="7" name="Flowchart: Delay 6"/>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
        <p:nvSpPr>
          <p:cNvPr id="2" name="Rectangle 1"/>
          <p:cNvSpPr/>
          <p:nvPr/>
        </p:nvSpPr>
        <p:spPr>
          <a:xfrm>
            <a:off x="251519" y="5735133"/>
            <a:ext cx="4824536" cy="830997"/>
          </a:xfrm>
          <a:prstGeom prst="rect">
            <a:avLst/>
          </a:prstGeom>
          <a:solidFill>
            <a:schemeClr val="bg1">
              <a:lumMod val="95000"/>
            </a:schemeClr>
          </a:solidFill>
          <a:ln w="28575">
            <a:solidFill>
              <a:schemeClr val="tx1"/>
            </a:solidFill>
          </a:ln>
        </p:spPr>
        <p:txBody>
          <a:bodyPr wrap="square">
            <a:spAutoFit/>
          </a:bodyPr>
          <a:lstStyle/>
          <a:p>
            <a:r>
              <a:rPr lang="en-US" sz="2400" dirty="0"/>
              <a:t>Questions in this unit are targeted at the steps indicated.</a:t>
            </a:r>
          </a:p>
        </p:txBody>
      </p:sp>
    </p:spTree>
    <p:extLst>
      <p:ext uri="{BB962C8B-B14F-4D97-AF65-F5344CB8AC3E}">
        <p14:creationId xmlns:p14="http://schemas.microsoft.com/office/powerpoint/2010/main" val="973077944"/>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341</a:t>
            </a:r>
            <a:endParaRPr lang="en-GB" sz="1400" b="1" dirty="0">
              <a:latin typeface="Calibri" panose="020F0502020204030204" pitchFamily="34" charset="0"/>
            </a:endParaRPr>
          </a:p>
        </p:txBody>
      </p:sp>
      <p:sp>
        <p:nvSpPr>
          <p:cNvPr id="3" name="Rectangle 2"/>
          <p:cNvSpPr/>
          <p:nvPr/>
        </p:nvSpPr>
        <p:spPr>
          <a:xfrm>
            <a:off x="251520" y="1254239"/>
            <a:ext cx="8568952" cy="5693866"/>
          </a:xfrm>
          <a:prstGeom prst="rect">
            <a:avLst/>
          </a:prstGeom>
        </p:spPr>
        <p:txBody>
          <a:bodyPr wrap="square">
            <a:spAutoFit/>
          </a:bodyPr>
          <a:lstStyle/>
          <a:p>
            <a:pPr marL="457200" indent="-457200">
              <a:buClr>
                <a:srgbClr val="C00000"/>
              </a:buClr>
              <a:buFont typeface="+mj-lt"/>
              <a:buAutoNum type="arabicPeriod" startAt="2"/>
              <a:tabLst>
                <a:tab pos="1079500" algn="l"/>
                <a:tab pos="2743200" algn="l"/>
              </a:tabLst>
            </a:pPr>
            <a:r>
              <a:rPr lang="en-US" sz="2000" b="1" dirty="0">
                <a:solidFill>
                  <a:srgbClr val="C00000"/>
                </a:solidFill>
                <a:latin typeface="Arial" panose="020B0604020202020204" pitchFamily="34" charset="0"/>
                <a:cs typeface="Arial" panose="020B0604020202020204" pitchFamily="34" charset="0"/>
              </a:rPr>
              <a:t>Real</a:t>
            </a:r>
            <a:r>
              <a:rPr lang="en-US" sz="2000" dirty="0">
                <a:solidFill>
                  <a:srgbClr val="C0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Wes bought a car for £6500. It lost 35% of its value in the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first year. It </a:t>
            </a:r>
            <a:r>
              <a:rPr lang="en-US" sz="2000" dirty="0">
                <a:latin typeface="Arial" panose="020B0604020202020204" pitchFamily="34" charset="0"/>
                <a:cs typeface="Arial" panose="020B0604020202020204" pitchFamily="34" charset="0"/>
              </a:rPr>
              <a:t>lost 15% of its value in the second year. Work out</a:t>
            </a:r>
          </a:p>
          <a:p>
            <a:pPr marL="858838" lvl="1" indent="-401638">
              <a:buClr>
                <a:srgbClr val="C00000"/>
              </a:buClr>
              <a:buFont typeface="+mj-lt"/>
              <a:buAutoNum type="alphaLcPeriod"/>
              <a:tabLst>
                <a:tab pos="1079500" algn="l"/>
                <a:tab pos="27432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multiplier to find the value of the car at the end </a:t>
            </a:r>
            <a:r>
              <a:rPr lang="en-US" sz="2000" dirty="0" smtClean="0">
                <a:latin typeface="Arial" panose="020B0604020202020204" pitchFamily="34" charset="0"/>
                <a:cs typeface="Arial" panose="020B0604020202020204" pitchFamily="34" charset="0"/>
              </a:rPr>
              <a:t>of the </a:t>
            </a:r>
            <a:r>
              <a:rPr lang="en-US" sz="2000" dirty="0">
                <a:latin typeface="Arial" panose="020B0604020202020204" pitchFamily="34" charset="0"/>
                <a:cs typeface="Arial" panose="020B0604020202020204" pitchFamily="34" charset="0"/>
              </a:rPr>
              <a:t>first year</a:t>
            </a:r>
          </a:p>
          <a:p>
            <a:pPr marL="858838" lvl="1" indent="-401638">
              <a:buClr>
                <a:srgbClr val="C00000"/>
              </a:buClr>
              <a:buFont typeface="+mj-lt"/>
              <a:buAutoNum type="alphaLcPeriod"/>
              <a:tabLst>
                <a:tab pos="1079500" algn="l"/>
                <a:tab pos="27432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value of the car at the end of the first year</a:t>
            </a:r>
          </a:p>
          <a:p>
            <a:pPr marL="858838" lvl="1" indent="-401638">
              <a:buClr>
                <a:srgbClr val="C00000"/>
              </a:buClr>
              <a:buFont typeface="+mj-lt"/>
              <a:buAutoNum type="alphaLcPeriod"/>
              <a:tabLst>
                <a:tab pos="1079500" algn="l"/>
                <a:tab pos="27432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multiplier to find the value of the car at the end of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second </a:t>
            </a:r>
            <a:r>
              <a:rPr lang="en-US" sz="2000" dirty="0" smtClean="0">
                <a:latin typeface="Arial" panose="020B0604020202020204" pitchFamily="34" charset="0"/>
                <a:cs typeface="Arial" panose="020B0604020202020204" pitchFamily="34" charset="0"/>
              </a:rPr>
              <a:t>year</a:t>
            </a:r>
            <a:endParaRPr lang="en-US" sz="2000" dirty="0">
              <a:latin typeface="Arial" panose="020B0604020202020204" pitchFamily="34" charset="0"/>
              <a:cs typeface="Arial" panose="020B0604020202020204" pitchFamily="34" charset="0"/>
            </a:endParaRPr>
          </a:p>
          <a:p>
            <a:pPr marL="858838" lvl="1" indent="-401638">
              <a:buClr>
                <a:srgbClr val="C00000"/>
              </a:buClr>
              <a:buFont typeface="+mj-lt"/>
              <a:buAutoNum type="alphaLcPeriod"/>
              <a:tabLst>
                <a:tab pos="1079500" algn="l"/>
                <a:tab pos="27432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value of the car at the end of the second year</a:t>
            </a:r>
          </a:p>
          <a:p>
            <a:pPr marL="858838" lvl="1" indent="-401638">
              <a:buClr>
                <a:srgbClr val="C00000"/>
              </a:buClr>
              <a:buFont typeface="+mj-lt"/>
              <a:buAutoNum type="alphaLcPeriod"/>
              <a:tabLst>
                <a:tab pos="1079500" algn="l"/>
                <a:tab pos="27432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decimal multiplier that the original value of the car can be multiplied by to find its value at the end of two years</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1100" dirty="0" smtClean="0">
              <a:latin typeface="Arial" panose="020B0604020202020204" pitchFamily="34" charset="0"/>
              <a:cs typeface="Arial" panose="020B0604020202020204" pitchFamily="34" charset="0"/>
            </a:endParaRPr>
          </a:p>
          <a:p>
            <a:pPr marL="0" lvl="1">
              <a:buClr>
                <a:srgbClr val="C00000"/>
              </a:buClr>
              <a:tabLst>
                <a:tab pos="1079500" algn="l"/>
                <a:tab pos="2743200" algn="l"/>
              </a:tabLst>
            </a:pPr>
            <a:r>
              <a:rPr lang="en-US" sz="2000" b="1" dirty="0">
                <a:solidFill>
                  <a:srgbClr val="C00000"/>
                </a:solidFill>
                <a:latin typeface="Arial" panose="020B0604020202020204" pitchFamily="34" charset="0"/>
                <a:cs typeface="Arial" panose="020B0604020202020204" pitchFamily="34" charset="0"/>
              </a:rPr>
              <a:t>Discussion</a:t>
            </a:r>
            <a:r>
              <a:rPr lang="en-US" sz="2000" dirty="0">
                <a:solidFill>
                  <a:srgbClr val="C0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What do you notice about your answers to parts </a:t>
            </a:r>
            <a:r>
              <a:rPr lang="en-US" sz="2000" b="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and </a:t>
            </a:r>
            <a:r>
              <a:rPr lang="en-US" sz="2000" b="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a:t>
            </a:r>
          </a:p>
          <a:p>
            <a:pPr marL="0" lvl="1">
              <a:buClr>
                <a:srgbClr val="C00000"/>
              </a:buClr>
              <a:tabLst>
                <a:tab pos="1079500" algn="l"/>
                <a:tab pos="2743200" algn="l"/>
              </a:tabLst>
            </a:pPr>
            <a:r>
              <a:rPr lang="en-US" sz="2000" dirty="0">
                <a:latin typeface="Arial" panose="020B0604020202020204" pitchFamily="34" charset="0"/>
                <a:cs typeface="Arial" panose="020B0604020202020204" pitchFamily="34" charset="0"/>
              </a:rPr>
              <a:t>What is a quick way to find the answer to part </a:t>
            </a:r>
            <a:r>
              <a:rPr lang="en-US" sz="2000" b="1"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without steps </a:t>
            </a:r>
            <a:r>
              <a:rPr lang="en-US" sz="2000" b="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 to </a:t>
            </a:r>
            <a:r>
              <a:rPr lang="en-US" sz="2000" b="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a:t>
            </a:r>
            <a:endParaRPr lang="pl-PL" sz="2000" dirty="0">
              <a:latin typeface="Arial" panose="020B0604020202020204" pitchFamily="34" charset="0"/>
              <a:cs typeface="Arial" panose="020B0604020202020204" pitchFamily="34" charset="0"/>
            </a:endParaRPr>
          </a:p>
        </p:txBody>
      </p:sp>
      <p:sp>
        <p:nvSpPr>
          <p:cNvPr id="5" name="Rectangle 4"/>
          <p:cNvSpPr/>
          <p:nvPr/>
        </p:nvSpPr>
        <p:spPr>
          <a:xfrm flipH="1">
            <a:off x="4688250" y="5506479"/>
            <a:ext cx="4132222" cy="461665"/>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Q2c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Decrease </a:t>
            </a:r>
            <a:r>
              <a:rPr lang="en-US" sz="2400" dirty="0" smtClean="0">
                <a:solidFill>
                  <a:schemeClr val="tx1"/>
                </a:solidFill>
                <a:latin typeface="Arial" panose="020B0604020202020204" pitchFamily="34" charset="0"/>
                <a:cs typeface="Arial" panose="020B0604020202020204" pitchFamily="34" charset="0"/>
              </a:rPr>
              <a:t>by </a:t>
            </a:r>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40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flipH="1">
            <a:off x="251520" y="5506480"/>
            <a:ext cx="4248472" cy="461665"/>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Decrease </a:t>
            </a:r>
            <a:r>
              <a:rPr lang="en-US" sz="2400" dirty="0" smtClean="0">
                <a:solidFill>
                  <a:schemeClr val="tx1"/>
                </a:solidFill>
                <a:latin typeface="Arial" panose="020B0604020202020204" pitchFamily="34" charset="0"/>
                <a:cs typeface="Arial" panose="020B0604020202020204" pitchFamily="34" charset="0"/>
              </a:rPr>
              <a:t>by </a:t>
            </a:r>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35%</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srcRect l="21059" t="60703" r="27011" b="23561"/>
          <a:stretch/>
        </p:blipFill>
        <p:spPr>
          <a:xfrm>
            <a:off x="990675" y="4149080"/>
            <a:ext cx="7069660" cy="1285392"/>
          </a:xfrm>
          <a:prstGeom prst="rect">
            <a:avLst/>
          </a:prstGeom>
          <a:ln w="31750">
            <a:solidFill>
              <a:srgbClr val="C00000"/>
            </a:solidFill>
          </a:ln>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4408" y="1196752"/>
            <a:ext cx="582392" cy="582392"/>
          </a:xfrm>
          <a:prstGeom prst="rect">
            <a:avLst/>
          </a:prstGeom>
        </p:spPr>
      </p:pic>
    </p:spTree>
    <p:extLst>
      <p:ext uri="{BB962C8B-B14F-4D97-AF65-F5344CB8AC3E}">
        <p14:creationId xmlns:p14="http://schemas.microsoft.com/office/powerpoint/2010/main" val="162022446"/>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341</a:t>
            </a:r>
            <a:endParaRPr lang="en-GB" sz="1400" b="1" dirty="0">
              <a:latin typeface="Calibri" panose="020F0502020204030204" pitchFamily="34" charset="0"/>
            </a:endParaRPr>
          </a:p>
        </p:txBody>
      </p:sp>
      <p:sp>
        <p:nvSpPr>
          <p:cNvPr id="3" name="Rectangle 2"/>
          <p:cNvSpPr/>
          <p:nvPr/>
        </p:nvSpPr>
        <p:spPr>
          <a:xfrm>
            <a:off x="251520" y="1196752"/>
            <a:ext cx="5256584" cy="4493538"/>
          </a:xfrm>
          <a:prstGeom prst="rect">
            <a:avLst/>
          </a:prstGeom>
        </p:spPr>
        <p:txBody>
          <a:bodyPr wrap="square">
            <a:spAutoFit/>
          </a:bodyPr>
          <a:lstStyle/>
          <a:p>
            <a:pPr marL="401638" indent="-401638">
              <a:buClr>
                <a:srgbClr val="C00000"/>
              </a:buClr>
              <a:buFont typeface="+mj-lt"/>
              <a:buAutoNum type="arabicPeriod" startAt="3"/>
              <a:tabLst>
                <a:tab pos="1079500" algn="l"/>
                <a:tab pos="2743200" algn="l"/>
              </a:tabLst>
            </a:pPr>
            <a:r>
              <a:rPr lang="en-US" sz="2200" dirty="0">
                <a:latin typeface="Arial" panose="020B0604020202020204" pitchFamily="34" charset="0"/>
                <a:cs typeface="Arial" panose="020B0604020202020204" pitchFamily="34" charset="0"/>
              </a:rPr>
              <a:t>Work out the decimal multiplier that </a:t>
            </a:r>
            <a:r>
              <a:rPr lang="en-US" sz="2200" dirty="0" smtClean="0">
                <a:latin typeface="Arial" panose="020B0604020202020204" pitchFamily="34" charset="0"/>
                <a:cs typeface="Arial" panose="020B0604020202020204" pitchFamily="34" charset="0"/>
              </a:rPr>
              <a:t>represents:</a:t>
            </a:r>
            <a:endParaRPr lang="en-US" sz="2200" dirty="0">
              <a:latin typeface="Arial" panose="020B0604020202020204" pitchFamily="34" charset="0"/>
              <a:cs typeface="Arial" panose="020B0604020202020204" pitchFamily="34" charset="0"/>
            </a:endParaRPr>
          </a:p>
          <a:p>
            <a:pPr marL="858838" lvl="1" indent="-401638">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an </a:t>
            </a:r>
            <a:r>
              <a:rPr lang="en-US" sz="2200" dirty="0">
                <a:latin typeface="Arial" panose="020B0604020202020204" pitchFamily="34" charset="0"/>
                <a:cs typeface="Arial" panose="020B0604020202020204" pitchFamily="34" charset="0"/>
              </a:rPr>
              <a:t>increase of 12% for 3 </a:t>
            </a:r>
            <a:r>
              <a:rPr lang="en-US" sz="2200" dirty="0" smtClean="0">
                <a:latin typeface="Arial" panose="020B0604020202020204" pitchFamily="34" charset="0"/>
                <a:cs typeface="Arial" panose="020B0604020202020204" pitchFamily="34" charset="0"/>
              </a:rPr>
              <a:t>years</a:t>
            </a:r>
          </a:p>
          <a:p>
            <a:pPr marL="858838" lvl="1" indent="-401638">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decrease </a:t>
            </a:r>
            <a:r>
              <a:rPr lang="en-US" sz="2200" dirty="0">
                <a:latin typeface="Arial" panose="020B0604020202020204" pitchFamily="34" charset="0"/>
                <a:cs typeface="Arial" panose="020B0604020202020204" pitchFamily="34" charset="0"/>
              </a:rPr>
              <a:t>of 15% for 4 years.</a:t>
            </a:r>
          </a:p>
          <a:p>
            <a:pPr>
              <a:buClr>
                <a:srgbClr val="C00000"/>
              </a:buClr>
              <a:tabLst>
                <a:tab pos="858838" algn="l"/>
                <a:tab pos="2743200" algn="l"/>
              </a:tabLst>
            </a:pPr>
            <a:r>
              <a:rPr lang="en-US" sz="2200" b="1" dirty="0" smtClean="0">
                <a:solidFill>
                  <a:srgbClr val="C00000"/>
                </a:solidFill>
                <a:latin typeface="Arial" panose="020B0604020202020204" pitchFamily="34" charset="0"/>
                <a:cs typeface="Arial" panose="020B0604020202020204" pitchFamily="34" charset="0"/>
              </a:rPr>
              <a:t/>
            </a:r>
            <a:br>
              <a:rPr lang="en-US" sz="2200" b="1" dirty="0" smtClean="0">
                <a:solidFill>
                  <a:srgbClr val="C00000"/>
                </a:solidFill>
                <a:latin typeface="Arial" panose="020B0604020202020204" pitchFamily="34" charset="0"/>
                <a:cs typeface="Arial" panose="020B0604020202020204" pitchFamily="34" charset="0"/>
              </a:rPr>
            </a:br>
            <a:r>
              <a:rPr lang="en-US" sz="2200" b="1" dirty="0" smtClean="0">
                <a:solidFill>
                  <a:srgbClr val="C00000"/>
                </a:solidFill>
                <a:latin typeface="Arial" panose="020B0604020202020204" pitchFamily="34" charset="0"/>
                <a:cs typeface="Arial" panose="020B0604020202020204" pitchFamily="34" charset="0"/>
              </a:rPr>
              <a:t/>
            </a:r>
            <a:br>
              <a:rPr lang="en-US" sz="2200" b="1" dirty="0" smtClean="0">
                <a:solidFill>
                  <a:srgbClr val="C00000"/>
                </a:solidFill>
                <a:latin typeface="Arial" panose="020B0604020202020204" pitchFamily="34" charset="0"/>
                <a:cs typeface="Arial" panose="020B0604020202020204" pitchFamily="34" charset="0"/>
              </a:rPr>
            </a:br>
            <a:r>
              <a:rPr lang="en-US" sz="2200" b="1" dirty="0" smtClean="0">
                <a:solidFill>
                  <a:srgbClr val="C00000"/>
                </a:solidFill>
                <a:latin typeface="Arial" panose="020B0604020202020204" pitchFamily="34" charset="0"/>
                <a:cs typeface="Arial" panose="020B0604020202020204" pitchFamily="34" charset="0"/>
              </a:rPr>
              <a:t>Discussion </a:t>
            </a:r>
            <a:r>
              <a:rPr lang="en-US" sz="2200" dirty="0">
                <a:latin typeface="Arial" panose="020B0604020202020204" pitchFamily="34" charset="0"/>
                <a:cs typeface="Arial" panose="020B0604020202020204" pitchFamily="34" charset="0"/>
              </a:rPr>
              <a:t>How could you write these multipliers as a power rather than a decimal number</a:t>
            </a:r>
            <a:r>
              <a:rPr lang="en-US" sz="22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5"/>
              <a:tabLst>
                <a:tab pos="858838" algn="l"/>
                <a:tab pos="2743200" algn="l"/>
              </a:tabLst>
            </a:pPr>
            <a:r>
              <a:rPr lang="en-US" sz="2200" b="1" dirty="0">
                <a:solidFill>
                  <a:srgbClr val="C00000"/>
                </a:solidFill>
                <a:latin typeface="Arial" panose="020B0604020202020204" pitchFamily="34" charset="0"/>
                <a:cs typeface="Arial" panose="020B0604020202020204" pitchFamily="34" charset="0"/>
              </a:rPr>
              <a:t>Reasoning</a:t>
            </a:r>
            <a:r>
              <a:rPr lang="en-US" sz="2200" dirty="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Becky says an increase of 15% followed by an increase of 22% is the same as an increase of 37</a:t>
            </a:r>
            <a:r>
              <a:rPr lang="en-US" sz="2200" dirty="0" smtClean="0">
                <a:latin typeface="Arial" panose="020B0604020202020204" pitchFamily="34" charset="0"/>
                <a:cs typeface="Arial" panose="020B0604020202020204" pitchFamily="34" charset="0"/>
              </a:rPr>
              <a:t>%. Is </a:t>
            </a:r>
            <a:r>
              <a:rPr lang="en-US" sz="2200" dirty="0">
                <a:latin typeface="Arial" panose="020B0604020202020204" pitchFamily="34" charset="0"/>
                <a:cs typeface="Arial" panose="020B0604020202020204" pitchFamily="34" charset="0"/>
              </a:rPr>
              <a:t>Becky correct? Explain.</a:t>
            </a:r>
            <a:endParaRPr lang="pl-PL" sz="2200" dirty="0">
              <a:latin typeface="Arial" panose="020B0604020202020204" pitchFamily="34" charset="0"/>
              <a:cs typeface="Arial" panose="020B0604020202020204" pitchFamily="34" charset="0"/>
            </a:endParaRPr>
          </a:p>
        </p:txBody>
      </p:sp>
      <p:sp>
        <p:nvSpPr>
          <p:cNvPr id="9" name="Rectangle 8"/>
          <p:cNvSpPr/>
          <p:nvPr/>
        </p:nvSpPr>
        <p:spPr>
          <a:xfrm flipH="1">
            <a:off x="223753" y="5755903"/>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Q5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Show your working. Write a sentence to explain.</a:t>
            </a:r>
          </a:p>
        </p:txBody>
      </p:sp>
      <p:sp>
        <p:nvSpPr>
          <p:cNvPr id="10" name="Rectangle 9"/>
          <p:cNvSpPr/>
          <p:nvPr/>
        </p:nvSpPr>
        <p:spPr>
          <a:xfrm flipH="1">
            <a:off x="251520" y="2710081"/>
            <a:ext cx="5204539" cy="43088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Q3a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x 12</a:t>
            </a:r>
            <a:r>
              <a:rPr lang="en-US" sz="2200" baseline="300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200" baseline="3000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Tree>
    <p:extLst>
      <p:ext uri="{BB962C8B-B14F-4D97-AF65-F5344CB8AC3E}">
        <p14:creationId xmlns:p14="http://schemas.microsoft.com/office/powerpoint/2010/main" val="2558357648"/>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341</a:t>
            </a:r>
            <a:endParaRPr lang="en-GB" sz="1400" b="1" dirty="0">
              <a:latin typeface="Calibri" panose="020F0502020204030204" pitchFamily="34" charset="0"/>
            </a:endParaRPr>
          </a:p>
        </p:txBody>
      </p:sp>
      <p:sp>
        <p:nvSpPr>
          <p:cNvPr id="3" name="Rectangle 2"/>
          <p:cNvSpPr/>
          <p:nvPr/>
        </p:nvSpPr>
        <p:spPr>
          <a:xfrm>
            <a:off x="251520" y="1196752"/>
            <a:ext cx="5256584" cy="2602251"/>
          </a:xfrm>
          <a:prstGeom prst="rect">
            <a:avLst/>
          </a:prstGeom>
        </p:spPr>
        <p:txBody>
          <a:bodyPr wrap="square">
            <a:spAutoFit/>
          </a:bodyPr>
          <a:lstStyle/>
          <a:p>
            <a:pPr marL="457200" indent="-457200">
              <a:buClr>
                <a:srgbClr val="C00000"/>
              </a:buClr>
              <a:buFont typeface="+mj-lt"/>
              <a:buAutoNum type="arabicPeriod" startAt="4"/>
              <a:tabLst>
                <a:tab pos="1079500" algn="l"/>
                <a:tab pos="2743200" algn="l"/>
              </a:tabLst>
            </a:pPr>
            <a:r>
              <a:rPr lang="en-US" sz="2330" b="1" dirty="0">
                <a:solidFill>
                  <a:srgbClr val="C00000"/>
                </a:solidFill>
                <a:latin typeface="Arial" panose="020B0604020202020204" pitchFamily="34" charset="0"/>
                <a:cs typeface="Arial" panose="020B0604020202020204" pitchFamily="34" charset="0"/>
              </a:rPr>
              <a:t>Finance </a:t>
            </a:r>
            <a:r>
              <a:rPr lang="en-US" sz="2330" dirty="0">
                <a:latin typeface="Arial" panose="020B0604020202020204" pitchFamily="34" charset="0"/>
                <a:cs typeface="Arial" panose="020B0604020202020204" pitchFamily="34" charset="0"/>
              </a:rPr>
              <a:t>Abdul has a job with an annual salary of £35000. At the end of the first year he is given an increase of 2%. At the end of the second year he is given an increase of 3.5%. Work out Abdul's salary at the end of two years.</a:t>
            </a:r>
            <a:endParaRPr lang="pl-PL" sz="2330" dirty="0">
              <a:latin typeface="Arial" panose="020B0604020202020204" pitchFamily="34" charset="0"/>
              <a:cs typeface="Arial" panose="020B0604020202020204" pitchFamily="34" charset="0"/>
            </a:endParaRPr>
          </a:p>
        </p:txBody>
      </p:sp>
      <p:sp>
        <p:nvSpPr>
          <p:cNvPr id="9" name="Rectangle 8"/>
          <p:cNvSpPr/>
          <p:nvPr/>
        </p:nvSpPr>
        <p:spPr>
          <a:xfrm flipH="1">
            <a:off x="277542" y="4005064"/>
            <a:ext cx="5204539" cy="156966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Work out the decimal multiplier that the original salary can be multiplied by to find the salary at the end of two years.</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
        <p:nvSpPr>
          <p:cNvPr id="8" name="Rectangle 7"/>
          <p:cNvSpPr/>
          <p:nvPr/>
        </p:nvSpPr>
        <p:spPr>
          <a:xfrm flipH="1">
            <a:off x="277542" y="5694347"/>
            <a:ext cx="5158554" cy="830997"/>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 communication hint </a:t>
            </a:r>
            <a:r>
              <a:rPr lang="en-US" sz="2400" dirty="0" smtClean="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Annual</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means ‘yearly</a:t>
            </a:r>
            <a:r>
              <a:rPr lang="en-US" sz="24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3527599"/>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341</a:t>
            </a:r>
            <a:endParaRPr lang="en-GB" sz="1400" b="1" dirty="0">
              <a:latin typeface="Calibri" panose="020F0502020204030204" pitchFamily="34" charset="0"/>
            </a:endParaRPr>
          </a:p>
        </p:txBody>
      </p:sp>
      <p:sp>
        <p:nvSpPr>
          <p:cNvPr id="3" name="Rectangle 2"/>
          <p:cNvSpPr/>
          <p:nvPr/>
        </p:nvSpPr>
        <p:spPr>
          <a:xfrm>
            <a:off x="251520" y="1196752"/>
            <a:ext cx="5256584" cy="5470728"/>
          </a:xfrm>
          <a:prstGeom prst="rect">
            <a:avLst/>
          </a:prstGeom>
        </p:spPr>
        <p:txBody>
          <a:bodyPr wrap="square">
            <a:spAutoFit/>
          </a:bodyPr>
          <a:lstStyle/>
          <a:p>
            <a:pPr marL="457200" indent="-457200">
              <a:buClr>
                <a:srgbClr val="C00000"/>
              </a:buClr>
              <a:buFont typeface="+mj-lt"/>
              <a:buAutoNum type="arabicPeriod" startAt="6"/>
              <a:tabLst>
                <a:tab pos="1079500" algn="l"/>
                <a:tab pos="2743200" algn="l"/>
              </a:tabLst>
            </a:pPr>
            <a:r>
              <a:rPr lang="en-US" sz="2330" dirty="0">
                <a:latin typeface="Arial" panose="020B0604020202020204" pitchFamily="34" charset="0"/>
                <a:cs typeface="Arial" panose="020B0604020202020204" pitchFamily="34" charset="0"/>
              </a:rPr>
              <a:t>Work out the multiplier as a decimal number for</a:t>
            </a:r>
          </a:p>
          <a:p>
            <a:pPr marL="858838" lvl="1" indent="-401638">
              <a:buClr>
                <a:srgbClr val="C00000"/>
              </a:buClr>
              <a:buFont typeface="+mj-lt"/>
              <a:buAutoNum type="alphaLcPeriod"/>
              <a:tabLst>
                <a:tab pos="1079500" algn="l"/>
                <a:tab pos="2743200" algn="l"/>
              </a:tabLst>
            </a:pPr>
            <a:r>
              <a:rPr lang="en-US" sz="2330" dirty="0" smtClean="0">
                <a:latin typeface="Arial" panose="020B0604020202020204" pitchFamily="34" charset="0"/>
                <a:cs typeface="Arial" panose="020B0604020202020204" pitchFamily="34" charset="0"/>
              </a:rPr>
              <a:t>an </a:t>
            </a:r>
            <a:r>
              <a:rPr lang="en-US" sz="2330" dirty="0">
                <a:latin typeface="Arial" panose="020B0604020202020204" pitchFamily="34" charset="0"/>
                <a:cs typeface="Arial" panose="020B0604020202020204" pitchFamily="34" charset="0"/>
              </a:rPr>
              <a:t>increase of 5% followed by an increase of 3% </a:t>
            </a:r>
            <a:endParaRPr lang="en-US" sz="2330" dirty="0" smtClean="0">
              <a:latin typeface="Arial" panose="020B0604020202020204" pitchFamily="34" charset="0"/>
              <a:cs typeface="Arial" panose="020B0604020202020204" pitchFamily="34" charset="0"/>
            </a:endParaRPr>
          </a:p>
          <a:p>
            <a:pPr marL="858838" lvl="1" indent="-401638">
              <a:buClr>
                <a:srgbClr val="C00000"/>
              </a:buClr>
              <a:buFont typeface="+mj-lt"/>
              <a:buAutoNum type="alphaLcPeriod"/>
              <a:tabLst>
                <a:tab pos="1079500" algn="l"/>
                <a:tab pos="2743200" algn="l"/>
              </a:tabLst>
            </a:pPr>
            <a:r>
              <a:rPr lang="en-US" sz="2330" dirty="0" smtClean="0">
                <a:latin typeface="Arial" panose="020B0604020202020204" pitchFamily="34" charset="0"/>
                <a:cs typeface="Arial" panose="020B0604020202020204" pitchFamily="34" charset="0"/>
              </a:rPr>
              <a:t>a </a:t>
            </a:r>
            <a:r>
              <a:rPr lang="en-US" sz="2330" dirty="0">
                <a:latin typeface="Arial" panose="020B0604020202020204" pitchFamily="34" charset="0"/>
                <a:cs typeface="Arial" panose="020B0604020202020204" pitchFamily="34" charset="0"/>
              </a:rPr>
              <a:t>decrease of 20% followed by a decrease of 15% </a:t>
            </a:r>
            <a:endParaRPr lang="en-US" sz="2330" dirty="0" smtClean="0">
              <a:latin typeface="Arial" panose="020B0604020202020204" pitchFamily="34" charset="0"/>
              <a:cs typeface="Arial" panose="020B0604020202020204" pitchFamily="34" charset="0"/>
            </a:endParaRPr>
          </a:p>
          <a:p>
            <a:pPr marL="858838" lvl="1" indent="-401638">
              <a:buClr>
                <a:srgbClr val="C00000"/>
              </a:buClr>
              <a:buFont typeface="+mj-lt"/>
              <a:buAutoNum type="alphaLcPeriod"/>
              <a:tabLst>
                <a:tab pos="1079500" algn="l"/>
                <a:tab pos="2743200" algn="l"/>
              </a:tabLst>
            </a:pPr>
            <a:r>
              <a:rPr lang="en-US" sz="2330" dirty="0" smtClean="0">
                <a:latin typeface="Arial" panose="020B0604020202020204" pitchFamily="34" charset="0"/>
                <a:cs typeface="Arial" panose="020B0604020202020204" pitchFamily="34" charset="0"/>
              </a:rPr>
              <a:t>an </a:t>
            </a:r>
            <a:r>
              <a:rPr lang="en-US" sz="2330" dirty="0">
                <a:latin typeface="Arial" panose="020B0604020202020204" pitchFamily="34" charset="0"/>
                <a:cs typeface="Arial" panose="020B0604020202020204" pitchFamily="34" charset="0"/>
              </a:rPr>
              <a:t>increase of 9% followed by a decrease of 6</a:t>
            </a:r>
            <a:r>
              <a:rPr lang="en-US" sz="2330" dirty="0" smtClean="0">
                <a:latin typeface="Arial" panose="020B0604020202020204" pitchFamily="34" charset="0"/>
                <a:cs typeface="Arial" panose="020B0604020202020204" pitchFamily="34" charset="0"/>
              </a:rPr>
              <a:t>%.</a:t>
            </a:r>
            <a:endParaRPr lang="en-US" sz="233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tabLst>
                <a:tab pos="1079500" algn="l"/>
                <a:tab pos="2743200" algn="l"/>
              </a:tabLst>
            </a:pPr>
            <a:r>
              <a:rPr lang="en-US" sz="2330" b="1" dirty="0" smtClean="0">
                <a:solidFill>
                  <a:srgbClr val="C00000"/>
                </a:solidFill>
                <a:latin typeface="Arial" panose="020B0604020202020204" pitchFamily="34" charset="0"/>
                <a:cs typeface="Arial" panose="020B0604020202020204" pitchFamily="34" charset="0"/>
              </a:rPr>
              <a:t>Finance </a:t>
            </a:r>
            <a:r>
              <a:rPr lang="en-US" sz="2330" dirty="0">
                <a:latin typeface="Arial" panose="020B0604020202020204" pitchFamily="34" charset="0"/>
                <a:cs typeface="Arial" panose="020B0604020202020204" pitchFamily="34" charset="0"/>
              </a:rPr>
              <a:t>Tristan buys a flat for £35000. In the first year, the value of the flat increases by 12%. In the second year, the value of the flat decreases by 3</a:t>
            </a:r>
            <a:r>
              <a:rPr lang="en-US" sz="2330" dirty="0" smtClean="0">
                <a:latin typeface="Arial" panose="020B0604020202020204" pitchFamily="34" charset="0"/>
                <a:cs typeface="Arial" panose="020B0604020202020204" pitchFamily="34" charset="0"/>
              </a:rPr>
              <a:t>%.</a:t>
            </a:r>
            <a:br>
              <a:rPr lang="en-US" sz="2330" dirty="0" smtClean="0">
                <a:latin typeface="Arial" panose="020B0604020202020204" pitchFamily="34" charset="0"/>
                <a:cs typeface="Arial" panose="020B0604020202020204" pitchFamily="34" charset="0"/>
              </a:rPr>
            </a:br>
            <a:r>
              <a:rPr lang="en-US" sz="2330" dirty="0" smtClean="0">
                <a:latin typeface="Arial" panose="020B0604020202020204" pitchFamily="34" charset="0"/>
                <a:cs typeface="Arial" panose="020B0604020202020204" pitchFamily="34" charset="0"/>
              </a:rPr>
              <a:t>Work </a:t>
            </a:r>
            <a:r>
              <a:rPr lang="en-US" sz="2330" dirty="0">
                <a:latin typeface="Arial" panose="020B0604020202020204" pitchFamily="34" charset="0"/>
                <a:cs typeface="Arial" panose="020B0604020202020204" pitchFamily="34" charset="0"/>
              </a:rPr>
              <a:t>out the value of the flat after the 2 years.</a:t>
            </a:r>
            <a:endParaRPr lang="pl-PL" sz="233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Tree>
    <p:extLst>
      <p:ext uri="{BB962C8B-B14F-4D97-AF65-F5344CB8AC3E}">
        <p14:creationId xmlns:p14="http://schemas.microsoft.com/office/powerpoint/2010/main" val="1226127749"/>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342</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startAt="8"/>
              <a:tabLst>
                <a:tab pos="1079500" algn="l"/>
                <a:tab pos="2743200" algn="l"/>
              </a:tabLst>
            </a:pPr>
            <a:r>
              <a:rPr lang="en-US" sz="2400" dirty="0">
                <a:latin typeface="Arial" panose="020B0604020202020204" pitchFamily="34" charset="0"/>
                <a:cs typeface="Arial" panose="020B0604020202020204" pitchFamily="34" charset="0"/>
              </a:rPr>
              <a:t>Abi buys a motor bike for £8200. In the first year the motorbike depreciates by 25%. In the second year it depreciates by 12%. What is the value of the motorbike at the end of the two years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10"/>
              <a:tabLst>
                <a:tab pos="1079500" algn="l"/>
                <a:tab pos="2743200" algn="l"/>
              </a:tabLst>
            </a:pPr>
            <a:r>
              <a:rPr lang="en-US" sz="2400" b="1" dirty="0">
                <a:solidFill>
                  <a:srgbClr val="C00000"/>
                </a:solidFill>
                <a:latin typeface="Arial" panose="020B0604020202020204" pitchFamily="34" charset="0"/>
                <a:cs typeface="Arial" panose="020B0604020202020204" pitchFamily="34" charset="0"/>
              </a:rPr>
              <a:t>Finance / Reasoning </a:t>
            </a:r>
            <a:r>
              <a:rPr lang="en-US" sz="2400" dirty="0">
                <a:latin typeface="Arial" panose="020B0604020202020204" pitchFamily="34" charset="0"/>
                <a:cs typeface="Arial" panose="020B0604020202020204" pitchFamily="34" charset="0"/>
              </a:rPr>
              <a:t>£3500 is invested for 2 years at 4.1% per annum compound interest. Work out the total amount in the account after 2 years.</a:t>
            </a:r>
            <a:endParaRPr lang="pl-PL"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
        <p:nvSpPr>
          <p:cNvPr id="6" name="Rectangle 5"/>
          <p:cNvSpPr/>
          <p:nvPr/>
        </p:nvSpPr>
        <p:spPr>
          <a:xfrm flipH="1">
            <a:off x="251520" y="3861048"/>
            <a:ext cx="5196812" cy="769441"/>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Q8 communication hint </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To </a:t>
            </a:r>
            <a:r>
              <a:rPr lang="en-US" sz="2200" b="1" dirty="0">
                <a:solidFill>
                  <a:schemeClr val="tx1"/>
                </a:solidFill>
                <a:latin typeface="Arial" panose="020B0604020202020204" pitchFamily="34" charset="0"/>
                <a:cs typeface="Arial" panose="020B0604020202020204" pitchFamily="34" charset="0"/>
              </a:rPr>
              <a:t>depreciate</a:t>
            </a:r>
            <a:r>
              <a:rPr lang="en-US" sz="2200" dirty="0">
                <a:solidFill>
                  <a:schemeClr val="tx1"/>
                </a:solidFill>
                <a:latin typeface="Arial" panose="020B0604020202020204" pitchFamily="34" charset="0"/>
                <a:cs typeface="Arial" panose="020B0604020202020204" pitchFamily="34" charset="0"/>
              </a:rPr>
              <a:t> means to decrease in value.</a:t>
            </a:r>
          </a:p>
        </p:txBody>
      </p:sp>
    </p:spTree>
    <p:extLst>
      <p:ext uri="{BB962C8B-B14F-4D97-AF65-F5344CB8AC3E}">
        <p14:creationId xmlns:p14="http://schemas.microsoft.com/office/powerpoint/2010/main" val="1771318583"/>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 name="Rectangle 1"/>
          <p:cNvSpPr/>
          <p:nvPr/>
        </p:nvSpPr>
        <p:spPr>
          <a:xfrm>
            <a:off x="179512" y="1124744"/>
            <a:ext cx="8712968" cy="5262979"/>
          </a:xfrm>
          <a:prstGeom prst="rect">
            <a:avLst/>
          </a:prstGeom>
        </p:spPr>
        <p:txBody>
          <a:bodyPr wrap="square" numCol="1" spcCol="182880">
            <a:spAutoFit/>
          </a:bodyPr>
          <a:lstStyle/>
          <a:p>
            <a:pPr>
              <a:buClr>
                <a:srgbClr val="0070C0"/>
              </a:buClr>
              <a:tabLst>
                <a:tab pos="804863" algn="l"/>
                <a:tab pos="8521700" algn="r"/>
              </a:tabLst>
            </a:pPr>
            <a:r>
              <a:rPr lang="en-US" sz="2800" b="1" dirty="0" smtClean="0">
                <a:solidFill>
                  <a:srgbClr val="FF0000"/>
                </a:solidFill>
                <a:latin typeface="Arial" panose="020B0604020202020204" pitchFamily="34" charset="0"/>
                <a:cs typeface="Arial" panose="020B0604020202020204" pitchFamily="34" charset="0"/>
              </a:rPr>
              <a:t>11 	Multiplicative reasoning	339</a:t>
            </a:r>
            <a:endParaRPr lang="en-US" sz="2800" b="1" dirty="0">
              <a:solidFill>
                <a:srgbClr val="FF0000"/>
              </a:solidFill>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800" dirty="0" smtClean="0">
                <a:latin typeface="Arial" panose="020B0604020202020204" pitchFamily="34" charset="0"/>
                <a:cs typeface="Arial" panose="020B0604020202020204" pitchFamily="34" charset="0"/>
              </a:rPr>
              <a:t>	Prior </a:t>
            </a:r>
            <a:r>
              <a:rPr lang="en-US" sz="2800" dirty="0">
                <a:latin typeface="Arial" panose="020B0604020202020204" pitchFamily="34" charset="0"/>
                <a:cs typeface="Arial" panose="020B0604020202020204" pitchFamily="34" charset="0"/>
              </a:rPr>
              <a:t>knowledge </a:t>
            </a:r>
            <a:r>
              <a:rPr lang="en-US" sz="2800" dirty="0" smtClean="0">
                <a:latin typeface="Arial" panose="020B0604020202020204" pitchFamily="34" charset="0"/>
                <a:cs typeface="Arial" panose="020B0604020202020204" pitchFamily="34" charset="0"/>
              </a:rPr>
              <a:t>check	339</a:t>
            </a:r>
            <a:endParaRPr lang="en-US" sz="28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800" b="1" dirty="0">
                <a:latin typeface="Arial" panose="020B0604020202020204" pitchFamily="34" charset="0"/>
                <a:cs typeface="Arial" panose="020B0604020202020204" pitchFamily="34" charset="0"/>
              </a:rPr>
              <a:t>11.1</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Growth </a:t>
            </a:r>
            <a:r>
              <a:rPr lang="en-US" sz="2800" dirty="0">
                <a:latin typeface="Arial" panose="020B0604020202020204" pitchFamily="34" charset="0"/>
                <a:cs typeface="Arial" panose="020B0604020202020204" pitchFamily="34" charset="0"/>
              </a:rPr>
              <a:t>and </a:t>
            </a:r>
            <a:r>
              <a:rPr lang="en-US" sz="2800" dirty="0" smtClean="0">
                <a:latin typeface="Arial" panose="020B0604020202020204" pitchFamily="34" charset="0"/>
                <a:cs typeface="Arial" panose="020B0604020202020204" pitchFamily="34" charset="0"/>
              </a:rPr>
              <a:t>decay	340</a:t>
            </a:r>
            <a:endParaRPr lang="en-US" sz="28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800" b="1" dirty="0">
                <a:latin typeface="Arial" panose="020B0604020202020204" pitchFamily="34" charset="0"/>
                <a:cs typeface="Arial" panose="020B0604020202020204" pitchFamily="34" charset="0"/>
              </a:rPr>
              <a:t>11.2</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Compound measures	343</a:t>
            </a:r>
            <a:endParaRPr lang="en-US" sz="28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800" b="1" dirty="0">
                <a:latin typeface="Arial" panose="020B0604020202020204" pitchFamily="34" charset="0"/>
                <a:cs typeface="Arial" panose="020B0604020202020204" pitchFamily="34" charset="0"/>
              </a:rPr>
              <a:t>11.3</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More </a:t>
            </a:r>
            <a:r>
              <a:rPr lang="en-US" sz="2800" dirty="0">
                <a:latin typeface="Arial" panose="020B0604020202020204" pitchFamily="34" charset="0"/>
                <a:cs typeface="Arial" panose="020B0604020202020204" pitchFamily="34" charset="0"/>
              </a:rPr>
              <a:t>compound </a:t>
            </a:r>
            <a:r>
              <a:rPr lang="en-US" sz="2800" dirty="0" smtClean="0">
                <a:latin typeface="Arial" panose="020B0604020202020204" pitchFamily="34" charset="0"/>
                <a:cs typeface="Arial" panose="020B0604020202020204" pitchFamily="34" charset="0"/>
              </a:rPr>
              <a:t>measures	346</a:t>
            </a:r>
            <a:endParaRPr lang="en-US" sz="28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800" b="1" dirty="0">
                <a:latin typeface="Arial" panose="020B0604020202020204" pitchFamily="34" charset="0"/>
                <a:cs typeface="Arial" panose="020B0604020202020204" pitchFamily="34" charset="0"/>
              </a:rPr>
              <a:t>11.4</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Ratio </a:t>
            </a:r>
            <a:r>
              <a:rPr lang="en-US" sz="2800" dirty="0">
                <a:latin typeface="Arial" panose="020B0604020202020204" pitchFamily="34" charset="0"/>
                <a:cs typeface="Arial" panose="020B0604020202020204" pitchFamily="34" charset="0"/>
              </a:rPr>
              <a:t>and proportion </a:t>
            </a:r>
            <a:r>
              <a:rPr lang="en-US" sz="2800" dirty="0" smtClean="0">
                <a:latin typeface="Arial" panose="020B0604020202020204" pitchFamily="34" charset="0"/>
                <a:cs typeface="Arial" panose="020B0604020202020204" pitchFamily="34" charset="0"/>
              </a:rPr>
              <a:t>	348</a:t>
            </a:r>
          </a:p>
          <a:p>
            <a:pPr>
              <a:buClr>
                <a:srgbClr val="0070C0"/>
              </a:buClr>
              <a:tabLst>
                <a:tab pos="804863" algn="l"/>
                <a:tab pos="8521700" algn="r"/>
              </a:tabLst>
            </a:pP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Problem-solving 	351</a:t>
            </a:r>
          </a:p>
          <a:p>
            <a:pPr>
              <a:buClr>
                <a:srgbClr val="0070C0"/>
              </a:buClr>
              <a:tabLst>
                <a:tab pos="804863" algn="l"/>
                <a:tab pos="8521700" algn="r"/>
              </a:tabLst>
            </a:pPr>
            <a:r>
              <a:rPr lang="en-US" sz="2800" dirty="0" smtClean="0">
                <a:latin typeface="Arial" panose="020B0604020202020204" pitchFamily="34" charset="0"/>
                <a:cs typeface="Arial" panose="020B0604020202020204" pitchFamily="34" charset="0"/>
              </a:rPr>
              <a:t>	Check </a:t>
            </a:r>
            <a:r>
              <a:rPr lang="en-US" sz="2800" dirty="0">
                <a:latin typeface="Arial" panose="020B0604020202020204" pitchFamily="34" charset="0"/>
                <a:cs typeface="Arial" panose="020B0604020202020204" pitchFamily="34" charset="0"/>
              </a:rPr>
              <a:t>up </a:t>
            </a:r>
            <a:r>
              <a:rPr lang="en-US" sz="2800" dirty="0" smtClean="0">
                <a:latin typeface="Arial" panose="020B0604020202020204" pitchFamily="34" charset="0"/>
                <a:cs typeface="Arial" panose="020B0604020202020204" pitchFamily="34" charset="0"/>
              </a:rPr>
              <a:t>	352</a:t>
            </a:r>
          </a:p>
          <a:p>
            <a:pPr>
              <a:buClr>
                <a:srgbClr val="0070C0"/>
              </a:buClr>
              <a:tabLst>
                <a:tab pos="804863" algn="l"/>
                <a:tab pos="8521700" algn="r"/>
              </a:tabLst>
            </a:pPr>
            <a:r>
              <a:rPr lang="en-US" sz="2800" dirty="0" smtClean="0">
                <a:latin typeface="Arial" panose="020B0604020202020204" pitchFamily="34" charset="0"/>
                <a:cs typeface="Arial" panose="020B0604020202020204" pitchFamily="34" charset="0"/>
              </a:rPr>
              <a:t>	Strengthen 	354</a:t>
            </a:r>
          </a:p>
          <a:p>
            <a:pPr>
              <a:buClr>
                <a:srgbClr val="0070C0"/>
              </a:buClr>
              <a:tabLst>
                <a:tab pos="804863" algn="l"/>
                <a:tab pos="8521700" algn="r"/>
              </a:tabLst>
            </a:pPr>
            <a:r>
              <a:rPr lang="en-US" sz="2800" dirty="0" smtClean="0">
                <a:latin typeface="Arial" panose="020B0604020202020204" pitchFamily="34" charset="0"/>
                <a:cs typeface="Arial" panose="020B0604020202020204" pitchFamily="34" charset="0"/>
              </a:rPr>
              <a:t>	Extend	357</a:t>
            </a:r>
            <a:endParaRPr lang="en-US" sz="28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800" dirty="0" smtClean="0">
                <a:latin typeface="Arial" panose="020B0604020202020204" pitchFamily="34" charset="0"/>
                <a:cs typeface="Arial" panose="020B0604020202020204" pitchFamily="34" charset="0"/>
              </a:rPr>
              <a:t>	Knowledge </a:t>
            </a:r>
            <a:r>
              <a:rPr lang="en-US" sz="2800" dirty="0">
                <a:latin typeface="Arial" panose="020B0604020202020204" pitchFamily="34" charset="0"/>
                <a:cs typeface="Arial" panose="020B0604020202020204" pitchFamily="34" charset="0"/>
              </a:rPr>
              <a:t>check </a:t>
            </a:r>
            <a:r>
              <a:rPr lang="en-US" sz="2800" dirty="0" smtClean="0">
                <a:latin typeface="Arial" panose="020B0604020202020204" pitchFamily="34" charset="0"/>
                <a:cs typeface="Arial" panose="020B0604020202020204" pitchFamily="34" charset="0"/>
              </a:rPr>
              <a:t>	359</a:t>
            </a:r>
          </a:p>
          <a:p>
            <a:pPr>
              <a:buClr>
                <a:srgbClr val="0070C0"/>
              </a:buClr>
              <a:tabLst>
                <a:tab pos="804863" algn="l"/>
                <a:tab pos="8521700" algn="r"/>
              </a:tabLst>
            </a:pPr>
            <a:r>
              <a:rPr lang="en-US" sz="2800" dirty="0" smtClean="0">
                <a:latin typeface="Arial" panose="020B0604020202020204" pitchFamily="34" charset="0"/>
                <a:cs typeface="Arial" panose="020B0604020202020204" pitchFamily="34" charset="0"/>
              </a:rPr>
              <a:t>	Unit test	360</a:t>
            </a:r>
            <a:endParaRPr lang="en-US" sz="2800" dirty="0">
              <a:latin typeface="Arial" panose="020B0604020202020204" pitchFamily="34" charset="0"/>
              <a:cs typeface="Arial" panose="020B0604020202020204" pitchFamily="34" charset="0"/>
            </a:endParaRPr>
          </a:p>
        </p:txBody>
      </p:sp>
      <p:sp>
        <p:nvSpPr>
          <p:cNvPr id="6" name="Round Same Side Corner Rectangle 5">
            <a:hlinkClick r:id="rId3" action="ppaction://hlinkpres?slideindex=1&amp;slidetitle="/>
          </p:cNvPr>
          <p:cNvSpPr/>
          <p:nvPr/>
        </p:nvSpPr>
        <p:spPr>
          <a:xfrm>
            <a:off x="6948264"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342</a:t>
            </a:r>
            <a:endParaRPr lang="en-GB" sz="1400" b="1" dirty="0">
              <a:latin typeface="Calibri" panose="020F0502020204030204" pitchFamily="34" charset="0"/>
            </a:endParaRPr>
          </a:p>
        </p:txBody>
      </p:sp>
      <p:sp>
        <p:nvSpPr>
          <p:cNvPr id="3" name="Rectangle 2"/>
          <p:cNvSpPr/>
          <p:nvPr/>
        </p:nvSpPr>
        <p:spPr>
          <a:xfrm>
            <a:off x="251520" y="1196752"/>
            <a:ext cx="5256584" cy="1938992"/>
          </a:xfrm>
          <a:prstGeom prst="rect">
            <a:avLst/>
          </a:prstGeom>
        </p:spPr>
        <p:txBody>
          <a:bodyPr wrap="square">
            <a:spAutoFit/>
          </a:bodyPr>
          <a:lstStyle/>
          <a:p>
            <a:pPr marL="457200" indent="-457200">
              <a:buClr>
                <a:srgbClr val="C00000"/>
              </a:buClr>
              <a:buFont typeface="+mj-lt"/>
              <a:buAutoNum type="arabicPeriod" startAt="9"/>
              <a:tabLst>
                <a:tab pos="1079500" algn="l"/>
                <a:tab pos="2743200" algn="l"/>
              </a:tabLst>
            </a:pPr>
            <a:r>
              <a:rPr lang="en-US" sz="2400" b="1" dirty="0" smtClean="0">
                <a:solidFill>
                  <a:srgbClr val="C00000"/>
                </a:solidFill>
                <a:latin typeface="Arial" panose="020B0604020202020204" pitchFamily="34" charset="0"/>
                <a:cs typeface="Arial" panose="020B0604020202020204" pitchFamily="34" charset="0"/>
              </a:rPr>
              <a:t>Finance </a:t>
            </a:r>
            <a:r>
              <a:rPr lang="en-US" sz="2400" dirty="0">
                <a:latin typeface="Arial" panose="020B0604020202020204" pitchFamily="34" charset="0"/>
                <a:cs typeface="Arial" panose="020B0604020202020204" pitchFamily="34" charset="0"/>
              </a:rPr>
              <a:t>£2500 is invested for 2 years at 4.3% per annum compound interest. Work out the total amount in the account after 2 years.</a:t>
            </a:r>
            <a:endParaRPr lang="pl-PL"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
        <p:nvSpPr>
          <p:cNvPr id="7" name="Rectangle 6"/>
          <p:cNvSpPr/>
          <p:nvPr/>
        </p:nvSpPr>
        <p:spPr>
          <a:xfrm flipH="1">
            <a:off x="251520" y="4437112"/>
            <a:ext cx="5256584" cy="2123658"/>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Q9 communication hint </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In </a:t>
            </a:r>
            <a:r>
              <a:rPr lang="en-US" sz="2200" b="1" dirty="0">
                <a:solidFill>
                  <a:schemeClr val="tx1"/>
                </a:solidFill>
                <a:latin typeface="Arial" panose="020B0604020202020204" pitchFamily="34" charset="0"/>
                <a:cs typeface="Arial" panose="020B0604020202020204" pitchFamily="34" charset="0"/>
              </a:rPr>
              <a:t>compound interest </a:t>
            </a:r>
            <a:r>
              <a:rPr lang="en-US" sz="2200" dirty="0">
                <a:solidFill>
                  <a:schemeClr val="tx1"/>
                </a:solidFill>
                <a:latin typeface="Arial" panose="020B0604020202020204" pitchFamily="34" charset="0"/>
                <a:cs typeface="Arial" panose="020B0604020202020204" pitchFamily="34" charset="0"/>
              </a:rPr>
              <a:t>the interest earned each year is added to money in the account and earns interest the next year. Most interest rates are compound interest rates.</a:t>
            </a:r>
          </a:p>
        </p:txBody>
      </p:sp>
      <p:sp>
        <p:nvSpPr>
          <p:cNvPr id="8" name="Rectangle 7"/>
          <p:cNvSpPr/>
          <p:nvPr/>
        </p:nvSpPr>
        <p:spPr>
          <a:xfrm flipH="1">
            <a:off x="251520" y="3164775"/>
            <a:ext cx="5256584"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Q9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Multiplier = </a:t>
            </a:r>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400" dirty="0" smtClean="0">
                <a:solidFill>
                  <a:schemeClr val="tx1"/>
                </a:solidFill>
                <a:latin typeface="Arial" panose="020B0604020202020204" pitchFamily="34" charset="0"/>
                <a:cs typeface="Arial" panose="020B0604020202020204" pitchFamily="34" charset="0"/>
              </a:rPr>
              <a:t>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Amount in </a:t>
            </a:r>
            <a:r>
              <a:rPr lang="en-US" sz="2400" dirty="0">
                <a:solidFill>
                  <a:schemeClr val="tx1"/>
                </a:solidFill>
                <a:latin typeface="Arial" panose="020B0604020202020204" pitchFamily="34" charset="0"/>
                <a:cs typeface="Arial" panose="020B0604020202020204" pitchFamily="34" charset="0"/>
              </a:rPr>
              <a:t>account after 2 years =</a:t>
            </a:r>
          </a:p>
          <a:p>
            <a:r>
              <a:rPr lang="en-US" sz="2400" dirty="0" smtClean="0">
                <a:solidFill>
                  <a:schemeClr val="tx1"/>
                </a:solidFill>
                <a:latin typeface="Arial" panose="020B0604020202020204" pitchFamily="34" charset="0"/>
                <a:cs typeface="Arial" panose="020B0604020202020204" pitchFamily="34" charset="0"/>
              </a:rPr>
              <a:t>2000 x </a:t>
            </a:r>
            <a:r>
              <a:rPr lang="en-US" sz="24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400" dirty="0" smtClean="0">
                <a:solidFill>
                  <a:schemeClr val="tx1"/>
                </a:solidFill>
                <a:latin typeface="Arial" panose="020B0604020202020204" pitchFamily="34" charset="0"/>
                <a:cs typeface="Arial" panose="020B0604020202020204" pitchFamily="34" charset="0"/>
              </a:rPr>
              <a:t> x </a:t>
            </a:r>
            <a:r>
              <a:rPr lang="en-US" sz="240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302849"/>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342</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2844240"/>
              </a:xfrm>
              <a:prstGeom prst="rect">
                <a:avLst/>
              </a:prstGeom>
            </p:spPr>
            <p:txBody>
              <a:bodyPr wrap="square">
                <a:spAutoFit/>
              </a:bodyPr>
              <a:lstStyle/>
              <a:p>
                <a:pPr marL="457200" indent="-457200">
                  <a:buClr>
                    <a:srgbClr val="C00000"/>
                  </a:buClr>
                  <a:buFont typeface="+mj-lt"/>
                  <a:buAutoNum type="arabicPeriod" startAt="11"/>
                  <a:tabLst>
                    <a:tab pos="1079500" algn="l"/>
                    <a:tab pos="2743200" algn="l"/>
                  </a:tabLst>
                </a:pPr>
                <a:r>
                  <a:rPr lang="en-US" sz="2400" b="1" dirty="0" smtClean="0">
                    <a:solidFill>
                      <a:srgbClr val="C00000"/>
                    </a:solidFill>
                    <a:latin typeface="Arial" panose="020B0604020202020204" pitchFamily="34" charset="0"/>
                    <a:cs typeface="Arial" panose="020B0604020202020204" pitchFamily="34" charset="0"/>
                  </a:rPr>
                  <a:t>Reasoning</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Anthony says you can work out compound interest using the </a:t>
                </a:r>
                <a:r>
                  <a:rPr lang="en-US" sz="2400" dirty="0" smtClean="0">
                    <a:latin typeface="Arial" panose="020B0604020202020204" pitchFamily="34" charset="0"/>
                    <a:cs typeface="Arial" panose="020B0604020202020204" pitchFamily="34" charset="0"/>
                  </a:rPr>
                  <a:t>formula</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amount </a:t>
                </a:r>
                <a:r>
                  <a:rPr lang="en-US" sz="2400" dirty="0">
                    <a:latin typeface="Arial" panose="020B0604020202020204" pitchFamily="34" charset="0"/>
                    <a:cs typeface="Arial" panose="020B0604020202020204" pitchFamily="34" charset="0"/>
                  </a:rPr>
                  <a:t>after </a:t>
                </a:r>
                <a:r>
                  <a:rPr lang="en-US" sz="2400" i="1" dirty="0" smtClean="0">
                    <a:solidFill>
                      <a:srgbClr val="FF0000"/>
                    </a:solidFill>
                    <a:latin typeface="Arial" panose="020B0604020202020204" pitchFamily="34" charset="0"/>
                    <a:cs typeface="Arial" panose="020B0604020202020204" pitchFamily="34" charset="0"/>
                  </a:rPr>
                  <a:t>n</a:t>
                </a:r>
                <a:r>
                  <a:rPr lang="en-US" sz="2400" dirty="0">
                    <a:solidFill>
                      <a:srgbClr val="FF0000"/>
                    </a:solidFill>
                    <a:latin typeface="Arial" panose="020B0604020202020204" pitchFamily="34" charset="0"/>
                    <a:cs typeface="Arial" panose="020B0604020202020204" pitchFamily="34" charset="0"/>
                  </a:rPr>
                  <a:t> years = initial amount x </a:t>
                </a:r>
                <a:r>
                  <a:rPr lang="en-US" sz="2400" dirty="0" smtClean="0">
                    <a:solidFill>
                      <a:srgbClr val="FF0000"/>
                    </a:solidFill>
                    <a:latin typeface="Arial" panose="020B0604020202020204" pitchFamily="34" charset="0"/>
                    <a:cs typeface="Arial" panose="020B0604020202020204" pitchFamily="34" charset="0"/>
                  </a:rPr>
                  <a:t>(</a:t>
                </a:r>
                <a14:m>
                  <m:oMath xmlns:m="http://schemas.openxmlformats.org/officeDocument/2006/math">
                    <m:f>
                      <m:fPr>
                        <m:ctrlPr>
                          <a:rPr lang="en-US" sz="2400" i="1">
                            <a:solidFill>
                              <a:srgbClr val="FF0000"/>
                            </a:solidFill>
                            <a:latin typeface="Cambria Math" panose="02040503050406030204" pitchFamily="18" charset="0"/>
                            <a:cs typeface="Arial" panose="020B0604020202020204" pitchFamily="34" charset="0"/>
                          </a:rPr>
                        </m:ctrlPr>
                      </m:fPr>
                      <m:num>
                        <m:r>
                          <a:rPr lang="en-US" sz="2400" b="0" i="0" smtClean="0">
                            <a:solidFill>
                              <a:srgbClr val="FF0000"/>
                            </a:solidFill>
                            <a:latin typeface="Cambria Math" panose="02040503050406030204" pitchFamily="18" charset="0"/>
                            <a:cs typeface="Arial" panose="020B0604020202020204" pitchFamily="34" charset="0"/>
                          </a:rPr>
                          <m:t>100+</m:t>
                        </m:r>
                        <m:r>
                          <m:rPr>
                            <m:sty m:val="p"/>
                          </m:rPr>
                          <a:rPr lang="en-US" sz="2400" b="0" i="0" smtClean="0">
                            <a:solidFill>
                              <a:srgbClr val="FF0000"/>
                            </a:solidFill>
                            <a:latin typeface="Cambria Math" panose="02040503050406030204" pitchFamily="18" charset="0"/>
                            <a:cs typeface="Arial" panose="020B0604020202020204" pitchFamily="34" charset="0"/>
                          </a:rPr>
                          <m:t>interest</m:t>
                        </m:r>
                        <m:r>
                          <a:rPr lang="en-US" sz="2400" b="0" i="0" smtClean="0">
                            <a:solidFill>
                              <a:srgbClr val="FF0000"/>
                            </a:solidFill>
                            <a:latin typeface="Cambria Math" panose="02040503050406030204" pitchFamily="18" charset="0"/>
                            <a:cs typeface="Arial" panose="020B0604020202020204" pitchFamily="34" charset="0"/>
                          </a:rPr>
                          <m:t> </m:t>
                        </m:r>
                        <m:r>
                          <m:rPr>
                            <m:sty m:val="p"/>
                          </m:rPr>
                          <a:rPr lang="en-US" sz="2400" b="0" i="0" smtClean="0">
                            <a:solidFill>
                              <a:srgbClr val="FF0000"/>
                            </a:solidFill>
                            <a:latin typeface="Cambria Math" panose="02040503050406030204" pitchFamily="18" charset="0"/>
                            <a:cs typeface="Arial" panose="020B0604020202020204" pitchFamily="34" charset="0"/>
                          </a:rPr>
                          <m:t>rate</m:t>
                        </m:r>
                        <m:r>
                          <a:rPr lang="en-US" sz="2400" b="0" i="0" smtClean="0">
                            <a:solidFill>
                              <a:srgbClr val="FF0000"/>
                            </a:solidFill>
                            <a:latin typeface="Cambria Math" panose="02040503050406030204" pitchFamily="18" charset="0"/>
                            <a:cs typeface="Arial" panose="020B0604020202020204" pitchFamily="34" charset="0"/>
                          </a:rPr>
                          <m:t> </m:t>
                        </m:r>
                      </m:num>
                      <m:den>
                        <m:r>
                          <a:rPr lang="en-US" sz="2400" b="0" i="0" smtClean="0">
                            <a:solidFill>
                              <a:srgbClr val="FF0000"/>
                            </a:solidFill>
                            <a:latin typeface="Cambria Math" panose="02040503050406030204" pitchFamily="18" charset="0"/>
                            <a:cs typeface="Arial" panose="020B0604020202020204" pitchFamily="34" charset="0"/>
                          </a:rPr>
                          <m:t>100</m:t>
                        </m:r>
                      </m:den>
                    </m:f>
                    <m:r>
                      <a:rPr lang="en-US" sz="2400" b="0" i="1" smtClean="0">
                        <a:solidFill>
                          <a:srgbClr val="FF0000"/>
                        </a:solidFill>
                        <a:latin typeface="Cambria Math" panose="02040503050406030204" pitchFamily="18" charset="0"/>
                        <a:cs typeface="Arial" panose="020B0604020202020204" pitchFamily="34" charset="0"/>
                      </a:rPr>
                      <m:t>)</m:t>
                    </m:r>
                  </m:oMath>
                </a14:m>
                <a:r>
                  <a:rPr lang="en-US" sz="2400" i="1" baseline="30000" dirty="0" smtClean="0">
                    <a:solidFill>
                      <a:srgbClr val="FF0000"/>
                    </a:solidFill>
                    <a:latin typeface="Arial" panose="020B0604020202020204" pitchFamily="34" charset="0"/>
                    <a:cs typeface="Arial" panose="020B0604020202020204" pitchFamily="34" charset="0"/>
                  </a:rPr>
                  <a:t>n</a:t>
                </a:r>
                <a:r>
                  <a:rPr lang="en-US" sz="2400" dirty="0" smtClean="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Show this formula works for </a:t>
                </a:r>
                <a:r>
                  <a:rPr lang="en-US" sz="2400" b="1" dirty="0">
                    <a:latin typeface="Arial" panose="020B0604020202020204" pitchFamily="34" charset="0"/>
                    <a:cs typeface="Arial" panose="020B0604020202020204" pitchFamily="34" charset="0"/>
                  </a:rPr>
                  <a:t>Q9</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Q10</a:t>
                </a:r>
                <a:r>
                  <a:rPr lang="en-US" sz="2400" dirty="0">
                    <a:latin typeface="Arial" panose="020B0604020202020204" pitchFamily="34" charset="0"/>
                    <a:cs typeface="Arial" panose="020B0604020202020204" pitchFamily="34" charset="0"/>
                  </a:rPr>
                  <a:t>.</a:t>
                </a:r>
                <a:endParaRPr lang="pl-PL" sz="24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2844240"/>
              </a:xfrm>
              <a:prstGeom prst="rect">
                <a:avLst/>
              </a:prstGeom>
              <a:blipFill rotWithShape="0">
                <a:blip r:embed="rId4"/>
                <a:stretch>
                  <a:fillRect l="-1506" t="-1499" r="-3244" b="-4069"/>
                </a:stretch>
              </a:blipFill>
            </p:spPr>
            <p:txBody>
              <a:bodyPr/>
              <a:lstStyle/>
              <a:p>
                <a:r>
                  <a:rPr lang="en-US">
                    <a:noFill/>
                  </a:rPr>
                  <a:t> </a:t>
                </a:r>
              </a:p>
            </p:txBody>
          </p:sp>
        </mc:Fallback>
      </mc:AlternateContent>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
        <p:nvSpPr>
          <p:cNvPr id="8" name="Rectangle 7"/>
          <p:cNvSpPr/>
          <p:nvPr/>
        </p:nvSpPr>
        <p:spPr>
          <a:xfrm flipH="1">
            <a:off x="251520" y="4161274"/>
            <a:ext cx="5204539"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Q11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Do you get the same answers if you use the formula for </a:t>
            </a:r>
            <a:r>
              <a:rPr lang="en-US" sz="2000" b="1" dirty="0" smtClean="0">
                <a:solidFill>
                  <a:schemeClr val="tx1"/>
                </a:solidFill>
                <a:latin typeface="Arial" panose="020B0604020202020204" pitchFamily="34" charset="0"/>
                <a:cs typeface="Arial" panose="020B0604020202020204" pitchFamily="34" charset="0"/>
              </a:rPr>
              <a:t>Q9</a:t>
            </a:r>
            <a:r>
              <a:rPr lang="en-US" sz="2000" dirty="0" smtClean="0">
                <a:solidFill>
                  <a:schemeClr val="tx1"/>
                </a:solidFill>
                <a:latin typeface="Arial" panose="020B0604020202020204" pitchFamily="34" charset="0"/>
                <a:cs typeface="Arial" panose="020B0604020202020204" pitchFamily="34" charset="0"/>
              </a:rPr>
              <a:t> and </a:t>
            </a:r>
            <a:r>
              <a:rPr lang="en-US" sz="2000" b="1" dirty="0" smtClean="0">
                <a:solidFill>
                  <a:schemeClr val="tx1"/>
                </a:solidFill>
                <a:latin typeface="Arial" panose="020B0604020202020204" pitchFamily="34" charset="0"/>
                <a:cs typeface="Arial" panose="020B0604020202020204" pitchFamily="34" charset="0"/>
              </a:rPr>
              <a:t>Q10</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grpSp>
        <p:nvGrpSpPr>
          <p:cNvPr id="9" name="Group 8"/>
          <p:cNvGrpSpPr/>
          <p:nvPr/>
        </p:nvGrpSpPr>
        <p:grpSpPr>
          <a:xfrm>
            <a:off x="251520" y="5013176"/>
            <a:ext cx="5213924" cy="1536472"/>
            <a:chOff x="150164" y="6494199"/>
            <a:chExt cx="5213924" cy="1536472"/>
          </a:xfrm>
        </p:grpSpPr>
        <mc:AlternateContent xmlns:mc="http://schemas.openxmlformats.org/markup-compatibility/2006" xmlns:a14="http://schemas.microsoft.com/office/drawing/2010/main">
          <mc:Choice Requires="a14">
            <p:sp>
              <p:nvSpPr>
                <p:cNvPr id="10" name="Rectangle 9"/>
                <p:cNvSpPr/>
                <p:nvPr/>
              </p:nvSpPr>
              <p:spPr>
                <a:xfrm flipH="1">
                  <a:off x="150164" y="6673055"/>
                  <a:ext cx="5213924" cy="1357616"/>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1950" dirty="0">
                      <a:solidFill>
                        <a:schemeClr val="tx1"/>
                      </a:solidFill>
                      <a:latin typeface="Arial" panose="020B0604020202020204" pitchFamily="34" charset="0"/>
                      <a:cs typeface="Arial" panose="020B0604020202020204" pitchFamily="34" charset="0"/>
                    </a:rPr>
                    <a:t>You can calculate an amount after n years' compound interest using the </a:t>
                  </a:r>
                  <a:r>
                    <a:rPr lang="en-US" sz="1950" dirty="0" smtClean="0">
                      <a:solidFill>
                        <a:schemeClr val="tx1"/>
                      </a:solidFill>
                      <a:latin typeface="Arial" panose="020B0604020202020204" pitchFamily="34" charset="0"/>
                      <a:cs typeface="Arial" panose="020B0604020202020204" pitchFamily="34" charset="0"/>
                    </a:rPr>
                    <a:t>formula:</a:t>
                  </a:r>
                  <a:endParaRPr lang="en-US" sz="1950" i="1" dirty="0">
                    <a:solidFill>
                      <a:schemeClr val="tx1"/>
                    </a:solidFill>
                    <a:latin typeface="Arial" panose="020B0604020202020204" pitchFamily="34" charset="0"/>
                    <a:cs typeface="Arial" panose="020B0604020202020204" pitchFamily="34" charset="0"/>
                  </a:endParaRPr>
                </a:p>
                <a:p>
                  <a:r>
                    <a:rPr lang="en-US" sz="1950" b="1" dirty="0" smtClean="0">
                      <a:solidFill>
                        <a:schemeClr val="tx1"/>
                      </a:solidFill>
                      <a:latin typeface="Arial" panose="020B0604020202020204" pitchFamily="34" charset="0"/>
                      <a:cs typeface="Arial" panose="020B0604020202020204" pitchFamily="34" charset="0"/>
                    </a:rPr>
                    <a:t>Amount</a:t>
                  </a:r>
                  <a:r>
                    <a:rPr lang="en-US" sz="1950" b="1" i="1" dirty="0" smtClean="0">
                      <a:solidFill>
                        <a:schemeClr val="tx1"/>
                      </a:solidFill>
                      <a:latin typeface="Arial" panose="020B0604020202020204" pitchFamily="34" charset="0"/>
                      <a:cs typeface="Arial" panose="020B0604020202020204" pitchFamily="34" charset="0"/>
                    </a:rPr>
                    <a:t> </a:t>
                  </a:r>
                  <a:r>
                    <a:rPr lang="en-US" sz="1950" b="1" dirty="0" smtClean="0">
                      <a:solidFill>
                        <a:schemeClr val="tx1"/>
                      </a:solidFill>
                      <a:latin typeface="Arial" panose="020B0604020202020204" pitchFamily="34" charset="0"/>
                      <a:cs typeface="Arial" panose="020B0604020202020204" pitchFamily="34" charset="0"/>
                    </a:rPr>
                    <a:t>= </a:t>
                  </a:r>
                  <a:r>
                    <a:rPr lang="en-US" sz="1950" b="1" dirty="0">
                      <a:solidFill>
                        <a:schemeClr val="tx1"/>
                      </a:solidFill>
                      <a:latin typeface="Arial" panose="020B0604020202020204" pitchFamily="34" charset="0"/>
                      <a:cs typeface="Arial" panose="020B0604020202020204" pitchFamily="34" charset="0"/>
                    </a:rPr>
                    <a:t>initial amount x (</a:t>
                  </a:r>
                  <a14:m>
                    <m:oMath xmlns:m="http://schemas.openxmlformats.org/officeDocument/2006/math">
                      <m:f>
                        <m:fPr>
                          <m:ctrlPr>
                            <a:rPr lang="en-US" sz="1950" b="1" i="1">
                              <a:solidFill>
                                <a:schemeClr val="tx1"/>
                              </a:solidFill>
                              <a:latin typeface="Cambria Math" panose="02040503050406030204" pitchFamily="18" charset="0"/>
                              <a:cs typeface="Arial" panose="020B0604020202020204" pitchFamily="34" charset="0"/>
                            </a:rPr>
                          </m:ctrlPr>
                        </m:fPr>
                        <m:num>
                          <m:r>
                            <a:rPr lang="en-US" sz="1950" b="1" i="1">
                              <a:solidFill>
                                <a:schemeClr val="tx1"/>
                              </a:solidFill>
                              <a:latin typeface="Cambria Math" panose="02040503050406030204" pitchFamily="18" charset="0"/>
                              <a:cs typeface="Arial" panose="020B0604020202020204" pitchFamily="34" charset="0"/>
                            </a:rPr>
                            <m:t>𝟏𝟎𝟎</m:t>
                          </m:r>
                          <m:r>
                            <a:rPr lang="en-US" sz="1950" b="1">
                              <a:solidFill>
                                <a:schemeClr val="tx1"/>
                              </a:solidFill>
                              <a:latin typeface="Cambria Math" panose="02040503050406030204" pitchFamily="18" charset="0"/>
                              <a:cs typeface="Arial" panose="020B0604020202020204" pitchFamily="34" charset="0"/>
                            </a:rPr>
                            <m:t>+</m:t>
                          </m:r>
                          <m:r>
                            <a:rPr lang="en-US" sz="1950" b="1" i="1">
                              <a:solidFill>
                                <a:schemeClr val="tx1"/>
                              </a:solidFill>
                              <a:latin typeface="Cambria Math" panose="02040503050406030204" pitchFamily="18" charset="0"/>
                              <a:cs typeface="Arial" panose="020B0604020202020204" pitchFamily="34" charset="0"/>
                            </a:rPr>
                            <m:t>𝐢𝐧𝐭𝐞𝐫𝐞𝐬𝐭</m:t>
                          </m:r>
                          <m:r>
                            <a:rPr lang="en-US" sz="1950" b="1">
                              <a:solidFill>
                                <a:schemeClr val="tx1"/>
                              </a:solidFill>
                              <a:latin typeface="Cambria Math" panose="02040503050406030204" pitchFamily="18" charset="0"/>
                              <a:cs typeface="Arial" panose="020B0604020202020204" pitchFamily="34" charset="0"/>
                            </a:rPr>
                            <m:t> </m:t>
                          </m:r>
                          <m:r>
                            <a:rPr lang="en-US" sz="1950" b="1" i="1">
                              <a:solidFill>
                                <a:schemeClr val="tx1"/>
                              </a:solidFill>
                              <a:latin typeface="Cambria Math" panose="02040503050406030204" pitchFamily="18" charset="0"/>
                              <a:cs typeface="Arial" panose="020B0604020202020204" pitchFamily="34" charset="0"/>
                            </a:rPr>
                            <m:t>𝐫𝐚𝐭𝐞</m:t>
                          </m:r>
                          <m:r>
                            <a:rPr lang="en-US" sz="1950" b="1">
                              <a:solidFill>
                                <a:schemeClr val="tx1"/>
                              </a:solidFill>
                              <a:latin typeface="Cambria Math" panose="02040503050406030204" pitchFamily="18" charset="0"/>
                              <a:cs typeface="Arial" panose="020B0604020202020204" pitchFamily="34" charset="0"/>
                            </a:rPr>
                            <m:t> </m:t>
                          </m:r>
                        </m:num>
                        <m:den>
                          <m:r>
                            <a:rPr lang="en-US" sz="1950" b="1" i="1">
                              <a:solidFill>
                                <a:schemeClr val="tx1"/>
                              </a:solidFill>
                              <a:latin typeface="Cambria Math" panose="02040503050406030204" pitchFamily="18" charset="0"/>
                              <a:cs typeface="Arial" panose="020B0604020202020204" pitchFamily="34" charset="0"/>
                            </a:rPr>
                            <m:t>𝟏𝟎𝟎</m:t>
                          </m:r>
                        </m:den>
                      </m:f>
                      <m:r>
                        <a:rPr lang="en-US" sz="1950" b="1" i="1">
                          <a:solidFill>
                            <a:schemeClr val="tx1"/>
                          </a:solidFill>
                          <a:latin typeface="Cambria Math" panose="02040503050406030204" pitchFamily="18" charset="0"/>
                          <a:cs typeface="Arial" panose="020B0604020202020204" pitchFamily="34" charset="0"/>
                        </a:rPr>
                        <m:t>)</m:t>
                      </m:r>
                    </m:oMath>
                  </a14:m>
                  <a:r>
                    <a:rPr lang="en-US" sz="1950" b="1" i="1" baseline="30000" dirty="0">
                      <a:solidFill>
                        <a:schemeClr val="tx1"/>
                      </a:solidFill>
                      <a:latin typeface="Arial" panose="020B0604020202020204" pitchFamily="34" charset="0"/>
                      <a:cs typeface="Arial" panose="020B0604020202020204" pitchFamily="34" charset="0"/>
                    </a:rPr>
                    <a:t>n</a:t>
                  </a:r>
                  <a:endParaRPr lang="en-US" sz="1950" b="1" dirty="0">
                    <a:solidFill>
                      <a:schemeClr val="tx1"/>
                    </a:solidFill>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flipH="1">
                  <a:off x="150164" y="6673055"/>
                  <a:ext cx="5213924" cy="1357616"/>
                </a:xfrm>
                <a:prstGeom prst="rect">
                  <a:avLst/>
                </a:prstGeom>
                <a:blipFill rotWithShape="0">
                  <a:blip r:embed="rId6"/>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21358433"/>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342</a:t>
            </a:r>
            <a:endParaRPr lang="en-GB" sz="1400" b="1" dirty="0">
              <a:latin typeface="Calibri" panose="020F0502020204030204" pitchFamily="34" charset="0"/>
            </a:endParaRPr>
          </a:p>
        </p:txBody>
      </p:sp>
      <p:sp>
        <p:nvSpPr>
          <p:cNvPr id="3" name="Rectangle 2"/>
          <p:cNvSpPr/>
          <p:nvPr/>
        </p:nvSpPr>
        <p:spPr>
          <a:xfrm>
            <a:off x="251520" y="1196752"/>
            <a:ext cx="5256584" cy="2246769"/>
          </a:xfrm>
          <a:prstGeom prst="rect">
            <a:avLst/>
          </a:prstGeom>
        </p:spPr>
        <p:txBody>
          <a:bodyPr wrap="square">
            <a:spAutoFit/>
          </a:bodyPr>
          <a:lstStyle/>
          <a:p>
            <a:pPr marL="685800" indent="-685800">
              <a:buClr>
                <a:srgbClr val="C00000"/>
              </a:buClr>
              <a:buFont typeface="+mj-lt"/>
              <a:buAutoNum type="arabicPeriod" startAt="12"/>
              <a:tabLst>
                <a:tab pos="1079500" algn="l"/>
                <a:tab pos="2743200" algn="l"/>
              </a:tabLst>
            </a:pPr>
            <a:r>
              <a:rPr lang="en-US" sz="2800" b="1" dirty="0" smtClean="0">
                <a:solidFill>
                  <a:srgbClr val="C00000"/>
                </a:solidFill>
                <a:latin typeface="Arial" panose="020B0604020202020204" pitchFamily="34" charset="0"/>
                <a:cs typeface="Arial" panose="020B0604020202020204" pitchFamily="34" charset="0"/>
              </a:rPr>
              <a:t>Finance </a:t>
            </a:r>
            <a:r>
              <a:rPr lang="en-US" sz="2800" dirty="0">
                <a:latin typeface="Arial" panose="020B0604020202020204" pitchFamily="34" charset="0"/>
                <a:cs typeface="Arial" panose="020B0604020202020204" pitchFamily="34" charset="0"/>
              </a:rPr>
              <a:t>£3000 is invested for 2 years at 3.8% per annum compound </a:t>
            </a:r>
            <a:r>
              <a:rPr lang="en-US" sz="2800" dirty="0" smtClean="0">
                <a:latin typeface="Arial" panose="020B0604020202020204" pitchFamily="34" charset="0"/>
                <a:cs typeface="Arial" panose="020B0604020202020204" pitchFamily="34" charset="0"/>
              </a:rPr>
              <a:t>interest.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total interest earned over the 2 years.</a:t>
            </a:r>
            <a:endParaRPr lang="pl-PL" sz="28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
        <p:nvSpPr>
          <p:cNvPr id="8" name="Rectangle 7"/>
          <p:cNvSpPr/>
          <p:nvPr/>
        </p:nvSpPr>
        <p:spPr>
          <a:xfrm flipH="1">
            <a:off x="251520" y="4709462"/>
            <a:ext cx="5204539" cy="181588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Q12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a:t>
            </a:r>
            <a:r>
              <a:rPr lang="en-US" sz="2800" dirty="0">
                <a:solidFill>
                  <a:schemeClr val="tx1"/>
                </a:solidFill>
                <a:latin typeface="Arial" panose="020B0604020202020204" pitchFamily="34" charset="0"/>
                <a:cs typeface="Arial" panose="020B0604020202020204" pitchFamily="34" charset="0"/>
              </a:rPr>
              <a:t>Total interest = amount in the account at the end of the investment - amount invested</a:t>
            </a:r>
          </a:p>
        </p:txBody>
      </p:sp>
    </p:spTree>
    <p:extLst>
      <p:ext uri="{BB962C8B-B14F-4D97-AF65-F5344CB8AC3E}">
        <p14:creationId xmlns:p14="http://schemas.microsoft.com/office/powerpoint/2010/main" val="132834907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342</a:t>
            </a:r>
            <a:endParaRPr lang="en-GB" sz="1400" b="1" dirty="0">
              <a:latin typeface="Calibri" panose="020F0502020204030204" pitchFamily="34" charset="0"/>
            </a:endParaRPr>
          </a:p>
        </p:txBody>
      </p:sp>
      <p:grpSp>
        <p:nvGrpSpPr>
          <p:cNvPr id="11" name="Group 10"/>
          <p:cNvGrpSpPr/>
          <p:nvPr/>
        </p:nvGrpSpPr>
        <p:grpSpPr>
          <a:xfrm>
            <a:off x="179512" y="1158829"/>
            <a:ext cx="8712968" cy="5607337"/>
            <a:chOff x="3483872" y="1089031"/>
            <a:chExt cx="5264592" cy="5607337"/>
          </a:xfrm>
        </p:grpSpPr>
        <p:sp>
          <p:nvSpPr>
            <p:cNvPr id="12" name="Round Diagonal Corner Rectangle 11"/>
            <p:cNvSpPr/>
            <p:nvPr/>
          </p:nvSpPr>
          <p:spPr>
            <a:xfrm>
              <a:off x="3491880" y="1162084"/>
              <a:ext cx="5256584" cy="5437478"/>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1</a:t>
              </a:r>
              <a:endParaRPr lang="en-US" sz="20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58865" y="1618055"/>
              <a:ext cx="5146090" cy="5078313"/>
            </a:xfrm>
            <a:prstGeom prst="rect">
              <a:avLst/>
            </a:prstGeom>
          </p:spPr>
          <p:txBody>
            <a:bodyPr wrap="square">
              <a:spAutoFit/>
            </a:bodyPr>
            <a:lstStyle/>
            <a:p>
              <a:pPr>
                <a:spcAft>
                  <a:spcPts val="0"/>
                </a:spcAft>
                <a:tabLst>
                  <a:tab pos="4972050" algn="r"/>
                </a:tabLst>
              </a:pPr>
              <a:r>
                <a:rPr lang="en-US" dirty="0"/>
                <a:t>Paul invests £4500 in an account for 2 years. The account pays 3.2% compound interest per annum. Paul has to pay 20% tax on the interest earned each year. The tax is taken from the account at the end of each year.</a:t>
              </a:r>
            </a:p>
            <a:p>
              <a:pPr>
                <a:spcAft>
                  <a:spcPts val="0"/>
                </a:spcAft>
                <a:tabLst>
                  <a:tab pos="4972050" algn="r"/>
                </a:tabLst>
              </a:pPr>
              <a:r>
                <a:rPr lang="en-US" dirty="0"/>
                <a:t>Paul thinks that at the end of the 2 years he will have </a:t>
              </a:r>
              <a:r>
                <a:rPr lang="en-US" dirty="0" smtClean="0"/>
                <a:t/>
              </a:r>
              <a:br>
                <a:rPr lang="en-US" dirty="0" smtClean="0"/>
              </a:br>
              <a:r>
                <a:rPr lang="en-US" dirty="0" smtClean="0"/>
                <a:t>at </a:t>
              </a:r>
              <a:r>
                <a:rPr lang="en-US" dirty="0"/>
                <a:t>least £4700 in this account.</a:t>
              </a:r>
            </a:p>
            <a:p>
              <a:pPr>
                <a:spcAft>
                  <a:spcPts val="0"/>
                </a:spcAft>
                <a:tabLst>
                  <a:tab pos="4972050" algn="r"/>
                </a:tabLst>
              </a:pPr>
              <a:r>
                <a:rPr lang="en-US" dirty="0"/>
                <a:t>Is Paul correct? Show all your working.</a:t>
              </a:r>
            </a:p>
            <a:p>
              <a:pPr>
                <a:spcAft>
                  <a:spcPts val="0"/>
                </a:spcAft>
                <a:tabLst>
                  <a:tab pos="4972050" algn="r"/>
                </a:tabLst>
              </a:pPr>
              <a:r>
                <a:rPr lang="en-US" b="1" dirty="0" smtClean="0">
                  <a:latin typeface="Comic Sans MS" panose="030F0702030302020204" pitchFamily="66" charset="0"/>
                </a:rPr>
                <a:t>Year1</a:t>
              </a:r>
              <a:endParaRPr lang="en-US" b="1" dirty="0">
                <a:latin typeface="Comic Sans MS" panose="030F0702030302020204" pitchFamily="66" charset="0"/>
              </a:endParaRPr>
            </a:p>
            <a:p>
              <a:pPr>
                <a:spcAft>
                  <a:spcPts val="0"/>
                </a:spcAft>
                <a:tabLst>
                  <a:tab pos="4972050" algn="r"/>
                </a:tabLst>
              </a:pPr>
              <a:r>
                <a:rPr lang="en-US" dirty="0">
                  <a:latin typeface="Comic Sans MS" panose="030F0702030302020204" pitchFamily="66" charset="0"/>
                </a:rPr>
                <a:t>Interest = 0.032 x 4500 = £</a:t>
              </a:r>
              <a:r>
                <a:rPr lang="en-US" dirty="0" smtClean="0">
                  <a:latin typeface="Comic Sans MS" panose="030F0702030302020204" pitchFamily="66" charset="0"/>
                </a:rPr>
                <a:t>144</a:t>
              </a:r>
              <a:endParaRPr lang="en-US" dirty="0">
                <a:latin typeface="Comic Sans MS" panose="030F0702030302020204" pitchFamily="66" charset="0"/>
              </a:endParaRPr>
            </a:p>
            <a:p>
              <a:pPr>
                <a:spcAft>
                  <a:spcPts val="0"/>
                </a:spcAft>
                <a:tabLst>
                  <a:tab pos="4972050" algn="r"/>
                </a:tabLst>
              </a:pPr>
              <a:r>
                <a:rPr lang="en-US" dirty="0">
                  <a:latin typeface="Comic Sans MS" panose="030F0702030302020204" pitchFamily="66" charset="0"/>
                </a:rPr>
                <a:t>Tax - 0.2 x 144 - £26.60</a:t>
              </a:r>
            </a:p>
            <a:p>
              <a:pPr>
                <a:spcAft>
                  <a:spcPts val="0"/>
                </a:spcAft>
                <a:tabLst>
                  <a:tab pos="4972050" algn="r"/>
                </a:tabLst>
              </a:pPr>
              <a:r>
                <a:rPr lang="en-US" dirty="0">
                  <a:latin typeface="Comic Sans MS" panose="030F0702030302020204" pitchFamily="66" charset="0"/>
                </a:rPr>
                <a:t>Amount in account at end of year 1 = 4500 + 144 - 28.60</a:t>
              </a:r>
            </a:p>
            <a:p>
              <a:pPr>
                <a:spcAft>
                  <a:spcPts val="0"/>
                </a:spcAft>
                <a:tabLst>
                  <a:tab pos="4972050" algn="r"/>
                </a:tabLst>
              </a:pPr>
              <a:r>
                <a:rPr lang="en-US" dirty="0" smtClean="0">
                  <a:latin typeface="Comic Sans MS" panose="030F0702030302020204" pitchFamily="66" charset="0"/>
                </a:rPr>
                <a:t>	=</a:t>
              </a:r>
              <a:r>
                <a:rPr lang="en-US" dirty="0">
                  <a:latin typeface="Comic Sans MS" panose="030F0702030302020204" pitchFamily="66" charset="0"/>
                </a:rPr>
                <a:t> £4615.20</a:t>
              </a:r>
              <a:endParaRPr lang="en-US" dirty="0" smtClean="0">
                <a:latin typeface="Comic Sans MS" panose="030F0702030302020204" pitchFamily="66" charset="0"/>
              </a:endParaRPr>
            </a:p>
            <a:p>
              <a:pPr>
                <a:spcAft>
                  <a:spcPts val="0"/>
                </a:spcAft>
                <a:tabLst>
                  <a:tab pos="4972050" algn="r"/>
                </a:tabLst>
              </a:pPr>
              <a:r>
                <a:rPr lang="en-US" b="1" dirty="0" smtClean="0">
                  <a:latin typeface="Comic Sans MS" panose="030F0702030302020204" pitchFamily="66" charset="0"/>
                </a:rPr>
                <a:t>Year </a:t>
              </a:r>
              <a:r>
                <a:rPr lang="en-US" b="1" dirty="0">
                  <a:latin typeface="Comic Sans MS" panose="030F0702030302020204" pitchFamily="66" charset="0"/>
                </a:rPr>
                <a:t>2</a:t>
              </a:r>
            </a:p>
            <a:p>
              <a:pPr>
                <a:spcAft>
                  <a:spcPts val="0"/>
                </a:spcAft>
                <a:tabLst>
                  <a:tab pos="4972050" algn="r"/>
                </a:tabLst>
              </a:pPr>
              <a:r>
                <a:rPr lang="en-US" dirty="0" smtClean="0">
                  <a:latin typeface="Comic Sans MS" panose="030F0702030302020204" pitchFamily="66" charset="0"/>
                </a:rPr>
                <a:t>Start </a:t>
              </a:r>
              <a:r>
                <a:rPr lang="en-US" dirty="0">
                  <a:latin typeface="Comic Sans MS" panose="030F0702030302020204" pitchFamily="66" charset="0"/>
                </a:rPr>
                <a:t>with £</a:t>
              </a:r>
              <a:r>
                <a:rPr lang="en-US" dirty="0" smtClean="0">
                  <a:latin typeface="Comic Sans MS" panose="030F0702030302020204" pitchFamily="66" charset="0"/>
                </a:rPr>
                <a:t>4615.20</a:t>
              </a:r>
              <a:endParaRPr lang="en-US" dirty="0">
                <a:latin typeface="Comic Sans MS" panose="030F0702030302020204" pitchFamily="66" charset="0"/>
              </a:endParaRPr>
            </a:p>
            <a:p>
              <a:pPr>
                <a:spcAft>
                  <a:spcPts val="0"/>
                </a:spcAft>
                <a:tabLst>
                  <a:tab pos="4972050" algn="r"/>
                </a:tabLst>
              </a:pPr>
              <a:r>
                <a:rPr lang="en-US" dirty="0">
                  <a:latin typeface="Comic Sans MS" panose="030F0702030302020204" pitchFamily="66" charset="0"/>
                </a:rPr>
                <a:t>Interest = 0.032 x 4615.20 = £ </a:t>
              </a:r>
              <a:r>
                <a:rPr lang="en-US" dirty="0" smtClean="0">
                  <a:latin typeface="Comic Sans MS" panose="030F0702030302020204" pitchFamily="66" charset="0"/>
                </a:rPr>
                <a:t>147.69</a:t>
              </a:r>
              <a:endParaRPr lang="en-US" dirty="0">
                <a:latin typeface="Comic Sans MS" panose="030F0702030302020204" pitchFamily="66" charset="0"/>
              </a:endParaRPr>
            </a:p>
            <a:p>
              <a:pPr>
                <a:spcAft>
                  <a:spcPts val="0"/>
                </a:spcAft>
                <a:tabLst>
                  <a:tab pos="4972050" algn="r"/>
                </a:tabLst>
              </a:pPr>
              <a:r>
                <a:rPr lang="en-US" dirty="0">
                  <a:latin typeface="Comic Sans MS" panose="030F0702030302020204" pitchFamily="66" charset="0"/>
                </a:rPr>
                <a:t>Tax = 0.2 x 147.69 = £29.54</a:t>
              </a:r>
            </a:p>
            <a:p>
              <a:pPr>
                <a:spcAft>
                  <a:spcPts val="0"/>
                </a:spcAft>
                <a:tabLst>
                  <a:tab pos="4972050" algn="r"/>
                </a:tabLst>
              </a:pPr>
              <a:r>
                <a:rPr lang="en-US" dirty="0">
                  <a:latin typeface="Comic Sans MS" panose="030F0702030302020204" pitchFamily="66" charset="0"/>
                </a:rPr>
                <a:t>Amount in account at end of year 1 =4615.20 + 147.69-29.54</a:t>
              </a:r>
            </a:p>
            <a:p>
              <a:pPr>
                <a:spcAft>
                  <a:spcPts val="0"/>
                </a:spcAft>
                <a:tabLst>
                  <a:tab pos="4972050" algn="r"/>
                </a:tabLst>
              </a:pPr>
              <a:r>
                <a:rPr lang="en-US" dirty="0" smtClean="0">
                  <a:latin typeface="Comic Sans MS" panose="030F0702030302020204" pitchFamily="66" charset="0"/>
                </a:rPr>
                <a:t>	= </a:t>
              </a:r>
              <a:r>
                <a:rPr lang="en-US" dirty="0">
                  <a:latin typeface="Comic Sans MS" panose="030F0702030302020204" pitchFamily="66" charset="0"/>
                </a:rPr>
                <a:t>£</a:t>
              </a:r>
              <a:r>
                <a:rPr lang="en-US" dirty="0" smtClean="0">
                  <a:latin typeface="Comic Sans MS" panose="030F0702030302020204" pitchFamily="66" charset="0"/>
                </a:rPr>
                <a:t>4733.35</a:t>
              </a:r>
              <a:endParaRPr lang="en-US" dirty="0">
                <a:latin typeface="Comic Sans MS" panose="030F0702030302020204" pitchFamily="66" charset="0"/>
              </a:endParaRPr>
            </a:p>
            <a:p>
              <a:pPr>
                <a:spcAft>
                  <a:spcPts val="0"/>
                </a:spcAft>
                <a:tabLst>
                  <a:tab pos="4972050" algn="r"/>
                </a:tabLst>
              </a:pPr>
              <a:r>
                <a:rPr lang="en-US" dirty="0" smtClean="0">
                  <a:latin typeface="Comic Sans MS" panose="030F0702030302020204" pitchFamily="66" charset="0"/>
                </a:rPr>
                <a:t>    Paul </a:t>
              </a:r>
              <a:r>
                <a:rPr lang="en-US" dirty="0">
                  <a:latin typeface="Comic Sans MS" panose="030F0702030302020204" pitchFamily="66" charset="0"/>
                </a:rPr>
                <a:t>is correct. £4733.35 is more than £4700.</a:t>
              </a:r>
              <a:endParaRPr lang="en-US" sz="1700" dirty="0">
                <a:latin typeface="Comic Sans MS" panose="030F0702030302020204" pitchFamily="66" charset="0"/>
              </a:endParaRPr>
            </a:p>
          </p:txBody>
        </p:sp>
      </p:grpSp>
      <p:sp>
        <p:nvSpPr>
          <p:cNvPr id="15" name="Rectangle 14"/>
          <p:cNvSpPr/>
          <p:nvPr/>
        </p:nvSpPr>
        <p:spPr>
          <a:xfrm flipH="1">
            <a:off x="6300858" y="3318083"/>
            <a:ext cx="2480760"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a:solidFill>
                  <a:schemeClr val="tx1"/>
                </a:solidFill>
                <a:latin typeface="Arial" panose="020B0604020202020204" pitchFamily="34" charset="0"/>
                <a:cs typeface="Arial" panose="020B0604020202020204" pitchFamily="34" charset="0"/>
              </a:rPr>
              <a:t>Amount in account at </a:t>
            </a:r>
            <a:r>
              <a:rPr lang="en-US" sz="1600" dirty="0" smtClean="0">
                <a:solidFill>
                  <a:schemeClr val="tx1"/>
                </a:solidFill>
                <a:latin typeface="Arial" panose="020B0604020202020204" pitchFamily="34" charset="0"/>
                <a:cs typeface="Arial" panose="020B0604020202020204" pitchFamily="34" charset="0"/>
              </a:rPr>
              <a:t>end of </a:t>
            </a:r>
            <a:r>
              <a:rPr lang="en-US" sz="1600" dirty="0">
                <a:solidFill>
                  <a:schemeClr val="tx1"/>
                </a:solidFill>
                <a:latin typeface="Arial" panose="020B0604020202020204" pitchFamily="34" charset="0"/>
                <a:cs typeface="Arial" panose="020B0604020202020204" pitchFamily="34" charset="0"/>
              </a:rPr>
              <a:t>year 1: £4500 + </a:t>
            </a:r>
            <a:r>
              <a:rPr lang="en-US" sz="1600" dirty="0" smtClean="0">
                <a:solidFill>
                  <a:schemeClr val="tx1"/>
                </a:solidFill>
                <a:latin typeface="Arial" panose="020B0604020202020204" pitchFamily="34" charset="0"/>
                <a:cs typeface="Arial" panose="020B0604020202020204" pitchFamily="34" charset="0"/>
              </a:rPr>
              <a:t>interest- </a:t>
            </a:r>
            <a:r>
              <a:rPr lang="en-US" sz="1600" dirty="0">
                <a:solidFill>
                  <a:schemeClr val="tx1"/>
                </a:solidFill>
                <a:latin typeface="Arial" panose="020B0604020202020204" pitchFamily="34" charset="0"/>
                <a:cs typeface="Arial" panose="020B0604020202020204" pitchFamily="34" charset="0"/>
              </a:rPr>
              <a:t>20% of </a:t>
            </a:r>
            <a:r>
              <a:rPr lang="en-US" sz="1600" dirty="0" smtClean="0">
                <a:solidFill>
                  <a:schemeClr val="tx1"/>
                </a:solidFill>
                <a:latin typeface="Arial" panose="020B0604020202020204" pitchFamily="34" charset="0"/>
                <a:cs typeface="Arial" panose="020B0604020202020204" pitchFamily="34" charset="0"/>
              </a:rPr>
              <a:t>interest</a:t>
            </a:r>
            <a:endParaRPr lang="en-US" sz="1600"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flipH="1">
            <a:off x="6300859" y="2852936"/>
            <a:ext cx="2506242" cy="3693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Comic Sans MS" panose="030F0702030302020204" pitchFamily="66" charset="0"/>
              </a:rPr>
              <a:t>3.2% = 0.032</a:t>
            </a:r>
            <a:endParaRPr lang="en-US" dirty="0">
              <a:solidFill>
                <a:schemeClr val="tx1"/>
              </a:solidFill>
              <a:latin typeface="Arial" panose="020B0604020202020204" pitchFamily="34" charset="0"/>
              <a:cs typeface="Arial" panose="020B0604020202020204" pitchFamily="34" charset="0"/>
            </a:endParaRPr>
          </a:p>
        </p:txBody>
      </p:sp>
      <p:cxnSp>
        <p:nvCxnSpPr>
          <p:cNvPr id="18" name="Straight Arrow Connector 17"/>
          <p:cNvCxnSpPr>
            <a:stCxn id="15" idx="3"/>
          </p:cNvCxnSpPr>
          <p:nvPr/>
        </p:nvCxnSpPr>
        <p:spPr>
          <a:xfrm flipH="1">
            <a:off x="5652120" y="3733582"/>
            <a:ext cx="648738" cy="2132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6" idx="3"/>
          </p:cNvCxnSpPr>
          <p:nvPr/>
        </p:nvCxnSpPr>
        <p:spPr>
          <a:xfrm flipH="1">
            <a:off x="5364088" y="5245750"/>
            <a:ext cx="864096" cy="6646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p:cNvCxnSpPr>
          <p:nvPr/>
        </p:nvCxnSpPr>
        <p:spPr>
          <a:xfrm flipH="1">
            <a:off x="3923929" y="3037602"/>
            <a:ext cx="2376930" cy="6074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flipH="1">
            <a:off x="6228184" y="4830251"/>
            <a:ext cx="2553435"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a:solidFill>
                  <a:schemeClr val="tx1"/>
                </a:solidFill>
                <a:latin typeface="Arial" panose="020B0604020202020204" pitchFamily="34" charset="0"/>
                <a:cs typeface="Arial" panose="020B0604020202020204" pitchFamily="34" charset="0"/>
              </a:rPr>
              <a:t>Amount in account at end</a:t>
            </a:r>
          </a:p>
          <a:p>
            <a:r>
              <a:rPr lang="en-US" sz="1600" dirty="0">
                <a:solidFill>
                  <a:schemeClr val="tx1"/>
                </a:solidFill>
                <a:latin typeface="Arial" panose="020B0604020202020204" pitchFamily="34" charset="0"/>
                <a:cs typeface="Arial" panose="020B0604020202020204" pitchFamily="34" charset="0"/>
              </a:rPr>
              <a:t>of year </a:t>
            </a:r>
            <a:r>
              <a:rPr lang="en-US" sz="1600" dirty="0" smtClean="0">
                <a:solidFill>
                  <a:schemeClr val="tx1"/>
                </a:solidFill>
                <a:latin typeface="Arial" panose="020B0604020202020204" pitchFamily="34" charset="0"/>
                <a:cs typeface="Arial" panose="020B0604020202020204" pitchFamily="34" charset="0"/>
              </a:rPr>
              <a:t>2: </a:t>
            </a:r>
            <a:r>
              <a:rPr lang="en-US" sz="1600" dirty="0">
                <a:solidFill>
                  <a:schemeClr val="tx1"/>
                </a:solidFill>
                <a:latin typeface="Arial" panose="020B0604020202020204" pitchFamily="34" charset="0"/>
                <a:cs typeface="Arial" panose="020B0604020202020204" pitchFamily="34" charset="0"/>
              </a:rPr>
              <a:t>£</a:t>
            </a:r>
            <a:r>
              <a:rPr lang="en-US" sz="1600" dirty="0" smtClean="0">
                <a:solidFill>
                  <a:schemeClr val="tx1"/>
                </a:solidFill>
                <a:latin typeface="Arial" panose="020B0604020202020204" pitchFamily="34" charset="0"/>
                <a:cs typeface="Arial" panose="020B0604020202020204" pitchFamily="34" charset="0"/>
              </a:rPr>
              <a:t>4615.20 </a:t>
            </a:r>
            <a:r>
              <a:rPr lang="en-US" sz="1600" dirty="0">
                <a:solidFill>
                  <a:schemeClr val="tx1"/>
                </a:solidFill>
                <a:latin typeface="Arial" panose="020B0604020202020204" pitchFamily="34" charset="0"/>
                <a:cs typeface="Arial" panose="020B0604020202020204" pitchFamily="34" charset="0"/>
              </a:rPr>
              <a:t>+ </a:t>
            </a:r>
            <a:r>
              <a:rPr lang="en-US" sz="1600" dirty="0" smtClean="0">
                <a:solidFill>
                  <a:schemeClr val="tx1"/>
                </a:solidFill>
                <a:latin typeface="Arial" panose="020B0604020202020204" pitchFamily="34" charset="0"/>
                <a:cs typeface="Arial" panose="020B0604020202020204" pitchFamily="34" charset="0"/>
              </a:rPr>
              <a:t>interest- </a:t>
            </a:r>
            <a:r>
              <a:rPr lang="en-US" sz="1600" dirty="0">
                <a:solidFill>
                  <a:schemeClr val="tx1"/>
                </a:solidFill>
                <a:latin typeface="Arial" panose="020B0604020202020204" pitchFamily="34" charset="0"/>
                <a:cs typeface="Arial" panose="020B0604020202020204" pitchFamily="34" charset="0"/>
              </a:rPr>
              <a:t>20% of </a:t>
            </a:r>
            <a:r>
              <a:rPr lang="en-US" sz="1600" dirty="0" smtClean="0">
                <a:solidFill>
                  <a:schemeClr val="tx1"/>
                </a:solidFill>
                <a:latin typeface="Arial" panose="020B0604020202020204" pitchFamily="34" charset="0"/>
                <a:cs typeface="Arial" panose="020B0604020202020204" pitchFamily="34" charset="0"/>
              </a:rPr>
              <a:t>interest</a:t>
            </a:r>
            <a:endParaRPr lang="en-US"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107060"/>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343</a:t>
            </a:r>
            <a:endParaRPr lang="en-GB" sz="1400" b="1" dirty="0">
              <a:latin typeface="Calibri" panose="020F0502020204030204" pitchFamily="34" charset="0"/>
            </a:endParaRPr>
          </a:p>
        </p:txBody>
      </p:sp>
      <p:grpSp>
        <p:nvGrpSpPr>
          <p:cNvPr id="7" name="Group 6"/>
          <p:cNvGrpSpPr/>
          <p:nvPr/>
        </p:nvGrpSpPr>
        <p:grpSpPr>
          <a:xfrm>
            <a:off x="305905" y="1268759"/>
            <a:ext cx="8442559" cy="4139734"/>
            <a:chOff x="3483872" y="1089030"/>
            <a:chExt cx="5264592" cy="4139734"/>
          </a:xfrm>
        </p:grpSpPr>
        <p:sp>
          <p:nvSpPr>
            <p:cNvPr id="9" name="Round Diagonal Corner Rectangle 8"/>
            <p:cNvSpPr/>
            <p:nvPr/>
          </p:nvSpPr>
          <p:spPr>
            <a:xfrm>
              <a:off x="3491880" y="1089030"/>
              <a:ext cx="5256584" cy="4055095"/>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3562514"/>
            </a:xfrm>
            <a:prstGeom prst="rect">
              <a:avLst/>
            </a:prstGeom>
          </p:spPr>
          <p:txBody>
            <a:bodyPr wrap="square">
              <a:spAutoFit/>
            </a:bodyPr>
            <a:lstStyle/>
            <a:p>
              <a:pPr>
                <a:spcAft>
                  <a:spcPts val="0"/>
                </a:spcAft>
                <a:tabLst>
                  <a:tab pos="4972050" algn="r"/>
                </a:tabLst>
              </a:pPr>
              <a:r>
                <a:rPr lang="en-US" sz="2050" dirty="0"/>
                <a:t>Katie invests £200 in a savings account for 2 years.</a:t>
              </a:r>
            </a:p>
            <a:p>
              <a:pPr>
                <a:spcAft>
                  <a:spcPts val="0"/>
                </a:spcAft>
                <a:tabLst>
                  <a:tab pos="4972050" algn="r"/>
                </a:tabLst>
              </a:pPr>
              <a:r>
                <a:rPr lang="en-US" sz="2050" dirty="0"/>
                <a:t>The account pays compound interest at an annual rate of 3.3% for the first year 1.5% for the second year.</a:t>
              </a:r>
            </a:p>
            <a:p>
              <a:pPr marL="457200" indent="-457200">
                <a:spcAft>
                  <a:spcPts val="0"/>
                </a:spcAft>
                <a:buFont typeface="+mj-lt"/>
                <a:buAutoNum type="alphaLcPeriod"/>
                <a:tabLst>
                  <a:tab pos="8001000" algn="r"/>
                </a:tabLst>
              </a:pPr>
              <a:r>
                <a:rPr lang="en-US" sz="2050" dirty="0" smtClean="0"/>
                <a:t>Work </a:t>
              </a:r>
              <a:r>
                <a:rPr lang="en-US" sz="2050" dirty="0"/>
                <a:t>out the total amount of money in Katie's account at the end of 2 years. </a:t>
              </a:r>
              <a:r>
                <a:rPr lang="en-US" sz="2050" dirty="0" smtClean="0"/>
                <a:t>	</a:t>
              </a:r>
              <a:r>
                <a:rPr lang="en-US" sz="2050" b="1" dirty="0" smtClean="0"/>
                <a:t>(</a:t>
              </a:r>
              <a:r>
                <a:rPr lang="en-US" sz="2050" b="1" dirty="0"/>
                <a:t>3 marks)</a:t>
              </a:r>
            </a:p>
            <a:p>
              <a:pPr>
                <a:spcAft>
                  <a:spcPts val="0"/>
                </a:spcAft>
                <a:tabLst>
                  <a:tab pos="4972050" algn="r"/>
                </a:tabLst>
              </a:pPr>
              <a:r>
                <a:rPr lang="en-US" sz="2050" dirty="0"/>
                <a:t>Katie travels to work by train.</a:t>
              </a:r>
            </a:p>
            <a:p>
              <a:pPr>
                <a:spcAft>
                  <a:spcPts val="0"/>
                </a:spcAft>
                <a:tabLst>
                  <a:tab pos="4972050" algn="r"/>
                </a:tabLst>
              </a:pPr>
              <a:r>
                <a:rPr lang="en-US" sz="2050" dirty="0"/>
                <a:t>The cost of her weekly train ticket increases by 12.5% to £225 Katie's weekly pay increases by 5% to £535.50 </a:t>
              </a:r>
              <a:endParaRPr lang="en-US" sz="2050" dirty="0" smtClean="0"/>
            </a:p>
            <a:p>
              <a:pPr marL="457200" indent="-457200">
                <a:spcAft>
                  <a:spcPts val="0"/>
                </a:spcAft>
                <a:buFont typeface="+mj-lt"/>
                <a:buAutoNum type="alphaLcPeriod" startAt="2"/>
                <a:tabLst>
                  <a:tab pos="4972050" algn="r"/>
                </a:tabLst>
              </a:pPr>
              <a:r>
                <a:rPr lang="en-US" sz="2050" dirty="0" smtClean="0"/>
                <a:t>Compare </a:t>
              </a:r>
              <a:r>
                <a:rPr lang="en-US" sz="2050" dirty="0"/>
                <a:t>the increase in the amount of money Katie has to pay for her weekly train ticket with the increase in her weekly pay. </a:t>
              </a:r>
              <a:endParaRPr lang="en-US" sz="2050" dirty="0" smtClean="0"/>
            </a:p>
            <a:p>
              <a:pPr algn="r">
                <a:spcAft>
                  <a:spcPts val="0"/>
                </a:spcAft>
                <a:tabLst>
                  <a:tab pos="4972050" algn="r"/>
                </a:tabLst>
              </a:pPr>
              <a:r>
                <a:rPr lang="en-US" sz="2050" b="1" dirty="0" smtClean="0"/>
                <a:t>(</a:t>
              </a:r>
              <a:r>
                <a:rPr lang="en-US" sz="2050" b="1" dirty="0"/>
                <a:t>3 </a:t>
              </a:r>
              <a:r>
                <a:rPr lang="en-US" sz="2050" b="1" dirty="0" smtClean="0"/>
                <a:t>marks)   </a:t>
              </a:r>
              <a:r>
                <a:rPr lang="en-US" sz="2050" i="1" dirty="0" smtClean="0"/>
                <a:t>June </a:t>
              </a:r>
              <a:r>
                <a:rPr lang="en-US" sz="2050" i="1" dirty="0"/>
                <a:t>2014, QI8,1MA0/2H</a:t>
              </a:r>
              <a:endParaRPr lang="en-US" sz="2050" b="1" i="1" dirty="0"/>
            </a:p>
          </p:txBody>
        </p:sp>
      </p:gr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6441" y="1195477"/>
            <a:ext cx="606039" cy="606039"/>
          </a:xfrm>
          <a:prstGeom prst="rect">
            <a:avLst/>
          </a:prstGeom>
        </p:spPr>
      </p:pic>
      <p:sp>
        <p:nvSpPr>
          <p:cNvPr id="14" name="Rectangle 13"/>
          <p:cNvSpPr/>
          <p:nvPr/>
        </p:nvSpPr>
        <p:spPr>
          <a:xfrm flipH="1">
            <a:off x="264140" y="5755903"/>
            <a:ext cx="3875812" cy="769441"/>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chemeClr val="accent3">
                    <a:lumMod val="50000"/>
                  </a:schemeClr>
                </a:solidFill>
                <a:latin typeface="Arial" panose="020B0604020202020204" pitchFamily="34" charset="0"/>
                <a:cs typeface="Arial" panose="020B0604020202020204" pitchFamily="34" charset="0"/>
              </a:rPr>
              <a:t>Q13a strategy hint</a:t>
            </a:r>
            <a:r>
              <a:rPr lang="en-US" sz="2200" dirty="0" smtClean="0">
                <a:solidFill>
                  <a:schemeClr val="accent3">
                    <a:lumMod val="50000"/>
                  </a:schemeClr>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 What is the multiplier for the 2 years?</a:t>
            </a:r>
          </a:p>
        </p:txBody>
      </p:sp>
      <p:sp>
        <p:nvSpPr>
          <p:cNvPr id="15" name="Rectangle 14"/>
          <p:cNvSpPr/>
          <p:nvPr/>
        </p:nvSpPr>
        <p:spPr>
          <a:xfrm flipH="1">
            <a:off x="4283968" y="5527104"/>
            <a:ext cx="4464074" cy="1015663"/>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hint</a:t>
            </a:r>
          </a:p>
          <a:p>
            <a:r>
              <a:rPr lang="en-US" sz="2000" dirty="0">
                <a:solidFill>
                  <a:schemeClr val="tx1"/>
                </a:solidFill>
                <a:latin typeface="Arial" panose="020B0604020202020204" pitchFamily="34" charset="0"/>
                <a:cs typeface="Arial" panose="020B0604020202020204" pitchFamily="34" charset="0"/>
              </a:rPr>
              <a:t>Make sure you show all your working clearly when doing the comparison.</a:t>
            </a:r>
          </a:p>
        </p:txBody>
      </p:sp>
    </p:spTree>
    <p:extLst>
      <p:ext uri="{BB962C8B-B14F-4D97-AF65-F5344CB8AC3E}">
        <p14:creationId xmlns:p14="http://schemas.microsoft.com/office/powerpoint/2010/main" val="2347790194"/>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343</a:t>
            </a:r>
            <a:endParaRPr lang="en-GB" sz="1400" b="1" dirty="0">
              <a:latin typeface="Calibri" panose="020F0502020204030204" pitchFamily="34" charset="0"/>
            </a:endParaRPr>
          </a:p>
        </p:txBody>
      </p:sp>
      <p:sp>
        <p:nvSpPr>
          <p:cNvPr id="3" name="Rectangle 2"/>
          <p:cNvSpPr/>
          <p:nvPr/>
        </p:nvSpPr>
        <p:spPr>
          <a:xfrm>
            <a:off x="251520" y="1196752"/>
            <a:ext cx="5256584" cy="4465838"/>
          </a:xfrm>
          <a:prstGeom prst="rect">
            <a:avLst/>
          </a:prstGeom>
        </p:spPr>
        <p:txBody>
          <a:bodyPr wrap="square">
            <a:spAutoFit/>
          </a:bodyPr>
          <a:lstStyle/>
          <a:p>
            <a:pPr marL="514350" indent="-514350">
              <a:buClr>
                <a:srgbClr val="C00000"/>
              </a:buClr>
              <a:buFont typeface="+mj-lt"/>
              <a:buAutoNum type="arabicPeriod" startAt="14"/>
              <a:tabLst>
                <a:tab pos="1079500" algn="l"/>
                <a:tab pos="2743200" algn="l"/>
              </a:tabLst>
            </a:pPr>
            <a:r>
              <a:rPr lang="en-US" sz="2030" b="1" dirty="0">
                <a:solidFill>
                  <a:srgbClr val="C00000"/>
                </a:solidFill>
                <a:latin typeface="Arial" panose="020B0604020202020204" pitchFamily="34" charset="0"/>
                <a:cs typeface="Arial" panose="020B0604020202020204" pitchFamily="34" charset="0"/>
              </a:rPr>
              <a:t>Problem-solving / Finance </a:t>
            </a:r>
            <a:r>
              <a:rPr lang="en-US" sz="2030" dirty="0">
                <a:latin typeface="Arial" panose="020B0604020202020204" pitchFamily="34" charset="0"/>
                <a:cs typeface="Arial" panose="020B0604020202020204" pitchFamily="34" charset="0"/>
              </a:rPr>
              <a:t>Laura invests £3600 in a savings account for 2 years. The account pays 3.52% compound interest per annum. Laura has to pay 40% tax on the interest earned each year. The tax is taken from the account at the end of each </a:t>
            </a:r>
            <a:r>
              <a:rPr lang="en-US" sz="2030" dirty="0" smtClean="0">
                <a:latin typeface="Arial" panose="020B0604020202020204" pitchFamily="34" charset="0"/>
                <a:cs typeface="Arial" panose="020B0604020202020204" pitchFamily="34" charset="0"/>
              </a:rPr>
              <a:t>year.</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How </a:t>
            </a:r>
            <a:r>
              <a:rPr lang="en-US" sz="2030" dirty="0">
                <a:latin typeface="Arial" panose="020B0604020202020204" pitchFamily="34" charset="0"/>
                <a:cs typeface="Arial" panose="020B0604020202020204" pitchFamily="34" charset="0"/>
              </a:rPr>
              <a:t>much is in the account at the end of 2 years?</a:t>
            </a:r>
          </a:p>
          <a:p>
            <a:pPr marL="514350" indent="-514350">
              <a:buClr>
                <a:srgbClr val="C00000"/>
              </a:buClr>
              <a:buFont typeface="+mj-lt"/>
              <a:buAutoNum type="arabicPeriod" startAt="14"/>
              <a:tabLst>
                <a:tab pos="1079500" algn="l"/>
                <a:tab pos="2743200" algn="l"/>
              </a:tabLst>
            </a:pPr>
            <a:r>
              <a:rPr lang="en-US" sz="2030" b="1" dirty="0" smtClean="0">
                <a:solidFill>
                  <a:srgbClr val="C00000"/>
                </a:solidFill>
                <a:latin typeface="Arial" panose="020B0604020202020204" pitchFamily="34" charset="0"/>
                <a:cs typeface="Arial" panose="020B0604020202020204" pitchFamily="34" charset="0"/>
              </a:rPr>
              <a:t>Reasoning </a:t>
            </a:r>
            <a:r>
              <a:rPr lang="en-US" sz="2030" b="1" dirty="0">
                <a:solidFill>
                  <a:srgbClr val="C00000"/>
                </a:solidFill>
                <a:latin typeface="Arial" panose="020B0604020202020204" pitchFamily="34" charset="0"/>
                <a:cs typeface="Arial" panose="020B0604020202020204" pitchFamily="34" charset="0"/>
              </a:rPr>
              <a:t>/ Finance </a:t>
            </a:r>
            <a:r>
              <a:rPr lang="en-US" sz="2030" dirty="0">
                <a:latin typeface="Arial" panose="020B0604020202020204" pitchFamily="34" charset="0"/>
                <a:cs typeface="Arial" panose="020B0604020202020204" pitchFamily="34" charset="0"/>
              </a:rPr>
              <a:t>Fidel invested £4200 in a savings </a:t>
            </a:r>
            <a:r>
              <a:rPr lang="en-US" sz="2030" dirty="0" smtClean="0">
                <a:latin typeface="Arial" panose="020B0604020202020204" pitchFamily="34" charset="0"/>
                <a:cs typeface="Arial" panose="020B0604020202020204" pitchFamily="34" charset="0"/>
              </a:rPr>
              <a:t>account. He </a:t>
            </a:r>
            <a:r>
              <a:rPr lang="en-US" sz="2030" dirty="0">
                <a:latin typeface="Arial" panose="020B0604020202020204" pitchFamily="34" charset="0"/>
                <a:cs typeface="Arial" panose="020B0604020202020204" pitchFamily="34" charset="0"/>
              </a:rPr>
              <a:t>is paid 3.25% per annum compound </a:t>
            </a:r>
            <a:r>
              <a:rPr lang="en-US" sz="2030" dirty="0" smtClean="0">
                <a:latin typeface="Arial" panose="020B0604020202020204" pitchFamily="34" charset="0"/>
                <a:cs typeface="Arial" panose="020B0604020202020204" pitchFamily="34" charset="0"/>
              </a:rPr>
              <a:t>interest.</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How </a:t>
            </a:r>
            <a:r>
              <a:rPr lang="en-US" sz="2030" dirty="0">
                <a:latin typeface="Arial" panose="020B0604020202020204" pitchFamily="34" charset="0"/>
                <a:cs typeface="Arial" panose="020B0604020202020204" pitchFamily="34" charset="0"/>
              </a:rPr>
              <a:t>many years before he has £4928.33 in the savings account?</a:t>
            </a:r>
            <a:endParaRPr lang="pl-PL" sz="203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5256" y="4125668"/>
            <a:ext cx="543208" cy="543208"/>
          </a:xfrm>
          <a:prstGeom prst="rect">
            <a:avLst/>
          </a:prstGeom>
        </p:spPr>
      </p:pic>
      <p:sp>
        <p:nvSpPr>
          <p:cNvPr id="7" name="Rectangle 6"/>
          <p:cNvSpPr/>
          <p:nvPr/>
        </p:nvSpPr>
        <p:spPr>
          <a:xfrm flipH="1">
            <a:off x="264140" y="5805264"/>
            <a:ext cx="5243964" cy="769441"/>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chemeClr val="accent3">
                    <a:lumMod val="50000"/>
                  </a:schemeClr>
                </a:solidFill>
                <a:latin typeface="Arial" panose="020B0604020202020204" pitchFamily="34" charset="0"/>
                <a:cs typeface="Arial" panose="020B0604020202020204" pitchFamily="34" charset="0"/>
              </a:rPr>
              <a:t>Q15 strategy hint</a:t>
            </a:r>
            <a:r>
              <a:rPr lang="en-US" sz="2200" dirty="0" smtClean="0">
                <a:solidFill>
                  <a:schemeClr val="accent3">
                    <a:lumMod val="50000"/>
                  </a:schemeClr>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 Try different values of it in the formula.</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374022737"/>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343</a:t>
            </a:r>
            <a:endParaRPr lang="en-GB" sz="1400" b="1" dirty="0">
              <a:latin typeface="Calibri" panose="020F0502020204030204" pitchFamily="34" charset="0"/>
            </a:endParaRPr>
          </a:p>
        </p:txBody>
      </p:sp>
      <p:sp>
        <p:nvSpPr>
          <p:cNvPr id="3" name="Rectangle 2"/>
          <p:cNvSpPr/>
          <p:nvPr/>
        </p:nvSpPr>
        <p:spPr>
          <a:xfrm>
            <a:off x="251520" y="1196752"/>
            <a:ext cx="5256584" cy="5403018"/>
          </a:xfrm>
          <a:prstGeom prst="rect">
            <a:avLst/>
          </a:prstGeom>
        </p:spPr>
        <p:txBody>
          <a:bodyPr wrap="square">
            <a:spAutoFit/>
          </a:bodyPr>
          <a:lstStyle/>
          <a:p>
            <a:pPr marL="457200" indent="-457200">
              <a:buClr>
                <a:srgbClr val="C00000"/>
              </a:buClr>
              <a:buFont typeface="+mj-lt"/>
              <a:buAutoNum type="arabicPeriod" startAt="16"/>
              <a:tabLst>
                <a:tab pos="1079500" algn="l"/>
                <a:tab pos="2743200" algn="l"/>
              </a:tabLst>
            </a:pPr>
            <a:r>
              <a:rPr lang="en-US" sz="2030" b="1" dirty="0">
                <a:solidFill>
                  <a:srgbClr val="C00000"/>
                </a:solidFill>
                <a:latin typeface="Arial" panose="020B0604020202020204" pitchFamily="34" charset="0"/>
                <a:cs typeface="Arial" panose="020B0604020202020204" pitchFamily="34" charset="0"/>
              </a:rPr>
              <a:t>STEM </a:t>
            </a:r>
            <a:r>
              <a:rPr lang="en-US" sz="2030" dirty="0">
                <a:latin typeface="Arial" panose="020B0604020202020204" pitchFamily="34" charset="0"/>
                <a:cs typeface="Arial" panose="020B0604020202020204" pitchFamily="34" charset="0"/>
              </a:rPr>
              <a:t>The level of activity of a radioactive source decreases by 5% per </a:t>
            </a:r>
            <a:r>
              <a:rPr lang="en-US" sz="2030" dirty="0" smtClean="0">
                <a:latin typeface="Arial" panose="020B0604020202020204" pitchFamily="34" charset="0"/>
                <a:cs typeface="Arial" panose="020B0604020202020204" pitchFamily="34" charset="0"/>
              </a:rPr>
              <a:t>hour.</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The </a:t>
            </a:r>
            <a:r>
              <a:rPr lang="en-US" sz="2030" dirty="0">
                <a:latin typeface="Arial" panose="020B0604020202020204" pitchFamily="34" charset="0"/>
                <a:cs typeface="Arial" panose="020B0604020202020204" pitchFamily="34" charset="0"/>
              </a:rPr>
              <a:t>activity is 1400 counts per second at one point, </a:t>
            </a:r>
            <a:endParaRPr lang="en-US" sz="20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030" dirty="0" smtClean="0">
                <a:latin typeface="Arial" panose="020B0604020202020204" pitchFamily="34" charset="0"/>
                <a:cs typeface="Arial" panose="020B0604020202020204" pitchFamily="34" charset="0"/>
              </a:rPr>
              <a:t>What </a:t>
            </a:r>
            <a:r>
              <a:rPr lang="en-US" sz="2030" dirty="0">
                <a:latin typeface="Arial" panose="020B0604020202020204" pitchFamily="34" charset="0"/>
                <a:cs typeface="Arial" panose="020B0604020202020204" pitchFamily="34" charset="0"/>
              </a:rPr>
              <a:t>will it be 2 hours later?</a:t>
            </a:r>
          </a:p>
          <a:p>
            <a:pPr marL="857250" lvl="1" indent="-400050">
              <a:buClr>
                <a:srgbClr val="C00000"/>
              </a:buClr>
              <a:buFont typeface="+mj-lt"/>
              <a:buAutoNum type="alphaLcPeriod"/>
              <a:tabLst>
                <a:tab pos="2743200" algn="l"/>
              </a:tabLst>
            </a:pPr>
            <a:r>
              <a:rPr lang="en-US" sz="2030" dirty="0" smtClean="0">
                <a:latin typeface="Arial" panose="020B0604020202020204" pitchFamily="34" charset="0"/>
                <a:cs typeface="Arial" panose="020B0604020202020204" pitchFamily="34" charset="0"/>
              </a:rPr>
              <a:t>After </a:t>
            </a:r>
            <a:r>
              <a:rPr lang="en-US" sz="2030" dirty="0">
                <a:latin typeface="Arial" panose="020B0604020202020204" pitchFamily="34" charset="0"/>
                <a:cs typeface="Arial" panose="020B0604020202020204" pitchFamily="34" charset="0"/>
              </a:rPr>
              <a:t>how many complete hours will the count be less than 500 counts per second?</a:t>
            </a:r>
          </a:p>
          <a:p>
            <a:pPr marL="457200" indent="-457200">
              <a:buClr>
                <a:srgbClr val="C00000"/>
              </a:buClr>
              <a:buFont typeface="+mj-lt"/>
              <a:buAutoNum type="arabicPeriod" startAt="16"/>
              <a:tabLst>
                <a:tab pos="1079500" algn="l"/>
                <a:tab pos="2743200" algn="l"/>
              </a:tabLst>
            </a:pPr>
            <a:r>
              <a:rPr lang="en-US" sz="2030" b="1" dirty="0">
                <a:solidFill>
                  <a:srgbClr val="C00000"/>
                </a:solidFill>
                <a:latin typeface="Arial" panose="020B0604020202020204" pitchFamily="34" charset="0"/>
                <a:cs typeface="Arial" panose="020B0604020202020204" pitchFamily="34" charset="0"/>
              </a:rPr>
              <a:t>Real </a:t>
            </a:r>
            <a:r>
              <a:rPr lang="en-US" sz="2030" dirty="0">
                <a:latin typeface="Arial" panose="020B0604020202020204" pitchFamily="34" charset="0"/>
                <a:cs typeface="Arial" panose="020B0604020202020204" pitchFamily="34" charset="0"/>
              </a:rPr>
              <a:t>In 2014 a fast-food chain has 180 outlets in the UK. The number of outlets is increasing at a rate of 9% each year, </a:t>
            </a:r>
            <a:endParaRPr lang="en-US" sz="20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030" dirty="0" smtClean="0">
                <a:latin typeface="Arial" panose="020B0604020202020204" pitchFamily="34" charset="0"/>
                <a:cs typeface="Arial" panose="020B0604020202020204" pitchFamily="34" charset="0"/>
              </a:rPr>
              <a:t>How </a:t>
            </a:r>
            <a:r>
              <a:rPr lang="en-US" sz="2030" dirty="0">
                <a:latin typeface="Arial" panose="020B0604020202020204" pitchFamily="34" charset="0"/>
                <a:cs typeface="Arial" panose="020B0604020202020204" pitchFamily="34" charset="0"/>
              </a:rPr>
              <a:t>many outlets will it have in 2020</a:t>
            </a:r>
            <a:r>
              <a:rPr lang="en-US" sz="2030" dirty="0" smtClean="0">
                <a:latin typeface="Arial" panose="020B0604020202020204" pitchFamily="34" charset="0"/>
                <a:cs typeface="Arial" panose="020B0604020202020204" pitchFamily="34" charset="0"/>
              </a:rPr>
              <a:t>?</a:t>
            </a:r>
          </a:p>
          <a:p>
            <a:pPr marL="857250" lvl="1" indent="-400050">
              <a:buClr>
                <a:srgbClr val="C00000"/>
              </a:buClr>
              <a:buFont typeface="+mj-lt"/>
              <a:buAutoNum type="alphaLcPeriod"/>
              <a:tabLst>
                <a:tab pos="2743200" algn="l"/>
              </a:tabLst>
            </a:pPr>
            <a:r>
              <a:rPr lang="en-US" sz="2030" dirty="0" smtClean="0">
                <a:latin typeface="Arial" panose="020B0604020202020204" pitchFamily="34" charset="0"/>
                <a:cs typeface="Arial" panose="020B0604020202020204" pitchFamily="34" charset="0"/>
              </a:rPr>
              <a:t>Reflect </a:t>
            </a:r>
            <a:r>
              <a:rPr lang="en-US" sz="2030" dirty="0">
                <a:latin typeface="Arial" panose="020B0604020202020204" pitchFamily="34" charset="0"/>
                <a:cs typeface="Arial" panose="020B0604020202020204" pitchFamily="34" charset="0"/>
              </a:rPr>
              <a:t>What is an appropriate degree of accuracy to give for this question? Why?</a:t>
            </a:r>
            <a:endParaRPr lang="pl-PL" sz="203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Tree>
    <p:extLst>
      <p:ext uri="{BB962C8B-B14F-4D97-AF65-F5344CB8AC3E}">
        <p14:creationId xmlns:p14="http://schemas.microsoft.com/office/powerpoint/2010/main" val="314645181"/>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11.1 – Growth and Decay</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343</a:t>
            </a:r>
            <a:endParaRPr lang="en-GB" sz="1400" b="1" dirty="0">
              <a:latin typeface="Calibri" panose="020F0502020204030204" pitchFamily="34" charset="0"/>
            </a:endParaRPr>
          </a:p>
        </p:txBody>
      </p:sp>
      <p:sp>
        <p:nvSpPr>
          <p:cNvPr id="3" name="Rectangle 2"/>
          <p:cNvSpPr/>
          <p:nvPr/>
        </p:nvSpPr>
        <p:spPr>
          <a:xfrm>
            <a:off x="251520" y="1196752"/>
            <a:ext cx="5256584" cy="3108543"/>
          </a:xfrm>
          <a:prstGeom prst="rect">
            <a:avLst/>
          </a:prstGeom>
        </p:spPr>
        <p:txBody>
          <a:bodyPr wrap="square">
            <a:spAutoFit/>
          </a:bodyPr>
          <a:lstStyle/>
          <a:p>
            <a:pPr marL="628650" indent="-628650">
              <a:buClr>
                <a:srgbClr val="C00000"/>
              </a:buClr>
              <a:buFont typeface="+mj-lt"/>
              <a:buAutoNum type="arabicPeriod" startAt="18"/>
              <a:tabLst>
                <a:tab pos="1079500" algn="l"/>
                <a:tab pos="2743200" algn="l"/>
              </a:tabLst>
            </a:pPr>
            <a:r>
              <a:rPr lang="en-US" sz="2800" dirty="0">
                <a:latin typeface="Arial" panose="020B0604020202020204" pitchFamily="34" charset="0"/>
                <a:cs typeface="Arial" panose="020B0604020202020204" pitchFamily="34" charset="0"/>
              </a:rPr>
              <a:t>A population of insects increases by 25% per </a:t>
            </a:r>
            <a:r>
              <a:rPr lang="en-US" sz="2800" dirty="0" smtClean="0">
                <a:latin typeface="Arial" panose="020B0604020202020204" pitchFamily="34" charset="0"/>
                <a:cs typeface="Arial" panose="020B0604020202020204" pitchFamily="34" charset="0"/>
              </a:rPr>
              <a:t>day.</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At </a:t>
            </a:r>
            <a:r>
              <a:rPr lang="en-US" sz="2800" dirty="0">
                <a:latin typeface="Arial" panose="020B0604020202020204" pitchFamily="34" charset="0"/>
                <a:cs typeface="Arial" panose="020B0604020202020204" pitchFamily="34" charset="0"/>
              </a:rPr>
              <a:t>the end of one week there are 2145 </a:t>
            </a:r>
            <a:r>
              <a:rPr lang="en-US" sz="2800" dirty="0" smtClean="0">
                <a:latin typeface="Arial" panose="020B0604020202020204" pitchFamily="34" charset="0"/>
                <a:cs typeface="Arial" panose="020B0604020202020204" pitchFamily="34" charset="0"/>
              </a:rPr>
              <a:t>insects.</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How </a:t>
            </a:r>
            <a:r>
              <a:rPr lang="en-US" sz="2800" dirty="0">
                <a:latin typeface="Arial" panose="020B0604020202020204" pitchFamily="34" charset="0"/>
                <a:cs typeface="Arial" panose="020B0604020202020204" pitchFamily="34" charset="0"/>
              </a:rPr>
              <a:t>many insects were there at the beginning of the week?</a:t>
            </a:r>
            <a:endParaRPr lang="pl-PL" sz="28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6736" y="1268760"/>
            <a:ext cx="511728" cy="511728"/>
          </a:xfrm>
          <a:prstGeom prst="rect">
            <a:avLst/>
          </a:prstGeom>
        </p:spPr>
      </p:pic>
      <p:sp>
        <p:nvSpPr>
          <p:cNvPr id="6" name="Rectangle 5"/>
          <p:cNvSpPr/>
          <p:nvPr/>
        </p:nvSpPr>
        <p:spPr>
          <a:xfrm flipH="1">
            <a:off x="223753" y="4586352"/>
            <a:ext cx="5204539" cy="1938992"/>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Q18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Use </a:t>
            </a:r>
            <a:r>
              <a:rPr lang="en-US" sz="2400" i="1" dirty="0" smtClean="0">
                <a:solidFill>
                  <a:schemeClr val="tx1"/>
                </a:solidFill>
                <a:latin typeface="Arial" panose="020B0604020202020204" pitchFamily="34" charset="0"/>
                <a:cs typeface="Arial" panose="020B0604020202020204" pitchFamily="34" charset="0"/>
              </a:rPr>
              <a:t>x</a:t>
            </a:r>
            <a:r>
              <a:rPr lang="en-US" sz="2400" dirty="0" smtClean="0">
                <a:solidFill>
                  <a:schemeClr val="tx1"/>
                </a:solidFill>
                <a:latin typeface="Arial" panose="020B0604020202020204" pitchFamily="34" charset="0"/>
                <a:cs typeface="Arial" panose="020B0604020202020204" pitchFamily="34" charset="0"/>
              </a:rPr>
              <a:t> for the number of insects at the beginning of the week.</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a:srcRect l="59454" t="36875" r="24013" b="55874"/>
          <a:stretch/>
        </p:blipFill>
        <p:spPr>
          <a:xfrm>
            <a:off x="927668" y="5414190"/>
            <a:ext cx="3968795" cy="1044370"/>
          </a:xfrm>
          <a:prstGeom prst="rect">
            <a:avLst/>
          </a:prstGeom>
        </p:spPr>
      </p:pic>
    </p:spTree>
    <p:extLst>
      <p:ext uri="{BB962C8B-B14F-4D97-AF65-F5344CB8AC3E}">
        <p14:creationId xmlns:p14="http://schemas.microsoft.com/office/powerpoint/2010/main" val="3157332486"/>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343</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546437818"/>
              </p:ext>
            </p:extLst>
          </p:nvPr>
        </p:nvGraphicFramePr>
        <p:xfrm>
          <a:off x="251518" y="1268760"/>
          <a:ext cx="8568952" cy="4862660"/>
        </p:xfrm>
        <a:graphic>
          <a:graphicData uri="http://schemas.openxmlformats.org/drawingml/2006/table">
            <a:tbl>
              <a:tblPr firstRow="1" bandRow="1">
                <a:effectLst/>
                <a:tableStyleId>{5940675A-B579-460E-94D1-54222C63F5DA}</a:tableStyleId>
              </a:tblPr>
              <a:tblGrid>
                <a:gridCol w="2142238"/>
                <a:gridCol w="2250252"/>
                <a:gridCol w="4176462"/>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2554949">
                <a:tc gridSpan="2">
                  <a:txBody>
                    <a:bodyPr/>
                    <a:lstStyle/>
                    <a:p>
                      <a:pPr marL="342900" indent="-342900">
                        <a:buFont typeface="Arial" panose="020B0604020202020204" pitchFamily="34" charset="0"/>
                        <a:buChar char="•"/>
                      </a:pPr>
                      <a:r>
                        <a:rPr lang="en-US" sz="2530" dirty="0" smtClean="0">
                          <a:latin typeface="Arial" panose="020B0604020202020204" pitchFamily="34" charset="0"/>
                          <a:cs typeface="Arial" panose="020B0604020202020204" pitchFamily="34" charset="0"/>
                        </a:rPr>
                        <a:t>Calculate rates.</a:t>
                      </a:r>
                    </a:p>
                    <a:p>
                      <a:pPr marL="342900" indent="-342900">
                        <a:buFont typeface="Arial" panose="020B0604020202020204" pitchFamily="34" charset="0"/>
                        <a:buChar char="•"/>
                      </a:pPr>
                      <a:r>
                        <a:rPr lang="en-US" sz="2530" dirty="0" smtClean="0">
                          <a:latin typeface="Arial" panose="020B0604020202020204" pitchFamily="34" charset="0"/>
                          <a:cs typeface="Arial" panose="020B0604020202020204" pitchFamily="34" charset="0"/>
                        </a:rPr>
                        <a:t>Convert between metric speed measures.</a:t>
                      </a:r>
                    </a:p>
                    <a:p>
                      <a:pPr marL="342900" indent="-342900">
                        <a:buFont typeface="Arial" panose="020B0604020202020204" pitchFamily="34" charset="0"/>
                        <a:buChar char="•"/>
                      </a:pPr>
                      <a:r>
                        <a:rPr lang="en-US" sz="2530" dirty="0" smtClean="0">
                          <a:latin typeface="Arial" panose="020B0604020202020204" pitchFamily="34" charset="0"/>
                          <a:cs typeface="Arial" panose="020B0604020202020204" pitchFamily="34" charset="0"/>
                        </a:rPr>
                        <a:t>Use a formula to calculate speed and acceleration.</a:t>
                      </a:r>
                      <a:endParaRPr lang="en-US" sz="253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530" dirty="0" smtClean="0">
                          <a:latin typeface="Arial" panose="020B0604020202020204" pitchFamily="34" charset="0"/>
                          <a:cs typeface="Arial" panose="020B0604020202020204" pitchFamily="34" charset="0"/>
                        </a:rPr>
                        <a:t>Police Accident Investigation Teams use kinematics formulae to work out the speed of cars involved in serious accidents.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r>
                        <a:rPr lang="en-US" sz="2530" dirty="0" smtClean="0">
                          <a:latin typeface="Arial" panose="020B0604020202020204" pitchFamily="34" charset="0"/>
                          <a:cs typeface="Arial" panose="020B0604020202020204" pitchFamily="34" charset="0"/>
                        </a:rPr>
                        <a:t>Find the rates for:</a:t>
                      </a:r>
                    </a:p>
                    <a:p>
                      <a:pPr marL="514350" indent="-514350">
                        <a:buFont typeface="+mj-lt"/>
                        <a:buAutoNum type="alphaLcPeriod"/>
                      </a:pPr>
                      <a:r>
                        <a:rPr lang="en-US" sz="2530" dirty="0" smtClean="0">
                          <a:latin typeface="Arial" panose="020B0604020202020204" pitchFamily="34" charset="0"/>
                          <a:cs typeface="Arial" panose="020B0604020202020204" pitchFamily="34" charset="0"/>
                        </a:rPr>
                        <a:t>£60 fora 6-hour day    £</a:t>
                      </a:r>
                      <a:r>
                        <a:rPr lang="en-US" sz="2530" dirty="0" smtClean="0">
                          <a:latin typeface="Arial" panose="020B0604020202020204" pitchFamily="34" charset="0"/>
                          <a:cs typeface="Arial" panose="020B0604020202020204" pitchFamily="34" charset="0"/>
                          <a:sym typeface="Wingdings" panose="05000000000000000000" pitchFamily="2" charset="2"/>
                        </a:rPr>
                        <a:t></a:t>
                      </a:r>
                      <a:r>
                        <a:rPr lang="en-US" sz="2530" dirty="0" smtClean="0">
                          <a:latin typeface="Arial" panose="020B0604020202020204" pitchFamily="34" charset="0"/>
                          <a:cs typeface="Arial" panose="020B0604020202020204" pitchFamily="34" charset="0"/>
                        </a:rPr>
                        <a:t> per hour</a:t>
                      </a:r>
                    </a:p>
                    <a:p>
                      <a:pPr marL="514350" indent="-514350">
                        <a:buFont typeface="+mj-lt"/>
                        <a:buAutoNum type="alphaLcPeriod"/>
                      </a:pPr>
                      <a:r>
                        <a:rPr lang="en-US" sz="2530" dirty="0" smtClean="0">
                          <a:latin typeface="Arial" panose="020B0604020202020204" pitchFamily="34" charset="0"/>
                          <a:cs typeface="Arial" panose="020B0604020202020204" pitchFamily="34" charset="0"/>
                        </a:rPr>
                        <a:t>300 km on 20 litres of petrol </a:t>
                      </a:r>
                      <a:r>
                        <a:rPr lang="en-US" sz="2530" dirty="0" smtClean="0">
                          <a:latin typeface="Arial" panose="020B0604020202020204" pitchFamily="34" charset="0"/>
                          <a:cs typeface="Arial" panose="020B0604020202020204" pitchFamily="34" charset="0"/>
                          <a:sym typeface="Wingdings" panose="05000000000000000000" pitchFamily="2" charset="2"/>
                        </a:rPr>
                        <a:t></a:t>
                      </a:r>
                      <a:r>
                        <a:rPr lang="en-US" sz="2530" dirty="0" smtClean="0">
                          <a:latin typeface="Arial" panose="020B0604020202020204" pitchFamily="34" charset="0"/>
                          <a:cs typeface="Arial" panose="020B0604020202020204" pitchFamily="34" charset="0"/>
                        </a:rPr>
                        <a:t>km per </a:t>
                      </a:r>
                      <a:r>
                        <a:rPr lang="en-US" sz="2530" dirty="0" smtClean="0">
                          <a:latin typeface="Arial" panose="020B0604020202020204" pitchFamily="34" charset="0"/>
                          <a:cs typeface="Arial" panose="020B0604020202020204" pitchFamily="34" charset="0"/>
                          <a:sym typeface="Wingdings" panose="05000000000000000000" pitchFamily="2" charset="2"/>
                        </a:rPr>
                        <a:t></a:t>
                      </a:r>
                      <a:endParaRPr lang="en-US" sz="253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11.2</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686830"/>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344</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208912" cy="5271892"/>
              </a:xfrm>
              <a:prstGeom prst="rect">
                <a:avLst/>
              </a:prstGeom>
            </p:spPr>
            <p:txBody>
              <a:bodyPr wrap="square">
                <a:spAutoFit/>
              </a:bodyPr>
              <a:lstStyle/>
              <a:p>
                <a:pPr marL="514350" indent="-514350">
                  <a:buClr>
                    <a:srgbClr val="C00000"/>
                  </a:buClr>
                  <a:buFont typeface="+mj-lt"/>
                  <a:buAutoNum type="arabicPeriod"/>
                  <a:tabLst>
                    <a:tab pos="1079500" algn="l"/>
                    <a:tab pos="2743200" algn="l"/>
                  </a:tabLst>
                </a:pPr>
                <a:r>
                  <a:rPr lang="en-US" sz="2700" dirty="0" smtClean="0">
                    <a:latin typeface="Arial" panose="020B0604020202020204" pitchFamily="34" charset="0"/>
                    <a:cs typeface="Arial" panose="020B0604020202020204" pitchFamily="34" charset="0"/>
                  </a:rPr>
                  <a:t>a = </a:t>
                </a:r>
                <a14:m>
                  <m:oMath xmlns:m="http://schemas.openxmlformats.org/officeDocument/2006/math">
                    <m:f>
                      <m:fPr>
                        <m:ctrlPr>
                          <a:rPr lang="en-US" sz="2700" i="1">
                            <a:latin typeface="Cambria Math" panose="02040503050406030204" pitchFamily="18" charset="0"/>
                            <a:cs typeface="Arial" panose="020B0604020202020204" pitchFamily="34" charset="0"/>
                          </a:rPr>
                        </m:ctrlPr>
                      </m:fPr>
                      <m:num>
                        <m:r>
                          <m:rPr>
                            <m:sty m:val="p"/>
                          </m:rPr>
                          <a:rPr lang="en-US" sz="2700" b="0" i="0" smtClean="0">
                            <a:latin typeface="Cambria Math" panose="02040503050406030204" pitchFamily="18" charset="0"/>
                            <a:cs typeface="Arial" panose="020B0604020202020204" pitchFamily="34" charset="0"/>
                          </a:rPr>
                          <m:t>b</m:t>
                        </m:r>
                      </m:num>
                      <m:den>
                        <m:r>
                          <m:rPr>
                            <m:sty m:val="p"/>
                          </m:rPr>
                          <a:rPr lang="en-US" sz="2700" b="0" i="0" smtClean="0">
                            <a:latin typeface="Cambria Math" panose="02040503050406030204" pitchFamily="18" charset="0"/>
                            <a:cs typeface="Arial" panose="020B0604020202020204" pitchFamily="34" charset="0"/>
                          </a:rPr>
                          <m:t>c</m:t>
                        </m:r>
                      </m:den>
                    </m:f>
                  </m:oMath>
                </a14:m>
                <a:r>
                  <a:rPr lang="en-US" sz="2700" dirty="0">
                    <a:latin typeface="Arial" panose="020B0604020202020204" pitchFamily="34" charset="0"/>
                    <a:cs typeface="Arial" panose="020B0604020202020204" pitchFamily="34" charset="0"/>
                  </a:rPr>
                  <a:t> Find</a:t>
                </a:r>
              </a:p>
              <a:p>
                <a:pPr marL="1085850" lvl="1" indent="-62865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a </a:t>
                </a:r>
                <a:r>
                  <a:rPr lang="en-US" sz="2700" dirty="0">
                    <a:latin typeface="Arial" panose="020B0604020202020204" pitchFamily="34" charset="0"/>
                    <a:cs typeface="Arial" panose="020B0604020202020204" pitchFamily="34" charset="0"/>
                  </a:rPr>
                  <a:t>when b = 18, c = </a:t>
                </a:r>
                <a:r>
                  <a:rPr lang="en-US" sz="2700" dirty="0" smtClean="0">
                    <a:latin typeface="Arial" panose="020B0604020202020204" pitchFamily="34" charset="0"/>
                    <a:cs typeface="Arial" panose="020B0604020202020204" pitchFamily="34" charset="0"/>
                  </a:rPr>
                  <a:t>3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when a = 15, </a:t>
                </a:r>
                <a:r>
                  <a:rPr lang="en-US" sz="2700" dirty="0" smtClean="0">
                    <a:latin typeface="Arial" panose="020B0604020202020204" pitchFamily="34" charset="0"/>
                    <a:cs typeface="Arial" panose="020B0604020202020204" pitchFamily="34" charset="0"/>
                  </a:rPr>
                  <a:t>c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-2 </a:t>
                </a:r>
              </a:p>
              <a:p>
                <a:pPr marL="1085850" lvl="1" indent="-62865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c </a:t>
                </a:r>
                <a:r>
                  <a:rPr lang="en-US" sz="2700" dirty="0">
                    <a:latin typeface="Arial" panose="020B0604020202020204" pitchFamily="34" charset="0"/>
                    <a:cs typeface="Arial" panose="020B0604020202020204" pitchFamily="34" charset="0"/>
                  </a:rPr>
                  <a:t>when a = -4, b = 0.5</a:t>
                </a:r>
              </a:p>
              <a:p>
                <a:pPr marL="514350" indent="-514350">
                  <a:buClr>
                    <a:srgbClr val="C00000"/>
                  </a:buClr>
                  <a:buFont typeface="+mj-lt"/>
                  <a:buAutoNum type="arabicPeriod"/>
                  <a:tabLst>
                    <a:tab pos="1028700" algn="l"/>
                    <a:tab pos="2743200" algn="l"/>
                  </a:tabLst>
                </a:pPr>
                <a:r>
                  <a:rPr lang="en-US" sz="2700"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Karl </a:t>
                </a:r>
                <a:r>
                  <a:rPr lang="en-US" sz="2700" dirty="0">
                    <a:latin typeface="Arial" panose="020B0604020202020204" pitchFamily="34" charset="0"/>
                    <a:cs typeface="Arial" panose="020B0604020202020204" pitchFamily="34" charset="0"/>
                  </a:rPr>
                  <a:t>cycles 48 km in 3 hours. </a:t>
                </a:r>
                <a:br>
                  <a:rPr lang="en-US" sz="2700" dirty="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What </a:t>
                </a:r>
                <a:r>
                  <a:rPr lang="en-US" sz="2700" dirty="0">
                    <a:latin typeface="Arial" panose="020B0604020202020204" pitchFamily="34" charset="0"/>
                    <a:cs typeface="Arial" panose="020B0604020202020204" pitchFamily="34" charset="0"/>
                  </a:rPr>
                  <a:t>was </a:t>
                </a:r>
                <a:r>
                  <a:rPr lang="en-US" sz="2700" dirty="0" err="1" smtClean="0">
                    <a:latin typeface="Arial" panose="020B0604020202020204" pitchFamily="34" charset="0"/>
                    <a:cs typeface="Arial" panose="020B0604020202020204" pitchFamily="34" charset="0"/>
                  </a:rPr>
                  <a:t>hisaverage</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speed? </a:t>
                </a:r>
                <a:endParaRPr lang="en-US" sz="27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028700" algn="l"/>
                    <a:tab pos="2743200" algn="l"/>
                  </a:tabLst>
                </a:pPr>
                <a:r>
                  <a:rPr lang="en-US" sz="2700" dirty="0" smtClean="0">
                    <a:latin typeface="Arial" panose="020B0604020202020204" pitchFamily="34" charset="0"/>
                    <a:cs typeface="Arial" panose="020B0604020202020204" pitchFamily="34" charset="0"/>
                  </a:rPr>
                  <a:t>Andy </a:t>
                </a:r>
                <a:r>
                  <a:rPr lang="en-US" sz="2700" dirty="0">
                    <a:latin typeface="Arial" panose="020B0604020202020204" pitchFamily="34" charset="0"/>
                    <a:cs typeface="Arial" panose="020B0604020202020204" pitchFamily="34" charset="0"/>
                  </a:rPr>
                  <a:t>cycles with an average speed of 15 km/h for 2 </a:t>
                </a:r>
                <a:r>
                  <a:rPr lang="en-US" sz="2700" dirty="0" smtClean="0">
                    <a:latin typeface="Arial" panose="020B0604020202020204" pitchFamily="34" charset="0"/>
                    <a:cs typeface="Arial" panose="020B0604020202020204" pitchFamily="34" charset="0"/>
                  </a:rPr>
                  <a:t>hours.</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What </a:t>
                </a:r>
                <a:r>
                  <a:rPr lang="en-US" sz="2700" dirty="0">
                    <a:latin typeface="Arial" panose="020B0604020202020204" pitchFamily="34" charset="0"/>
                    <a:cs typeface="Arial" panose="020B0604020202020204" pitchFamily="34" charset="0"/>
                  </a:rPr>
                  <a:t>distance did he travel? </a:t>
                </a:r>
                <a:endParaRPr lang="en-US" sz="27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1028700" algn="l"/>
                    <a:tab pos="2743200" algn="l"/>
                  </a:tabLst>
                </a:pPr>
                <a:r>
                  <a:rPr lang="en-US" sz="2700" dirty="0" err="1" smtClean="0">
                    <a:latin typeface="Arial" panose="020B0604020202020204" pitchFamily="34" charset="0"/>
                    <a:cs typeface="Arial" panose="020B0604020202020204" pitchFamily="34" charset="0"/>
                  </a:rPr>
                  <a:t>Shakil</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cycles 42 km at an average speed of 14 km/h. How long does it take him</a:t>
                </a:r>
                <a:r>
                  <a:rPr lang="en-US" sz="27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a:tabLst>
                    <a:tab pos="1028700" algn="l"/>
                    <a:tab pos="2743200" algn="l"/>
                  </a:tabLst>
                </a:pPr>
                <a:r>
                  <a:rPr lang="en-US" sz="2700" dirty="0">
                    <a:latin typeface="Arial" panose="020B0604020202020204" pitchFamily="34" charset="0"/>
                    <a:cs typeface="Arial" panose="020B0604020202020204" pitchFamily="34" charset="0"/>
                  </a:rPr>
                  <a:t>Convert these times to hours and minutes, </a:t>
                </a:r>
                <a:endParaRPr lang="en-US" sz="27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1028700" algn="l"/>
                    <a:tab pos="3143250" algn="l"/>
                  </a:tabLst>
                </a:pPr>
                <a:r>
                  <a:rPr lang="en-US" sz="2700" dirty="0" smtClean="0">
                    <a:latin typeface="Arial" panose="020B0604020202020204" pitchFamily="34" charset="0"/>
                    <a:cs typeface="Arial" panose="020B0604020202020204" pitchFamily="34" charset="0"/>
                  </a:rPr>
                  <a:t>450 </a:t>
                </a:r>
                <a:r>
                  <a:rPr lang="en-US" sz="2700" dirty="0">
                    <a:latin typeface="Arial" panose="020B0604020202020204" pitchFamily="34" charset="0"/>
                    <a:cs typeface="Arial" panose="020B0604020202020204" pitchFamily="34" charset="0"/>
                  </a:rPr>
                  <a:t>minutes </a:t>
                </a:r>
                <a:r>
                  <a:rPr lang="en-US" sz="2700" dirty="0" smtClean="0">
                    <a:latin typeface="Arial" panose="020B0604020202020204" pitchFamily="34" charset="0"/>
                    <a:cs typeface="Arial" panose="020B0604020202020204" pitchFamily="34" charset="0"/>
                  </a:rPr>
                  <a:t>	</a:t>
                </a:r>
                <a:r>
                  <a:rPr lang="en-US" sz="2700" dirty="0" smtClean="0">
                    <a:solidFill>
                      <a:srgbClr val="C00000"/>
                    </a:solidFill>
                    <a:latin typeface="Arial" panose="020B0604020202020204" pitchFamily="34" charset="0"/>
                    <a:cs typeface="Arial" panose="020B0604020202020204" pitchFamily="34" charset="0"/>
                  </a:rPr>
                  <a:t>b.</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6.2 hours</a:t>
                </a:r>
                <a:endParaRPr lang="pl-PL" sz="27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208912" cy="5271892"/>
              </a:xfrm>
              <a:prstGeom prst="rect">
                <a:avLst/>
              </a:prstGeom>
              <a:blipFill rotWithShape="0">
                <a:blip r:embed="rId4"/>
                <a:stretch>
                  <a:fillRect l="-1262" r="-817" b="-2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flipH="1">
                <a:off x="6012160" y="2358001"/>
                <a:ext cx="2376264" cy="998991"/>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Speed =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m:rPr>
                            <m:sty m:val="p"/>
                          </m:rPr>
                          <a:rPr lang="en-US" sz="2400" b="0" i="0" smtClean="0">
                            <a:solidFill>
                              <a:schemeClr val="tx1"/>
                            </a:solidFill>
                            <a:latin typeface="Cambria Math" panose="02040503050406030204" pitchFamily="18" charset="0"/>
                            <a:cs typeface="Arial" panose="020B0604020202020204" pitchFamily="34" charset="0"/>
                          </a:rPr>
                          <m:t>Distance</m:t>
                        </m:r>
                      </m:num>
                      <m:den>
                        <m:r>
                          <m:rPr>
                            <m:sty m:val="p"/>
                          </m:rPr>
                          <a:rPr lang="en-US" sz="2400" b="0" i="0" smtClean="0">
                            <a:solidFill>
                              <a:schemeClr val="tx1"/>
                            </a:solidFill>
                            <a:latin typeface="Cambria Math" panose="02040503050406030204" pitchFamily="18" charset="0"/>
                            <a:cs typeface="Arial" panose="020B0604020202020204" pitchFamily="34" charset="0"/>
                          </a:rPr>
                          <m:t>Time</m:t>
                        </m:r>
                      </m:den>
                    </m:f>
                  </m:oMath>
                </a14:m>
                <a:endParaRPr lang="en-US" sz="2400" dirty="0">
                  <a:solidFill>
                    <a:schemeClr val="tx1"/>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flipH="1">
                <a:off x="6012160" y="2358001"/>
                <a:ext cx="2376264" cy="998991"/>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9" name="Flowchart: Delay 8"/>
          <p:cNvSpPr/>
          <p:nvPr/>
        </p:nvSpPr>
        <p:spPr>
          <a:xfrm flipH="1">
            <a:off x="8527387" y="1124744"/>
            <a:ext cx="365093" cy="5477303"/>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8669125"/>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5" name="Rounded Rectangle 4"/>
          <p:cNvSpPr/>
          <p:nvPr/>
        </p:nvSpPr>
        <p:spPr>
          <a:xfrm>
            <a:off x="179512" y="2204864"/>
            <a:ext cx="2088232" cy="2664296"/>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Unit Openers put the maths you are about to learn into a real-life context. Have a go at the question - it uses maths you have already learnt so you should be able to answer it at the start of the unit.</a:t>
            </a:r>
          </a:p>
        </p:txBody>
      </p:sp>
      <p:sp>
        <p:nvSpPr>
          <p:cNvPr id="10" name="Rounded Rectangle 9"/>
          <p:cNvSpPr/>
          <p:nvPr/>
        </p:nvSpPr>
        <p:spPr>
          <a:xfrm>
            <a:off x="6516216" y="2492897"/>
            <a:ext cx="2376264" cy="1584176"/>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When you have finished the whole unit, a Unit test helps you see how much progress you are making.</a:t>
            </a:r>
          </a:p>
        </p:txBody>
      </p:sp>
      <p:cxnSp>
        <p:nvCxnSpPr>
          <p:cNvPr id="19" name="Straight Arrow Connector 18"/>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 Same Side Corner Rectangle 30">
            <a:hlinkClick r:id="rId3" action="ppaction://hlinkpres?slideindex=1&amp;slidetitle="/>
          </p:cNvPr>
          <p:cNvSpPr/>
          <p:nvPr/>
        </p:nvSpPr>
        <p:spPr>
          <a:xfrm>
            <a:off x="6876256"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27784" y="1609360"/>
            <a:ext cx="3744416" cy="4915984"/>
          </a:xfrm>
          <a:prstGeom prst="rect">
            <a:avLst/>
          </a:prstGeom>
        </p:spPr>
      </p:pic>
      <p:sp>
        <p:nvSpPr>
          <p:cNvPr id="9" name="Rounded Rectangle 8"/>
          <p:cNvSpPr/>
          <p:nvPr/>
        </p:nvSpPr>
        <p:spPr>
          <a:xfrm>
            <a:off x="215516" y="5027162"/>
            <a:ext cx="4320480" cy="1606710"/>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Use the Prior knowledge check to make sure you are ready to start the main lessons in the unit. It checks your knowledge from Key Stage 3 and from earlier in the GCSE course. Your teacher has </a:t>
            </a:r>
            <a:r>
              <a:rPr lang="en-US" sz="1600" dirty="0" smtClean="0">
                <a:solidFill>
                  <a:schemeClr val="tx1"/>
                </a:solidFill>
                <a:latin typeface="Arial" panose="020B0604020202020204" pitchFamily="34" charset="0"/>
                <a:cs typeface="Arial" panose="020B0604020202020204" pitchFamily="34" charset="0"/>
              </a:rPr>
              <a:t>access </a:t>
            </a:r>
            <a:r>
              <a:rPr lang="en-US" sz="1600" dirty="0">
                <a:solidFill>
                  <a:schemeClr val="tx1"/>
                </a:solidFill>
                <a:latin typeface="Arial" panose="020B0604020202020204" pitchFamily="34" charset="0"/>
                <a:cs typeface="Arial" panose="020B0604020202020204" pitchFamily="34" charset="0"/>
              </a:rPr>
              <a:t>to worksheets if you need to recap anything.</a:t>
            </a:r>
          </a:p>
        </p:txBody>
      </p:sp>
      <p:cxnSp>
        <p:nvCxnSpPr>
          <p:cNvPr id="15" name="Straight Arrow Connector 14"/>
          <p:cNvCxnSpPr/>
          <p:nvPr/>
        </p:nvCxnSpPr>
        <p:spPr>
          <a:xfrm flipV="1">
            <a:off x="2267744" y="4345665"/>
            <a:ext cx="720080" cy="6814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67744" y="3140968"/>
            <a:ext cx="720080" cy="72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940152" y="1905870"/>
            <a:ext cx="792088" cy="6230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148064" y="1127072"/>
            <a:ext cx="3744416" cy="51269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i="1" dirty="0" smtClean="0">
                <a:solidFill>
                  <a:schemeClr val="tx1"/>
                </a:solidFill>
                <a:latin typeface="Arial" panose="020B0604020202020204" pitchFamily="34" charset="0"/>
                <a:cs typeface="Arial" panose="020B0604020202020204" pitchFamily="34" charset="0"/>
              </a:rPr>
              <a:t>Extend</a:t>
            </a:r>
            <a:r>
              <a:rPr lang="en-US" sz="1600" dirty="0" smtClean="0">
                <a:solidFill>
                  <a:schemeClr val="tx1"/>
                </a:solidFill>
                <a:latin typeface="Arial" panose="020B0604020202020204" pitchFamily="34" charset="0"/>
                <a:cs typeface="Arial" panose="020B0604020202020204" pitchFamily="34" charset="0"/>
              </a:rPr>
              <a:t> helps you to apply the maths you know to some different situations</a:t>
            </a:r>
            <a:endParaRPr lang="en-US" sz="1600" i="1" dirty="0">
              <a:solidFill>
                <a:schemeClr val="tx1"/>
              </a:solidFill>
              <a:latin typeface="Arial" panose="020B0604020202020204" pitchFamily="34" charset="0"/>
              <a:cs typeface="Arial" panose="020B0604020202020204" pitchFamily="34" charset="0"/>
            </a:endParaRPr>
          </a:p>
        </p:txBody>
      </p:sp>
      <p:cxnSp>
        <p:nvCxnSpPr>
          <p:cNvPr id="26" name="Straight Arrow Connector 25"/>
          <p:cNvCxnSpPr/>
          <p:nvPr/>
        </p:nvCxnSpPr>
        <p:spPr>
          <a:xfrm flipH="1">
            <a:off x="5292080" y="1641597"/>
            <a:ext cx="618900" cy="264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6489406" y="4360512"/>
            <a:ext cx="2376264" cy="2273360"/>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Choose only the topics in </a:t>
            </a:r>
            <a:r>
              <a:rPr lang="en-US" sz="1600" i="1" dirty="0" smtClean="0">
                <a:solidFill>
                  <a:schemeClr val="tx1"/>
                </a:solidFill>
                <a:latin typeface="Arial" panose="020B0604020202020204" pitchFamily="34" charset="0"/>
                <a:cs typeface="Arial" panose="020B0604020202020204" pitchFamily="34" charset="0"/>
              </a:rPr>
              <a:t>strengthen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thay</a:t>
            </a:r>
            <a:r>
              <a:rPr lang="en-US" sz="1600" dirty="0" smtClean="0">
                <a:solidFill>
                  <a:schemeClr val="tx1"/>
                </a:solidFill>
                <a:latin typeface="Arial" panose="020B0604020202020204" pitchFamily="34" charset="0"/>
                <a:cs typeface="Arial" panose="020B0604020202020204" pitchFamily="34" charset="0"/>
              </a:rPr>
              <a:t> you need a bit more practice with. You’ll find more hints here to lead you through specific questions. Then move on to </a:t>
            </a:r>
            <a:r>
              <a:rPr lang="en-US" sz="1600" i="1" dirty="0" smtClean="0">
                <a:solidFill>
                  <a:schemeClr val="tx1"/>
                </a:solidFill>
                <a:latin typeface="Arial" panose="020B0604020202020204" pitchFamily="34" charset="0"/>
                <a:cs typeface="Arial" panose="020B0604020202020204" pitchFamily="34" charset="0"/>
              </a:rPr>
              <a:t>Extend</a:t>
            </a:r>
            <a:endParaRPr lang="en-US" sz="1600" dirty="0">
              <a:solidFill>
                <a:schemeClr val="tx1"/>
              </a:solidFill>
              <a:latin typeface="Arial" panose="020B0604020202020204" pitchFamily="34" charset="0"/>
              <a:cs typeface="Arial" panose="020B0604020202020204" pitchFamily="34" charset="0"/>
            </a:endParaRPr>
          </a:p>
        </p:txBody>
      </p:sp>
      <p:cxnSp>
        <p:nvCxnSpPr>
          <p:cNvPr id="33" name="Straight Arrow Connector 32"/>
          <p:cNvCxnSpPr/>
          <p:nvPr/>
        </p:nvCxnSpPr>
        <p:spPr>
          <a:xfrm flipH="1" flipV="1">
            <a:off x="4932040" y="1905870"/>
            <a:ext cx="1800200" cy="2454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79512" y="1124744"/>
            <a:ext cx="3240360" cy="100811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At the end of the Master lessons, take a </a:t>
            </a:r>
            <a:r>
              <a:rPr lang="en-US" sz="1600" i="1" dirty="0" smtClean="0">
                <a:solidFill>
                  <a:schemeClr val="tx1"/>
                </a:solidFill>
                <a:latin typeface="Arial" panose="020B0604020202020204" pitchFamily="34" charset="0"/>
                <a:cs typeface="Arial" panose="020B0604020202020204" pitchFamily="34" charset="0"/>
              </a:rPr>
              <a:t>check-up</a:t>
            </a:r>
            <a:r>
              <a:rPr lang="en-US" sz="1600" dirty="0" smtClean="0">
                <a:solidFill>
                  <a:schemeClr val="tx1"/>
                </a:solidFill>
                <a:latin typeface="Arial" panose="020B0604020202020204" pitchFamily="34" charset="0"/>
                <a:cs typeface="Arial" panose="020B0604020202020204" pitchFamily="34" charset="0"/>
              </a:rPr>
              <a:t> test to help you to decide whether to </a:t>
            </a:r>
            <a:r>
              <a:rPr lang="en-US" sz="1600" i="1" dirty="0" smtClean="0">
                <a:solidFill>
                  <a:schemeClr val="tx1"/>
                </a:solidFill>
                <a:latin typeface="Arial" panose="020B0604020202020204" pitchFamily="34" charset="0"/>
                <a:cs typeface="Arial" panose="020B0604020202020204" pitchFamily="34" charset="0"/>
              </a:rPr>
              <a:t>strengthen</a:t>
            </a:r>
            <a:r>
              <a:rPr lang="en-US" sz="1600" dirty="0" smtClean="0">
                <a:solidFill>
                  <a:schemeClr val="tx1"/>
                </a:solidFill>
                <a:latin typeface="Arial" panose="020B0604020202020204" pitchFamily="34" charset="0"/>
                <a:cs typeface="Arial" panose="020B0604020202020204" pitchFamily="34" charset="0"/>
              </a:rPr>
              <a:t> or </a:t>
            </a:r>
            <a:r>
              <a:rPr lang="en-US" sz="1600" i="1" dirty="0" smtClean="0">
                <a:solidFill>
                  <a:schemeClr val="tx1"/>
                </a:solidFill>
                <a:latin typeface="Arial" panose="020B0604020202020204" pitchFamily="34" charset="0"/>
                <a:cs typeface="Arial" panose="020B0604020202020204" pitchFamily="34" charset="0"/>
              </a:rPr>
              <a:t>Extend</a:t>
            </a:r>
            <a:r>
              <a:rPr lang="en-US" sz="1600" dirty="0" smtClean="0">
                <a:solidFill>
                  <a:schemeClr val="tx1"/>
                </a:solidFill>
                <a:latin typeface="Arial" panose="020B0604020202020204" pitchFamily="34" charset="0"/>
                <a:cs typeface="Arial" panose="020B0604020202020204" pitchFamily="34" charset="0"/>
              </a:rPr>
              <a:t> our learning</a:t>
            </a:r>
            <a:endParaRPr lang="en-US" sz="1600" dirty="0">
              <a:solidFill>
                <a:schemeClr val="tx1"/>
              </a:solidFill>
              <a:latin typeface="Arial" panose="020B0604020202020204" pitchFamily="34" charset="0"/>
              <a:cs typeface="Arial" panose="020B0604020202020204" pitchFamily="34" charset="0"/>
            </a:endParaRPr>
          </a:p>
        </p:txBody>
      </p:sp>
      <p:cxnSp>
        <p:nvCxnSpPr>
          <p:cNvPr id="37" name="Straight Arrow Connector 36"/>
          <p:cNvCxnSpPr/>
          <p:nvPr/>
        </p:nvCxnSpPr>
        <p:spPr>
          <a:xfrm>
            <a:off x="3419872" y="1609360"/>
            <a:ext cx="1008112" cy="296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344</a:t>
            </a:r>
            <a:endParaRPr lang="en-GB" sz="1400" b="1" dirty="0">
              <a:latin typeface="Calibri" panose="020F0502020204030204" pitchFamily="34" charset="0"/>
            </a:endParaRPr>
          </a:p>
        </p:txBody>
      </p:sp>
      <p:sp>
        <p:nvSpPr>
          <p:cNvPr id="3" name="Rectangle 2"/>
          <p:cNvSpPr/>
          <p:nvPr/>
        </p:nvSpPr>
        <p:spPr>
          <a:xfrm>
            <a:off x="251520" y="1196752"/>
            <a:ext cx="5328592" cy="4639732"/>
          </a:xfrm>
          <a:prstGeom prst="rect">
            <a:avLst/>
          </a:prstGeom>
        </p:spPr>
        <p:txBody>
          <a:bodyPr wrap="square">
            <a:spAutoFit/>
          </a:bodyPr>
          <a:lstStyle/>
          <a:p>
            <a:pPr marL="400050" indent="-400050">
              <a:buClr>
                <a:srgbClr val="C00000"/>
              </a:buClr>
              <a:buFont typeface="+mj-lt"/>
              <a:buAutoNum type="arabicPeriod" startAt="4"/>
              <a:tabLst>
                <a:tab pos="1079500" algn="l"/>
                <a:tab pos="2743200" algn="l"/>
              </a:tabLst>
            </a:pPr>
            <a:r>
              <a:rPr lang="en-US" sz="1970" b="1" dirty="0">
                <a:solidFill>
                  <a:srgbClr val="C00000"/>
                </a:solidFill>
                <a:latin typeface="Arial" panose="020B0604020202020204" pitchFamily="34" charset="0"/>
                <a:cs typeface="Arial" panose="020B0604020202020204" pitchFamily="34" charset="0"/>
              </a:rPr>
              <a:t>Problem-solving / Finance </a:t>
            </a:r>
            <a:r>
              <a:rPr lang="en-US" sz="1970" dirty="0">
                <a:latin typeface="Arial" panose="020B0604020202020204" pitchFamily="34" charset="0"/>
                <a:cs typeface="Arial" panose="020B0604020202020204" pitchFamily="34" charset="0"/>
              </a:rPr>
              <a:t>George </a:t>
            </a:r>
            <a:r>
              <a:rPr lang="en-US" sz="1970" dirty="0" smtClean="0">
                <a:latin typeface="Arial" panose="020B0604020202020204" pitchFamily="34" charset="0"/>
                <a:cs typeface="Arial" panose="020B0604020202020204" pitchFamily="34" charset="0"/>
              </a:rPr>
              <a:t>works a </a:t>
            </a:r>
            <a:r>
              <a:rPr lang="en-US" sz="1970" dirty="0">
                <a:latin typeface="Arial" panose="020B0604020202020204" pitchFamily="34" charset="0"/>
                <a:cs typeface="Arial" panose="020B0604020202020204" pitchFamily="34" charset="0"/>
              </a:rPr>
              <a:t>35-hour week and some </a:t>
            </a:r>
            <a:r>
              <a:rPr lang="en-US" sz="1970" dirty="0" smtClean="0">
                <a:latin typeface="Arial" panose="020B0604020202020204" pitchFamily="34" charset="0"/>
                <a:cs typeface="Arial" panose="020B0604020202020204" pitchFamily="34" charset="0"/>
              </a:rPr>
              <a:t>overtime. </a:t>
            </a:r>
            <a:br>
              <a:rPr lang="en-US" sz="1970" dirty="0" smtClean="0">
                <a:latin typeface="Arial" panose="020B0604020202020204" pitchFamily="34" charset="0"/>
                <a:cs typeface="Arial" panose="020B0604020202020204" pitchFamily="34" charset="0"/>
              </a:rPr>
            </a:br>
            <a:r>
              <a:rPr lang="en-US" sz="1970" dirty="0" smtClean="0">
                <a:latin typeface="Arial" panose="020B0604020202020204" pitchFamily="34" charset="0"/>
                <a:cs typeface="Arial" panose="020B0604020202020204" pitchFamily="34" charset="0"/>
              </a:rPr>
              <a:t>He </a:t>
            </a:r>
            <a:r>
              <a:rPr lang="en-US" sz="1970" dirty="0">
                <a:latin typeface="Arial" panose="020B0604020202020204" pitchFamily="34" charset="0"/>
                <a:cs typeface="Arial" panose="020B0604020202020204" pitchFamily="34" charset="0"/>
              </a:rPr>
              <a:t>is paid £8.50 an hour for this work. George is paid time and a half for each hour he works on a Saturday and double time for each hour he works on a Sunday, </a:t>
            </a:r>
            <a:endParaRPr lang="en-US" sz="197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1079500" algn="l"/>
                <a:tab pos="2743200" algn="l"/>
              </a:tabLst>
            </a:pPr>
            <a:r>
              <a:rPr lang="en-US" sz="1970" dirty="0" smtClean="0">
                <a:latin typeface="Arial" panose="020B0604020202020204" pitchFamily="34" charset="0"/>
                <a:cs typeface="Arial" panose="020B0604020202020204" pitchFamily="34" charset="0"/>
              </a:rPr>
              <a:t>How </a:t>
            </a:r>
            <a:r>
              <a:rPr lang="en-US" sz="1970" dirty="0">
                <a:latin typeface="Arial" panose="020B0604020202020204" pitchFamily="34" charset="0"/>
                <a:cs typeface="Arial" panose="020B0604020202020204" pitchFamily="34" charset="0"/>
              </a:rPr>
              <a:t>much is George paid for a </a:t>
            </a:r>
            <a:r>
              <a:rPr lang="en-US" sz="1970" dirty="0" smtClean="0">
                <a:latin typeface="Arial" panose="020B0604020202020204" pitchFamily="34" charset="0"/>
                <a:cs typeface="Arial" panose="020B0604020202020204" pitchFamily="34" charset="0"/>
              </a:rPr>
              <a:t>week when </a:t>
            </a:r>
            <a:r>
              <a:rPr lang="en-US" sz="1970" dirty="0">
                <a:latin typeface="Arial" panose="020B0604020202020204" pitchFamily="34" charset="0"/>
                <a:cs typeface="Arial" panose="020B0604020202020204" pitchFamily="34" charset="0"/>
              </a:rPr>
              <a:t>he works a 35-hour week, plus 4 hours on Saturday and 3 hours on Sunday?</a:t>
            </a:r>
          </a:p>
          <a:p>
            <a:pPr marL="800100" lvl="1" indent="-342900">
              <a:buClr>
                <a:srgbClr val="C00000"/>
              </a:buClr>
              <a:buFont typeface="+mj-lt"/>
              <a:buAutoNum type="alphaLcPeriod"/>
              <a:tabLst>
                <a:tab pos="1079500" algn="l"/>
                <a:tab pos="2743200" algn="l"/>
              </a:tabLst>
            </a:pPr>
            <a:r>
              <a:rPr lang="en-US" sz="1970" dirty="0">
                <a:latin typeface="Arial" panose="020B0604020202020204" pitchFamily="34" charset="0"/>
                <a:cs typeface="Arial" panose="020B0604020202020204" pitchFamily="34" charset="0"/>
              </a:rPr>
              <a:t>In one week George works a 35-hour week </a:t>
            </a:r>
            <a:r>
              <a:rPr lang="en-US" sz="1970" dirty="0" smtClean="0">
                <a:latin typeface="Arial" panose="020B0604020202020204" pitchFamily="34" charset="0"/>
                <a:cs typeface="Arial" panose="020B0604020202020204" pitchFamily="34" charset="0"/>
              </a:rPr>
              <a:t>and </a:t>
            </a:r>
            <a:r>
              <a:rPr lang="en-US" sz="1970" dirty="0">
                <a:latin typeface="Arial" panose="020B0604020202020204" pitchFamily="34" charset="0"/>
                <a:cs typeface="Arial" panose="020B0604020202020204" pitchFamily="34" charset="0"/>
              </a:rPr>
              <a:t>some hours on Saturday. He is paid £335.75 for the week. How many hours did George work on Saturday</a:t>
            </a:r>
            <a:r>
              <a:rPr lang="en-US" sz="1970" dirty="0" smtClean="0">
                <a:latin typeface="Arial" panose="020B0604020202020204" pitchFamily="34" charset="0"/>
                <a:cs typeface="Arial" panose="020B0604020202020204" pitchFamily="34" charset="0"/>
              </a:rPr>
              <a:t>?	</a:t>
            </a:r>
            <a:endParaRPr lang="pl-PL" sz="1970" dirty="0">
              <a:latin typeface="Arial" panose="020B0604020202020204" pitchFamily="34" charset="0"/>
              <a:cs typeface="Arial" panose="020B0604020202020204" pitchFamily="34" charset="0"/>
            </a:endParaRPr>
          </a:p>
        </p:txBody>
      </p:sp>
      <p:sp>
        <p:nvSpPr>
          <p:cNvPr id="6" name="Rectangle 5"/>
          <p:cNvSpPr/>
          <p:nvPr/>
        </p:nvSpPr>
        <p:spPr>
          <a:xfrm flipH="1">
            <a:off x="251520" y="5825009"/>
            <a:ext cx="5236422" cy="707886"/>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Q4a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Rate </a:t>
            </a:r>
            <a:r>
              <a:rPr lang="en-US" sz="2000" dirty="0">
                <a:solidFill>
                  <a:schemeClr val="tx1"/>
                </a:solidFill>
                <a:latin typeface="Arial" panose="020B0604020202020204" pitchFamily="34" charset="0"/>
                <a:cs typeface="Arial" panose="020B0604020202020204" pitchFamily="34" charset="0"/>
              </a:rPr>
              <a:t>of pay for Saturday = 1.5 </a:t>
            </a:r>
            <a:r>
              <a:rPr lang="en-US" sz="2000" dirty="0" smtClean="0">
                <a:solidFill>
                  <a:schemeClr val="tx1"/>
                </a:solidFill>
                <a:latin typeface="Arial" panose="020B0604020202020204" pitchFamily="34" charset="0"/>
                <a:cs typeface="Arial" panose="020B0604020202020204" pitchFamily="34" charset="0"/>
              </a:rPr>
              <a:t>x </a:t>
            </a:r>
            <a:r>
              <a:rPr lang="en-US" sz="20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000" dirty="0" smtClean="0">
                <a:solidFill>
                  <a:schemeClr val="tx1"/>
                </a:solidFill>
                <a:latin typeface="Arial" panose="020B0604020202020204" pitchFamily="34" charset="0"/>
                <a:cs typeface="Arial" panose="020B0604020202020204" pitchFamily="34" charset="0"/>
              </a:rPr>
              <a:t> =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000" dirty="0" smtClean="0">
                <a:solidFill>
                  <a:schemeClr val="tx1"/>
                </a:solidFill>
                <a:latin typeface="Arial" panose="020B0604020202020204" pitchFamily="34" charset="0"/>
                <a:cs typeface="Arial" panose="020B0604020202020204" pitchFamily="34" charset="0"/>
              </a:rPr>
              <a:t>  Rate </a:t>
            </a:r>
            <a:r>
              <a:rPr lang="en-US" sz="2000" dirty="0">
                <a:solidFill>
                  <a:schemeClr val="tx1"/>
                </a:solidFill>
                <a:latin typeface="Arial" panose="020B0604020202020204" pitchFamily="34" charset="0"/>
                <a:cs typeface="Arial" panose="020B0604020202020204" pitchFamily="34" charset="0"/>
              </a:rPr>
              <a:t>of pay for Sunday =</a:t>
            </a:r>
            <a:r>
              <a:rPr lang="en-US" sz="2000" dirty="0" smtClean="0">
                <a:solidFill>
                  <a:schemeClr val="tx1"/>
                </a:solidFill>
                <a:latin typeface="Arial" panose="020B0604020202020204" pitchFamily="34" charset="0"/>
                <a:cs typeface="Arial" panose="020B0604020202020204" pitchFamily="34" charset="0"/>
              </a:rPr>
              <a:t>2 x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000" dirty="0">
              <a:solidFill>
                <a:schemeClr val="tx1"/>
              </a:solidFill>
              <a:latin typeface="Arial" panose="020B0604020202020204" pitchFamily="34" charset="0"/>
              <a:cs typeface="Arial" panose="020B0604020202020204" pitchFamily="34" charset="0"/>
            </a:endParaRPr>
          </a:p>
        </p:txBody>
      </p:sp>
      <p:sp>
        <p:nvSpPr>
          <p:cNvPr id="7" name="Rectangle 6"/>
          <p:cNvSpPr/>
          <p:nvPr/>
        </p:nvSpPr>
        <p:spPr>
          <a:xfrm flipH="1">
            <a:off x="5580112" y="5517232"/>
            <a:ext cx="3200036" cy="1015663"/>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How much more is George paid than for his 35-hour week?</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spTree>
    <p:extLst>
      <p:ext uri="{BB962C8B-B14F-4D97-AF65-F5344CB8AC3E}">
        <p14:creationId xmlns:p14="http://schemas.microsoft.com/office/powerpoint/2010/main" val="2934330254"/>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344</a:t>
            </a:r>
            <a:endParaRPr lang="en-GB" sz="1400" b="1" dirty="0">
              <a:latin typeface="Calibri" panose="020F0502020204030204" pitchFamily="34" charset="0"/>
            </a:endParaRPr>
          </a:p>
        </p:txBody>
      </p:sp>
      <p:sp>
        <p:nvSpPr>
          <p:cNvPr id="3" name="Rectangle 2"/>
          <p:cNvSpPr/>
          <p:nvPr/>
        </p:nvSpPr>
        <p:spPr>
          <a:xfrm>
            <a:off x="251520" y="1196752"/>
            <a:ext cx="5328592" cy="3693319"/>
          </a:xfrm>
          <a:prstGeom prst="rect">
            <a:avLst/>
          </a:prstGeom>
        </p:spPr>
        <p:txBody>
          <a:bodyPr wrap="square">
            <a:spAutoFit/>
          </a:bodyPr>
          <a:lstStyle/>
          <a:p>
            <a:pPr marL="457200" indent="-457200">
              <a:buClr>
                <a:srgbClr val="C00000"/>
              </a:buClr>
              <a:buFont typeface="+mj-lt"/>
              <a:buAutoNum type="arabicPeriod" startAt="5"/>
              <a:tabLst>
                <a:tab pos="1079500" algn="l"/>
                <a:tab pos="2743200" algn="l"/>
              </a:tabLst>
            </a:pPr>
            <a:r>
              <a:rPr lang="en-US" sz="2340" b="1" dirty="0">
                <a:solidFill>
                  <a:srgbClr val="C00000"/>
                </a:solidFill>
                <a:latin typeface="Arial" panose="020B0604020202020204" pitchFamily="34" charset="0"/>
                <a:cs typeface="Arial" panose="020B0604020202020204" pitchFamily="34" charset="0"/>
              </a:rPr>
              <a:t>Real / Problem-solving </a:t>
            </a:r>
            <a:r>
              <a:rPr lang="en-US" sz="2340" dirty="0">
                <a:latin typeface="Arial" panose="020B0604020202020204" pitchFamily="34" charset="0"/>
                <a:cs typeface="Arial" panose="020B0604020202020204" pitchFamily="34" charset="0"/>
              </a:rPr>
              <a:t>Water is leaking from a water butt at a rate of 4.5 litres per hour, </a:t>
            </a:r>
            <a:endParaRPr lang="en-US" sz="234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1079500" algn="l"/>
                <a:tab pos="2743200" algn="l"/>
              </a:tabLst>
            </a:pPr>
            <a:r>
              <a:rPr lang="en-US" sz="2340" dirty="0" smtClean="0">
                <a:latin typeface="Arial" panose="020B0604020202020204" pitchFamily="34" charset="0"/>
                <a:cs typeface="Arial" panose="020B0604020202020204" pitchFamily="34" charset="0"/>
              </a:rPr>
              <a:t>Work </a:t>
            </a:r>
            <a:r>
              <a:rPr lang="en-US" sz="2340" dirty="0">
                <a:latin typeface="Arial" panose="020B0604020202020204" pitchFamily="34" charset="0"/>
                <a:cs typeface="Arial" panose="020B0604020202020204" pitchFamily="34" charset="0"/>
              </a:rPr>
              <a:t>out how much water leaks from the water butt in </a:t>
            </a:r>
            <a:endParaRPr lang="en-US" sz="2340" dirty="0" smtClean="0">
              <a:latin typeface="Arial" panose="020B0604020202020204" pitchFamily="34" charset="0"/>
              <a:cs typeface="Arial" panose="020B0604020202020204" pitchFamily="34" charset="0"/>
            </a:endParaRPr>
          </a:p>
          <a:p>
            <a:pPr marL="1257300" lvl="2" indent="-342900">
              <a:buClr>
                <a:srgbClr val="C00000"/>
              </a:buClr>
              <a:buFont typeface="+mj-lt"/>
              <a:buAutoNum type="romanLcPeriod"/>
              <a:tabLst>
                <a:tab pos="2743200" algn="l"/>
              </a:tabLst>
            </a:pPr>
            <a:r>
              <a:rPr lang="en-US" sz="2340" dirty="0" smtClean="0">
                <a:latin typeface="Arial" panose="020B0604020202020204" pitchFamily="34" charset="0"/>
                <a:cs typeface="Arial" panose="020B0604020202020204" pitchFamily="34" charset="0"/>
              </a:rPr>
              <a:t>20 </a:t>
            </a:r>
            <a:r>
              <a:rPr lang="en-US" sz="2340" dirty="0">
                <a:latin typeface="Arial" panose="020B0604020202020204" pitchFamily="34" charset="0"/>
                <a:cs typeface="Arial" panose="020B0604020202020204" pitchFamily="34" charset="0"/>
              </a:rPr>
              <a:t>mins </a:t>
            </a:r>
            <a:r>
              <a:rPr lang="en-US" sz="2340" dirty="0" smtClean="0">
                <a:latin typeface="Arial" panose="020B0604020202020204" pitchFamily="34" charset="0"/>
                <a:cs typeface="Arial" panose="020B0604020202020204" pitchFamily="34" charset="0"/>
              </a:rPr>
              <a:t>	</a:t>
            </a:r>
            <a:r>
              <a:rPr lang="en-US" sz="2340" dirty="0" smtClean="0">
                <a:solidFill>
                  <a:srgbClr val="C00000"/>
                </a:solidFill>
                <a:latin typeface="Arial" panose="020B0604020202020204" pitchFamily="34" charset="0"/>
                <a:cs typeface="Arial" panose="020B0604020202020204" pitchFamily="34" charset="0"/>
              </a:rPr>
              <a:t>ii.</a:t>
            </a:r>
            <a:r>
              <a:rPr lang="en-US" sz="2340" dirty="0" smtClean="0">
                <a:latin typeface="Arial" panose="020B0604020202020204" pitchFamily="34" charset="0"/>
                <a:cs typeface="Arial" panose="020B0604020202020204" pitchFamily="34" charset="0"/>
              </a:rPr>
              <a:t>  50 </a:t>
            </a:r>
            <a:r>
              <a:rPr lang="en-US" sz="2340" dirty="0">
                <a:latin typeface="Arial" panose="020B0604020202020204" pitchFamily="34" charset="0"/>
                <a:cs typeface="Arial" panose="020B0604020202020204" pitchFamily="34" charset="0"/>
              </a:rPr>
              <a:t>mins.</a:t>
            </a:r>
          </a:p>
          <a:p>
            <a:pPr marL="800100" lvl="1" indent="-342900">
              <a:buClr>
                <a:srgbClr val="C00000"/>
              </a:buClr>
              <a:buFont typeface="+mj-lt"/>
              <a:buAutoNum type="alphaLcPeriod"/>
              <a:tabLst>
                <a:tab pos="1079500" algn="l"/>
                <a:tab pos="2743200" algn="l"/>
              </a:tabLst>
            </a:pPr>
            <a:r>
              <a:rPr lang="en-US" sz="2340" dirty="0" smtClean="0">
                <a:latin typeface="Arial" panose="020B0604020202020204" pitchFamily="34" charset="0"/>
                <a:cs typeface="Arial" panose="020B0604020202020204" pitchFamily="34" charset="0"/>
              </a:rPr>
              <a:t>Initially </a:t>
            </a:r>
            <a:r>
              <a:rPr lang="en-US" sz="2340" dirty="0">
                <a:latin typeface="Arial" panose="020B0604020202020204" pitchFamily="34" charset="0"/>
                <a:cs typeface="Arial" panose="020B0604020202020204" pitchFamily="34" charset="0"/>
              </a:rPr>
              <a:t>there are 180 litres of water in the water butt Work out how long it takes for all the water to leak from the water butt.</a:t>
            </a:r>
            <a:endParaRPr lang="pl-PL" sz="2340" dirty="0">
              <a:latin typeface="Arial" panose="020B0604020202020204" pitchFamily="34" charset="0"/>
              <a:cs typeface="Arial" panose="020B0604020202020204" pitchFamily="34" charset="0"/>
            </a:endParaRPr>
          </a:p>
        </p:txBody>
      </p:sp>
      <p:sp>
        <p:nvSpPr>
          <p:cNvPr id="7" name="Rectangle 6"/>
          <p:cNvSpPr/>
          <p:nvPr/>
        </p:nvSpPr>
        <p:spPr>
          <a:xfrm flipH="1">
            <a:off x="5580112" y="5273913"/>
            <a:ext cx="3200036" cy="1323439"/>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litres    minutes</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
            </a:r>
            <a:br>
              <a:rPr lang="en-US" sz="2000" dirty="0" smtClean="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grpSp>
        <p:nvGrpSpPr>
          <p:cNvPr id="4" name="Group 3"/>
          <p:cNvGrpSpPr/>
          <p:nvPr/>
        </p:nvGrpSpPr>
        <p:grpSpPr>
          <a:xfrm>
            <a:off x="251520" y="5196969"/>
            <a:ext cx="5236422" cy="1400383"/>
            <a:chOff x="251520" y="4412285"/>
            <a:chExt cx="5236422" cy="1400383"/>
          </a:xfrm>
        </p:grpSpPr>
        <p:sp>
          <p:nvSpPr>
            <p:cNvPr id="6" name="Rectangle 5"/>
            <p:cNvSpPr/>
            <p:nvPr/>
          </p:nvSpPr>
          <p:spPr>
            <a:xfrm flipH="1">
              <a:off x="251520" y="4412285"/>
              <a:ext cx="5236422" cy="1400383"/>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Q5a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a:t>
              </a:r>
              <a:r>
                <a:rPr lang="en-US" sz="2300" dirty="0" smtClean="0">
                  <a:solidFill>
                    <a:schemeClr val="tx1"/>
                  </a:solidFill>
                  <a:latin typeface="Arial" panose="020B0604020202020204" pitchFamily="34" charset="0"/>
                  <a:cs typeface="Arial" panose="020B0604020202020204" pitchFamily="34" charset="0"/>
                </a:rPr>
                <a:t>– </a:t>
              </a:r>
              <a:r>
                <a:rPr lang="en-US" sz="2300" dirty="0">
                  <a:solidFill>
                    <a:schemeClr val="tx1"/>
                  </a:solidFill>
                  <a:latin typeface="Arial" panose="020B0604020202020204" pitchFamily="34" charset="0"/>
                  <a:cs typeface="Arial" panose="020B0604020202020204" pitchFamily="34" charset="0"/>
                </a:rPr>
                <a:t>litres minutes</a:t>
              </a:r>
            </a:p>
            <a:p>
              <a:pPr algn="r"/>
              <a:r>
                <a:rPr lang="en-US" sz="2300" dirty="0" smtClean="0">
                  <a:solidFill>
                    <a:schemeClr val="tx1"/>
                  </a:solidFill>
                  <a:latin typeface="Arial" panose="020B0604020202020204" pitchFamily="34" charset="0"/>
                  <a:cs typeface="Arial" panose="020B0604020202020204" pitchFamily="34" charset="0"/>
                </a:rPr>
                <a:t>1 hour </a:t>
              </a:r>
              <a:r>
                <a:rPr lang="en-US" sz="2300" dirty="0">
                  <a:solidFill>
                    <a:schemeClr val="tx1"/>
                  </a:solidFill>
                  <a:latin typeface="Arial" panose="020B0604020202020204" pitchFamily="34" charset="0"/>
                  <a:cs typeface="Arial" panose="020B0604020202020204" pitchFamily="34" charset="0"/>
                </a:rPr>
                <a:t>= 60 </a:t>
              </a:r>
              <a:r>
                <a:rPr lang="en-US" sz="2300" dirty="0" smtClean="0">
                  <a:solidFill>
                    <a:schemeClr val="tx1"/>
                  </a:solidFill>
                  <a:latin typeface="Arial" panose="020B0604020202020204" pitchFamily="34" charset="0"/>
                  <a:cs typeface="Arial" panose="020B0604020202020204" pitchFamily="34" charset="0"/>
                </a:rPr>
                <a:t>minutes</a:t>
              </a:r>
              <a:br>
                <a:rPr lang="en-US" sz="2300" dirty="0" smtClean="0">
                  <a:solidFill>
                    <a:schemeClr val="tx1"/>
                  </a:solidFill>
                  <a:latin typeface="Arial" panose="020B0604020202020204" pitchFamily="34" charset="0"/>
                  <a:cs typeface="Arial" panose="020B0604020202020204" pitchFamily="34" charset="0"/>
                </a:rPr>
              </a:br>
              <a:r>
                <a:rPr lang="en-US" sz="2300" dirty="0" smtClean="0">
                  <a:solidFill>
                    <a:schemeClr val="tx1"/>
                  </a:solidFill>
                  <a:latin typeface="Arial" panose="020B0604020202020204" pitchFamily="34" charset="0"/>
                  <a:cs typeface="Arial" panose="020B0604020202020204" pitchFamily="34" charset="0"/>
                </a:rPr>
                <a:t/>
              </a:r>
              <a:br>
                <a:rPr lang="en-US" sz="2300" dirty="0" smtClean="0">
                  <a:solidFill>
                    <a:schemeClr val="tx1"/>
                  </a:solidFill>
                  <a:latin typeface="Arial" panose="020B0604020202020204" pitchFamily="34" charset="0"/>
                  <a:cs typeface="Arial" panose="020B0604020202020204" pitchFamily="34" charset="0"/>
                </a:rPr>
              </a:br>
              <a:endParaRPr lang="en-US" sz="16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a:srcRect l="53150" t="57875" r="28737" b="32499"/>
            <a:stretch/>
          </p:blipFill>
          <p:spPr>
            <a:xfrm>
              <a:off x="305967" y="4941168"/>
              <a:ext cx="2465833" cy="786277"/>
            </a:xfrm>
            <a:prstGeom prst="rect">
              <a:avLst/>
            </a:prstGeom>
          </p:spPr>
        </p:pic>
      </p:grpSp>
      <p:pic>
        <p:nvPicPr>
          <p:cNvPr id="5" name="Picture 4"/>
          <p:cNvPicPr>
            <a:picLocks noChangeAspect="1"/>
          </p:cNvPicPr>
          <p:nvPr/>
        </p:nvPicPr>
        <p:blipFill rotWithShape="1">
          <a:blip r:embed="rId5"/>
          <a:srcRect l="67325" t="74937" r="13775" b="15876"/>
          <a:stretch/>
        </p:blipFill>
        <p:spPr>
          <a:xfrm>
            <a:off x="5656499" y="5691139"/>
            <a:ext cx="3047263" cy="888790"/>
          </a:xfrm>
          <a:prstGeom prst="rect">
            <a:avLst/>
          </a:prstGeom>
        </p:spPr>
      </p:pic>
    </p:spTree>
    <p:extLst>
      <p:ext uri="{BB962C8B-B14F-4D97-AF65-F5344CB8AC3E}">
        <p14:creationId xmlns:p14="http://schemas.microsoft.com/office/powerpoint/2010/main" val="1282238059"/>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344</a:t>
            </a:r>
            <a:endParaRPr lang="en-GB" sz="1400" b="1" dirty="0">
              <a:latin typeface="Calibri" panose="020F0502020204030204" pitchFamily="34" charset="0"/>
            </a:endParaRPr>
          </a:p>
        </p:txBody>
      </p:sp>
      <p:sp>
        <p:nvSpPr>
          <p:cNvPr id="3" name="Rectangle 2"/>
          <p:cNvSpPr/>
          <p:nvPr/>
        </p:nvSpPr>
        <p:spPr>
          <a:xfrm>
            <a:off x="251520" y="1196752"/>
            <a:ext cx="5256584" cy="5693866"/>
          </a:xfrm>
          <a:prstGeom prst="rect">
            <a:avLst/>
          </a:prstGeom>
        </p:spPr>
        <p:txBody>
          <a:bodyPr wrap="square">
            <a:spAutoFit/>
          </a:bodyPr>
          <a:lstStyle/>
          <a:p>
            <a:pPr marL="457200" indent="-457200">
              <a:buClr>
                <a:srgbClr val="C00000"/>
              </a:buClr>
              <a:buFont typeface="+mj-lt"/>
              <a:buAutoNum type="arabicPeriod" startAt="6"/>
              <a:tabLst>
                <a:tab pos="1079500" algn="l"/>
                <a:tab pos="2743200" algn="l"/>
              </a:tabLst>
            </a:pPr>
            <a:r>
              <a:rPr lang="en-US" sz="2700" b="1" dirty="0" smtClean="0">
                <a:solidFill>
                  <a:srgbClr val="C00000"/>
                </a:solidFill>
                <a:latin typeface="Arial" panose="020B0604020202020204" pitchFamily="34" charset="0"/>
                <a:cs typeface="Arial" panose="020B0604020202020204" pitchFamily="34" charset="0"/>
              </a:rPr>
              <a:t>Reasoning / Real </a:t>
            </a:r>
            <a:r>
              <a:rPr lang="en-US" sz="2700" dirty="0">
                <a:latin typeface="Arial" panose="020B0604020202020204" pitchFamily="34" charset="0"/>
                <a:cs typeface="Arial" panose="020B0604020202020204" pitchFamily="34" charset="0"/>
              </a:rPr>
              <a:t>A car travels 320 km and uses 20 litres of petrol, </a:t>
            </a:r>
            <a:endParaRPr lang="en-US" sz="27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Work </a:t>
            </a:r>
            <a:r>
              <a:rPr lang="en-US" sz="2700" dirty="0">
                <a:latin typeface="Arial" panose="020B0604020202020204" pitchFamily="34" charset="0"/>
                <a:cs typeface="Arial" panose="020B0604020202020204" pitchFamily="34" charset="0"/>
              </a:rPr>
              <a:t>out the average rate of petrol usage. State the units with your answer, </a:t>
            </a:r>
            <a:endParaRPr lang="en-US" sz="27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Estimate </a:t>
            </a:r>
            <a:r>
              <a:rPr lang="en-US" sz="2700" dirty="0">
                <a:latin typeface="Arial" panose="020B0604020202020204" pitchFamily="34" charset="0"/>
                <a:cs typeface="Arial" panose="020B0604020202020204" pitchFamily="34" charset="0"/>
              </a:rPr>
              <a:t>the amount of petrol that would be used when the car has travelled 65 km. </a:t>
            </a:r>
            <a:endParaRPr lang="en-US" sz="2700" dirty="0" smtClean="0">
              <a:latin typeface="Arial" panose="020B0604020202020204" pitchFamily="34" charset="0"/>
              <a:cs typeface="Arial" panose="020B0604020202020204" pitchFamily="34" charset="0"/>
            </a:endParaRPr>
          </a:p>
          <a:p>
            <a:pPr marL="0" lvl="1">
              <a:buClr>
                <a:srgbClr val="C00000"/>
              </a:buClr>
              <a:tabLst>
                <a:tab pos="1079500" algn="l"/>
                <a:tab pos="2743200" algn="l"/>
              </a:tabLst>
            </a:pPr>
            <a:r>
              <a:rPr lang="en-US" sz="2700" b="1" dirty="0" smtClean="0">
                <a:solidFill>
                  <a:srgbClr val="C00000"/>
                </a:solidFill>
                <a:latin typeface="Arial" panose="020B0604020202020204" pitchFamily="34" charset="0"/>
                <a:cs typeface="Arial" panose="020B0604020202020204" pitchFamily="34" charset="0"/>
              </a:rPr>
              <a:t>Discussion</a:t>
            </a:r>
            <a:r>
              <a:rPr lang="en-US" sz="2700" dirty="0" smtClean="0">
                <a:solidFill>
                  <a:srgbClr val="C00000"/>
                </a:solidFill>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Why does the question ask for 'average rate' rather than 'exact rate’?</a:t>
            </a:r>
            <a:endParaRPr lang="pl-PL" sz="27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1268760"/>
            <a:ext cx="548640" cy="548640"/>
          </a:xfrm>
          <a:prstGeom prst="rect">
            <a:avLst/>
          </a:prstGeom>
        </p:spPr>
      </p:pic>
    </p:spTree>
    <p:extLst>
      <p:ext uri="{BB962C8B-B14F-4D97-AF65-F5344CB8AC3E}">
        <p14:creationId xmlns:p14="http://schemas.microsoft.com/office/powerpoint/2010/main" val="3011699276"/>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344</a:t>
            </a:r>
            <a:endParaRPr lang="en-GB" sz="1400" b="1" dirty="0">
              <a:latin typeface="Calibri" panose="020F0502020204030204" pitchFamily="34" charset="0"/>
            </a:endParaRPr>
          </a:p>
        </p:txBody>
      </p:sp>
      <p:grpSp>
        <p:nvGrpSpPr>
          <p:cNvPr id="11" name="Group 10"/>
          <p:cNvGrpSpPr/>
          <p:nvPr/>
        </p:nvGrpSpPr>
        <p:grpSpPr>
          <a:xfrm>
            <a:off x="179512" y="3422264"/>
            <a:ext cx="8712968" cy="3143496"/>
            <a:chOff x="3483872" y="1089031"/>
            <a:chExt cx="5264592" cy="3206680"/>
          </a:xfrm>
        </p:grpSpPr>
        <p:sp>
          <p:nvSpPr>
            <p:cNvPr id="12" name="Round Diagonal Corner Rectangle 11"/>
            <p:cNvSpPr/>
            <p:nvPr/>
          </p:nvSpPr>
          <p:spPr>
            <a:xfrm>
              <a:off x="3491880" y="1162084"/>
              <a:ext cx="5256584" cy="3133627"/>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1</a:t>
              </a:r>
              <a:endParaRPr lang="en-US" sz="20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58865" y="1618055"/>
              <a:ext cx="5146090" cy="2677656"/>
            </a:xfrm>
            <a:prstGeom prst="rect">
              <a:avLst/>
            </a:prstGeom>
          </p:spPr>
          <p:txBody>
            <a:bodyPr wrap="square">
              <a:spAutoFit/>
            </a:bodyPr>
            <a:lstStyle/>
            <a:p>
              <a:pPr>
                <a:spcAft>
                  <a:spcPts val="0"/>
                </a:spcAft>
                <a:tabLst>
                  <a:tab pos="4972050" algn="r"/>
                </a:tabLst>
              </a:pPr>
              <a:r>
                <a:rPr lang="en-US" sz="2800" dirty="0"/>
                <a:t>A man walks at an average speed of 5.4 km/h. What is his average speed in m/s? </a:t>
              </a:r>
              <a:endParaRPr lang="en-US" sz="2800" dirty="0" smtClean="0"/>
            </a:p>
            <a:p>
              <a:pPr>
                <a:spcAft>
                  <a:spcPts val="0"/>
                </a:spcAft>
                <a:tabLst>
                  <a:tab pos="4972050" algn="r"/>
                </a:tabLst>
              </a:pPr>
              <a:r>
                <a:rPr lang="en-US" sz="2800" dirty="0" smtClean="0">
                  <a:latin typeface="Comic Sans MS" panose="030F0702030302020204" pitchFamily="66" charset="0"/>
                </a:rPr>
                <a:t>5.4km/h </a:t>
              </a:r>
            </a:p>
            <a:p>
              <a:pPr>
                <a:spcAft>
                  <a:spcPts val="0"/>
                </a:spcAft>
                <a:tabLst>
                  <a:tab pos="4972050" algn="r"/>
                </a:tabLst>
              </a:pPr>
              <a:r>
                <a:rPr lang="en-US" sz="2800" dirty="0" smtClean="0">
                  <a:latin typeface="Comic Sans MS" panose="030F0702030302020204" pitchFamily="66" charset="0"/>
                </a:rPr>
                <a:t>5400m/h </a:t>
              </a:r>
            </a:p>
            <a:p>
              <a:pPr>
                <a:spcAft>
                  <a:spcPts val="0"/>
                </a:spcAft>
                <a:tabLst>
                  <a:tab pos="4972050" algn="r"/>
                </a:tabLst>
              </a:pPr>
              <a:r>
                <a:rPr lang="en-US" sz="2800" dirty="0" smtClean="0">
                  <a:latin typeface="Comic Sans MS" panose="030F0702030302020204" pitchFamily="66" charset="0"/>
                </a:rPr>
                <a:t>90m/min </a:t>
              </a:r>
            </a:p>
            <a:p>
              <a:pPr>
                <a:spcAft>
                  <a:spcPts val="0"/>
                </a:spcAft>
                <a:tabLst>
                  <a:tab pos="4972050" algn="r"/>
                </a:tabLst>
              </a:pPr>
              <a:r>
                <a:rPr lang="en-US" sz="2800" dirty="0" smtClean="0">
                  <a:latin typeface="Comic Sans MS" panose="030F0702030302020204" pitchFamily="66" charset="0"/>
                </a:rPr>
                <a:t>1.5 </a:t>
              </a:r>
              <a:r>
                <a:rPr lang="en-US" sz="2800" dirty="0">
                  <a:latin typeface="Comic Sans MS" panose="030F0702030302020204" pitchFamily="66" charset="0"/>
                </a:rPr>
                <a:t>m/s</a:t>
              </a:r>
              <a:endParaRPr lang="en-US" sz="2400" dirty="0">
                <a:latin typeface="Comic Sans MS" panose="030F0702030302020204" pitchFamily="66" charset="0"/>
              </a:endParaRPr>
            </a:p>
          </p:txBody>
        </p:sp>
      </p:grpSp>
      <p:sp>
        <p:nvSpPr>
          <p:cNvPr id="15" name="Rectangle 14"/>
          <p:cNvSpPr/>
          <p:nvPr/>
        </p:nvSpPr>
        <p:spPr>
          <a:xfrm flipH="1">
            <a:off x="4709488" y="5399058"/>
            <a:ext cx="408549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solidFill>
                  <a:schemeClr val="tx1"/>
                </a:solidFill>
                <a:latin typeface="Arial" panose="020B0604020202020204" pitchFamily="34" charset="0"/>
                <a:cs typeface="Arial" panose="020B0604020202020204" pitchFamily="34" charset="0"/>
              </a:rPr>
              <a:t>Convert m/h to m/min + 60</a:t>
            </a:r>
          </a:p>
        </p:txBody>
      </p:sp>
      <p:sp>
        <p:nvSpPr>
          <p:cNvPr id="17" name="Rectangle 16"/>
          <p:cNvSpPr/>
          <p:nvPr/>
        </p:nvSpPr>
        <p:spPr>
          <a:xfrm flipH="1">
            <a:off x="4067944" y="4839543"/>
            <a:ext cx="4752528"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solidFill>
                  <a:schemeClr val="tx1"/>
                </a:solidFill>
                <a:latin typeface="Comic Sans MS" panose="030F0702030302020204" pitchFamily="66" charset="0"/>
              </a:rPr>
              <a:t>Convert to km/h to m/h x 1000</a:t>
            </a:r>
            <a:endParaRPr lang="en-US" sz="2400" dirty="0">
              <a:solidFill>
                <a:schemeClr val="tx1"/>
              </a:solidFill>
              <a:latin typeface="Arial" panose="020B0604020202020204" pitchFamily="34" charset="0"/>
              <a:cs typeface="Arial" panose="020B0604020202020204" pitchFamily="34" charset="0"/>
            </a:endParaRPr>
          </a:p>
        </p:txBody>
      </p:sp>
      <p:cxnSp>
        <p:nvCxnSpPr>
          <p:cNvPr id="18" name="Straight Arrow Connector 17"/>
          <p:cNvCxnSpPr>
            <a:stCxn id="15" idx="3"/>
          </p:cNvCxnSpPr>
          <p:nvPr/>
        </p:nvCxnSpPr>
        <p:spPr>
          <a:xfrm flipH="1">
            <a:off x="2411760" y="5629891"/>
            <a:ext cx="2297728" cy="31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6" idx="3"/>
          </p:cNvCxnSpPr>
          <p:nvPr/>
        </p:nvCxnSpPr>
        <p:spPr>
          <a:xfrm flipH="1">
            <a:off x="2411760" y="6216409"/>
            <a:ext cx="2304256" cy="43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p:cNvCxnSpPr>
          <p:nvPr/>
        </p:nvCxnSpPr>
        <p:spPr>
          <a:xfrm flipH="1">
            <a:off x="2411760" y="5070376"/>
            <a:ext cx="1656184" cy="868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flipH="1">
            <a:off x="4716016" y="5985576"/>
            <a:ext cx="4065603"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solidFill>
                  <a:schemeClr val="tx1"/>
                </a:solidFill>
                <a:latin typeface="Arial" panose="020B0604020202020204" pitchFamily="34" charset="0"/>
                <a:cs typeface="Arial" panose="020B0604020202020204" pitchFamily="34" charset="0"/>
              </a:rPr>
              <a:t>Convert m/min to m/s + 60</a:t>
            </a:r>
          </a:p>
        </p:txBody>
      </p:sp>
      <p:sp>
        <p:nvSpPr>
          <p:cNvPr id="30" name="Arc 29"/>
          <p:cNvSpPr/>
          <p:nvPr/>
        </p:nvSpPr>
        <p:spPr>
          <a:xfrm rot="4119031">
            <a:off x="1665109" y="4981684"/>
            <a:ext cx="484775" cy="48477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p:nvPr/>
        </p:nvSpPr>
        <p:spPr>
          <a:xfrm rot="4527180">
            <a:off x="1729858" y="5451886"/>
            <a:ext cx="484775" cy="48477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4710664">
            <a:off x="1739547" y="5910108"/>
            <a:ext cx="484775" cy="48477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p:nvGrpSpPr>
        <p:grpSpPr>
          <a:xfrm>
            <a:off x="179511" y="1124744"/>
            <a:ext cx="8699715" cy="2184726"/>
            <a:chOff x="150163" y="6494199"/>
            <a:chExt cx="8699715" cy="2184726"/>
          </a:xfrm>
        </p:grpSpPr>
        <mc:AlternateContent xmlns:mc="http://schemas.openxmlformats.org/markup-compatibility/2006" xmlns:a14="http://schemas.microsoft.com/office/drawing/2010/main">
          <mc:Choice Requires="a14">
            <p:sp>
              <p:nvSpPr>
                <p:cNvPr id="35" name="Rectangle 34"/>
                <p:cNvSpPr/>
                <p:nvPr/>
              </p:nvSpPr>
              <p:spPr>
                <a:xfrm flipH="1">
                  <a:off x="150163" y="6673055"/>
                  <a:ext cx="8699715" cy="2005870"/>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smtClean="0">
                      <a:solidFill>
                        <a:schemeClr val="tx1"/>
                      </a:solidFill>
                      <a:latin typeface="Arial" panose="020B0604020202020204" pitchFamily="34" charset="0"/>
                      <a:cs typeface="Arial" panose="020B0604020202020204" pitchFamily="34" charset="0"/>
                    </a:rPr>
                    <a:t>Compound measures combine measures of two different quantities. Speed is a measure of distance travelled and time taken. It can be measured in metres per second (m/s), </a:t>
                  </a:r>
                  <a:r>
                    <a:rPr lang="en-US" sz="2000" dirty="0">
                      <a:solidFill>
                        <a:schemeClr val="tx1"/>
                      </a:solidFill>
                      <a:latin typeface="Arial" panose="020B0604020202020204" pitchFamily="34" charset="0"/>
                      <a:cs typeface="Arial" panose="020B0604020202020204" pitchFamily="34" charset="0"/>
                    </a:rPr>
                    <a:t>kilometres per hour (km/h) or miles per hour (mph</a:t>
                  </a:r>
                  <a:r>
                    <a:rPr lang="en-US" sz="2000" dirty="0" smtClean="0">
                      <a:solidFill>
                        <a:schemeClr val="tx1"/>
                      </a:solidFill>
                      <a:latin typeface="Arial" panose="020B0604020202020204" pitchFamily="34" charset="0"/>
                      <a:cs typeface="Arial" panose="020B0604020202020204" pitchFamily="34" charset="0"/>
                    </a:rPr>
                    <a:t>).</a:t>
                  </a:r>
                </a:p>
                <a:p>
                  <a:r>
                    <a:rPr lang="en-US" sz="2000" dirty="0" smtClean="0">
                      <a:solidFill>
                        <a:schemeClr val="tx1"/>
                      </a:solidFill>
                      <a:latin typeface="Arial" panose="020B0604020202020204" pitchFamily="34" charset="0"/>
                      <a:cs typeface="Arial" panose="020B0604020202020204" pitchFamily="34" charset="0"/>
                    </a:rPr>
                    <a:t>Average </a:t>
                  </a:r>
                  <a:r>
                    <a:rPr lang="en-US" sz="2000" dirty="0">
                      <a:solidFill>
                        <a:schemeClr val="tx1"/>
                      </a:solidFill>
                      <a:latin typeface="Arial" panose="020B0604020202020204" pitchFamily="34" charset="0"/>
                      <a:cs typeface="Arial" panose="020B0604020202020204" pitchFamily="34" charset="0"/>
                    </a:rPr>
                    <a:t>speed </a:t>
                  </a:r>
                  <a:r>
                    <a:rPr lang="en-US" sz="20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sty m:val="p"/>
                            </m:rPr>
                            <a:rPr lang="en-US" sz="2000" b="0" i="0" smtClean="0">
                              <a:solidFill>
                                <a:schemeClr val="tx1"/>
                              </a:solidFill>
                              <a:latin typeface="Cambria Math" panose="02040503050406030204" pitchFamily="18" charset="0"/>
                              <a:cs typeface="Arial" panose="020B0604020202020204" pitchFamily="34" charset="0"/>
                            </a:rPr>
                            <m:t>distance</m:t>
                          </m:r>
                        </m:num>
                        <m:den>
                          <m:r>
                            <m:rPr>
                              <m:sty m:val="p"/>
                            </m:rPr>
                            <a:rPr lang="en-US" sz="2000" b="0" i="0" smtClean="0">
                              <a:solidFill>
                                <a:schemeClr val="tx1"/>
                              </a:solidFill>
                              <a:latin typeface="Cambria Math" panose="02040503050406030204" pitchFamily="18" charset="0"/>
                              <a:cs typeface="Arial" panose="020B0604020202020204" pitchFamily="34" charset="0"/>
                            </a:rPr>
                            <m:t>time</m:t>
                          </m:r>
                        </m:den>
                      </m:f>
                    </m:oMath>
                  </a14:m>
                  <a:r>
                    <a:rPr lang="en-US" sz="2000" dirty="0" smtClean="0">
                      <a:solidFill>
                        <a:schemeClr val="tx1"/>
                      </a:solidFill>
                      <a:latin typeface="Arial" panose="020B0604020202020204" pitchFamily="34" charset="0"/>
                      <a:cs typeface="Arial" panose="020B0604020202020204" pitchFamily="34" charset="0"/>
                    </a:rPr>
                    <a:t> or </a:t>
                  </a:r>
                  <a:r>
                    <a:rPr lang="en-US" sz="2000" i="1" dirty="0" smtClean="0">
                      <a:solidFill>
                        <a:schemeClr val="tx1"/>
                      </a:solidFill>
                      <a:latin typeface="Arial" panose="020B0604020202020204" pitchFamily="34" charset="0"/>
                      <a:cs typeface="Arial" panose="020B0604020202020204" pitchFamily="34" charset="0"/>
                    </a:rPr>
                    <a:t>S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a:rPr lang="en-US" sz="2000" b="0" i="1" smtClean="0">
                              <a:solidFill>
                                <a:schemeClr val="tx1"/>
                              </a:solidFill>
                              <a:latin typeface="Cambria Math" panose="02040503050406030204" pitchFamily="18" charset="0"/>
                              <a:cs typeface="Arial" panose="020B0604020202020204" pitchFamily="34" charset="0"/>
                            </a:rPr>
                            <m:t>𝐷</m:t>
                          </m:r>
                        </m:num>
                        <m:den>
                          <m:r>
                            <a:rPr lang="en-US" sz="2000" b="0" i="1" smtClean="0">
                              <a:solidFill>
                                <a:schemeClr val="tx1"/>
                              </a:solidFill>
                              <a:latin typeface="Cambria Math" panose="02040503050406030204" pitchFamily="18" charset="0"/>
                              <a:cs typeface="Arial" panose="020B0604020202020204" pitchFamily="34" charset="0"/>
                            </a:rPr>
                            <m:t>𝑇</m:t>
                          </m:r>
                        </m:den>
                      </m:f>
                    </m:oMath>
                  </a14:m>
                  <a:endParaRPr lang="en-US" sz="2000" i="1" dirty="0">
                    <a:solidFill>
                      <a:schemeClr val="tx1"/>
                    </a:solidFill>
                    <a:latin typeface="Arial" panose="020B0604020202020204" pitchFamily="34"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flipH="1">
                  <a:off x="150163" y="6673055"/>
                  <a:ext cx="8699715" cy="2005870"/>
                </a:xfrm>
                <a:prstGeom prst="rect">
                  <a:avLst/>
                </a:prstGeom>
                <a:blipFill rotWithShape="0">
                  <a:blip r:embed="rId4"/>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36" name="Pentagon 35"/>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2</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49017592"/>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344</a:t>
            </a:r>
            <a:endParaRPr lang="en-GB" sz="1400" b="1" dirty="0">
              <a:latin typeface="Calibri" panose="020F0502020204030204" pitchFamily="34" charset="0"/>
            </a:endParaRPr>
          </a:p>
        </p:txBody>
      </p:sp>
      <p:sp>
        <p:nvSpPr>
          <p:cNvPr id="3" name="Rectangle 2"/>
          <p:cNvSpPr/>
          <p:nvPr/>
        </p:nvSpPr>
        <p:spPr>
          <a:xfrm>
            <a:off x="251520" y="1196752"/>
            <a:ext cx="5256584" cy="4154984"/>
          </a:xfrm>
          <a:prstGeom prst="rect">
            <a:avLst/>
          </a:prstGeom>
        </p:spPr>
        <p:txBody>
          <a:bodyPr wrap="square">
            <a:spAutoFit/>
          </a:bodyPr>
          <a:lstStyle/>
          <a:p>
            <a:pPr marL="514350" indent="-514350">
              <a:buClr>
                <a:srgbClr val="C00000"/>
              </a:buClr>
              <a:buFont typeface="+mj-lt"/>
              <a:buAutoNum type="arabicPeriod" startAt="7"/>
              <a:tabLst>
                <a:tab pos="1079500" algn="l"/>
                <a:tab pos="2743200" algn="l"/>
              </a:tabLst>
            </a:pPr>
            <a:r>
              <a:rPr lang="en-US" sz="2200" dirty="0">
                <a:latin typeface="Arial" panose="020B0604020202020204" pitchFamily="34" charset="0"/>
                <a:cs typeface="Arial" panose="020B0604020202020204" pitchFamily="34" charset="0"/>
              </a:rPr>
              <a:t>Convert these speeds from m/h to km/h.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1079500" algn="l"/>
                <a:tab pos="2743200" algn="l"/>
              </a:tabLst>
            </a:pPr>
            <a:r>
              <a:rPr lang="en-US" sz="2200" dirty="0" smtClean="0">
                <a:latin typeface="Arial" panose="020B0604020202020204" pitchFamily="34" charset="0"/>
                <a:cs typeface="Arial" panose="020B0604020202020204" pitchFamily="34" charset="0"/>
              </a:rPr>
              <a:t>650 </a:t>
            </a:r>
            <a:r>
              <a:rPr lang="en-US" sz="2200" dirty="0">
                <a:latin typeface="Arial" panose="020B0604020202020204" pitchFamily="34" charset="0"/>
                <a:cs typeface="Arial" panose="020B0604020202020204" pitchFamily="34" charset="0"/>
              </a:rPr>
              <a:t>m/h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7800 m/h</a:t>
            </a:r>
          </a:p>
          <a:p>
            <a:pPr marL="800100" lvl="1" indent="-342900">
              <a:buClr>
                <a:srgbClr val="C00000"/>
              </a:buClr>
              <a:buFont typeface="+mj-lt"/>
              <a:buAutoNum type="alphaLcPeriod" startAt="3"/>
              <a:tabLst>
                <a:tab pos="1079500" algn="l"/>
                <a:tab pos="2743200" algn="l"/>
              </a:tabLst>
            </a:pPr>
            <a:r>
              <a:rPr lang="en-US" sz="2200" dirty="0" smtClean="0">
                <a:latin typeface="Arial" panose="020B0604020202020204" pitchFamily="34" charset="0"/>
                <a:cs typeface="Arial" panose="020B0604020202020204" pitchFamily="34" charset="0"/>
              </a:rPr>
              <a:t>256 </a:t>
            </a:r>
            <a:r>
              <a:rPr lang="en-US" sz="2200" dirty="0">
                <a:latin typeface="Arial" panose="020B0604020202020204" pitchFamily="34" charset="0"/>
                <a:cs typeface="Arial" panose="020B0604020202020204" pitchFamily="34" charset="0"/>
              </a:rPr>
              <a:t>000 </a:t>
            </a:r>
            <a:r>
              <a:rPr lang="en-US" sz="2200" dirty="0" smtClean="0">
                <a:latin typeface="Arial" panose="020B0604020202020204" pitchFamily="34" charset="0"/>
                <a:cs typeface="Arial" panose="020B0604020202020204" pitchFamily="34" charset="0"/>
              </a:rPr>
              <a:t>m/h	</a:t>
            </a:r>
            <a:r>
              <a:rPr lang="en-US" sz="2200"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188 000 </a:t>
            </a:r>
            <a:r>
              <a:rPr lang="en-US" sz="2200" dirty="0" smtClean="0">
                <a:latin typeface="Arial" panose="020B0604020202020204" pitchFamily="34" charset="0"/>
                <a:cs typeface="Arial" panose="020B0604020202020204" pitchFamily="34" charset="0"/>
              </a:rPr>
              <a:t>m/h</a:t>
            </a:r>
          </a:p>
          <a:p>
            <a:pPr marL="514350" indent="-514350">
              <a:buClr>
                <a:srgbClr val="C00000"/>
              </a:buClr>
              <a:buFont typeface="+mj-lt"/>
              <a:buAutoNum type="arabicPeriod" startAt="7"/>
              <a:tabLst>
                <a:tab pos="1079500" algn="l"/>
                <a:tab pos="2743200" algn="l"/>
              </a:tabLst>
            </a:pPr>
            <a:r>
              <a:rPr lang="en-US" sz="2200" b="1" dirty="0">
                <a:solidFill>
                  <a:srgbClr val="C00000"/>
                </a:solidFill>
                <a:latin typeface="Arial" panose="020B0604020202020204" pitchFamily="34" charset="0"/>
                <a:cs typeface="Arial" panose="020B0604020202020204" pitchFamily="34" charset="0"/>
              </a:rPr>
              <a:t>Reasoning </a:t>
            </a:r>
            <a:r>
              <a:rPr lang="en-US" sz="2200" dirty="0">
                <a:latin typeface="Arial" panose="020B0604020202020204" pitchFamily="34" charset="0"/>
                <a:cs typeface="Arial" panose="020B0604020202020204" pitchFamily="34" charset="0"/>
              </a:rPr>
              <a:t>Convert these speeds from metres per second (m/s) to metres per hour (m/h).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1m/s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12m/s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startAt="3"/>
              <a:tabLst>
                <a:tab pos="2743200" algn="l"/>
              </a:tabLst>
            </a:pPr>
            <a:r>
              <a:rPr lang="en-US" sz="2200" dirty="0" smtClean="0">
                <a:latin typeface="Arial" panose="020B0604020202020204" pitchFamily="34" charset="0"/>
                <a:cs typeface="Arial" panose="020B0604020202020204" pitchFamily="34" charset="0"/>
              </a:rPr>
              <a:t>8m/s 	</a:t>
            </a:r>
            <a:r>
              <a:rPr lang="en-US" sz="2200" dirty="0" smtClean="0">
                <a:solidFill>
                  <a:srgbClr val="C00000"/>
                </a:solidFill>
                <a:latin typeface="Arial" panose="020B0604020202020204" pitchFamily="34" charset="0"/>
                <a:cs typeface="Arial" panose="020B0604020202020204" pitchFamily="34" charset="0"/>
              </a:rPr>
              <a:t>d.</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4.5m/s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startAt="5"/>
              <a:tabLst>
                <a:tab pos="2743200" algn="l"/>
              </a:tabLst>
            </a:pPr>
            <a:r>
              <a:rPr lang="en-US" sz="2200" dirty="0" smtClean="0">
                <a:latin typeface="Arial" panose="020B0604020202020204" pitchFamily="34" charset="0"/>
                <a:cs typeface="Arial" panose="020B0604020202020204" pitchFamily="34" charset="0"/>
              </a:rPr>
              <a:t>Would </a:t>
            </a:r>
            <a:r>
              <a:rPr lang="en-US" sz="2200" dirty="0">
                <a:latin typeface="Arial" panose="020B0604020202020204" pitchFamily="34" charset="0"/>
                <a:cs typeface="Arial" panose="020B0604020202020204" pitchFamily="34" charset="0"/>
              </a:rPr>
              <a:t>more or less metres be travelled in 1 hour than in 1 second?</a:t>
            </a:r>
            <a:endParaRPr lang="pl-PL" sz="2200" dirty="0">
              <a:latin typeface="Arial" panose="020B0604020202020204" pitchFamily="34" charset="0"/>
              <a:cs typeface="Arial" panose="020B0604020202020204" pitchFamily="34" charset="0"/>
            </a:endParaRPr>
          </a:p>
        </p:txBody>
      </p:sp>
      <p:sp>
        <p:nvSpPr>
          <p:cNvPr id="6" name="Rectangle 5"/>
          <p:cNvSpPr/>
          <p:nvPr/>
        </p:nvSpPr>
        <p:spPr>
          <a:xfrm flipH="1">
            <a:off x="251520" y="5229200"/>
            <a:ext cx="5204539" cy="135061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ts val="1600"/>
              </a:lnSpc>
            </a:pPr>
            <a:r>
              <a:rPr lang="en-US" sz="2300" b="1" dirty="0" smtClean="0">
                <a:solidFill>
                  <a:srgbClr val="C00000"/>
                </a:solidFill>
                <a:latin typeface="Arial" panose="020B0604020202020204" pitchFamily="34" charset="0"/>
                <a:cs typeface="Arial" panose="020B0604020202020204" pitchFamily="34" charset="0"/>
              </a:rPr>
              <a:t>Q8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a:t>
            </a:r>
            <a:r>
              <a:rPr lang="en-US" sz="2300" dirty="0" smtClean="0">
                <a:solidFill>
                  <a:schemeClr val="tx1"/>
                </a:solidFill>
                <a:latin typeface="Arial" panose="020B0604020202020204" pitchFamily="34" charset="0"/>
                <a:cs typeface="Arial" panose="020B0604020202020204" pitchFamily="34" charset="0"/>
              </a:rPr>
              <a:t>– </a:t>
            </a:r>
          </a:p>
          <a:p>
            <a:pPr algn="r">
              <a:lnSpc>
                <a:spcPts val="1600"/>
              </a:lnSpc>
            </a:pPr>
            <a:r>
              <a:rPr lang="en-US" sz="2300" dirty="0">
                <a:solidFill>
                  <a:schemeClr val="tx1"/>
                </a:solidFill>
                <a:latin typeface="Arial" panose="020B0604020202020204" pitchFamily="34" charset="0"/>
                <a:cs typeface="Arial" panose="020B0604020202020204" pitchFamily="34" charset="0"/>
              </a:rPr>
              <a:t>metres per second </a:t>
            </a:r>
            <a:endParaRPr lang="en-US" sz="2300" dirty="0" smtClean="0">
              <a:solidFill>
                <a:schemeClr val="tx1"/>
              </a:solidFill>
              <a:latin typeface="Arial" panose="020B0604020202020204" pitchFamily="34" charset="0"/>
              <a:cs typeface="Arial" panose="020B0604020202020204" pitchFamily="34" charset="0"/>
            </a:endParaRPr>
          </a:p>
          <a:p>
            <a:pPr algn="r"/>
            <a:r>
              <a:rPr lang="en-US" sz="2300" dirty="0" smtClean="0">
                <a:solidFill>
                  <a:schemeClr val="tx1"/>
                </a:solidFill>
                <a:latin typeface="Arial" panose="020B0604020202020204" pitchFamily="34" charset="0"/>
                <a:cs typeface="Arial" panose="020B0604020202020204" pitchFamily="34" charset="0"/>
              </a:rPr>
              <a:t>metres </a:t>
            </a:r>
            <a:r>
              <a:rPr lang="en-US" sz="2300" dirty="0">
                <a:solidFill>
                  <a:schemeClr val="tx1"/>
                </a:solidFill>
                <a:latin typeface="Arial" panose="020B0604020202020204" pitchFamily="34" charset="0"/>
                <a:cs typeface="Arial" panose="020B0604020202020204" pitchFamily="34" charset="0"/>
              </a:rPr>
              <a:t>per minute </a:t>
            </a:r>
            <a:endParaRPr lang="en-US" sz="2300" dirty="0" smtClean="0">
              <a:solidFill>
                <a:schemeClr val="tx1"/>
              </a:solidFill>
              <a:latin typeface="Arial" panose="020B0604020202020204" pitchFamily="34" charset="0"/>
              <a:cs typeface="Arial" panose="020B0604020202020204" pitchFamily="34" charset="0"/>
            </a:endParaRPr>
          </a:p>
          <a:p>
            <a:pPr algn="r"/>
            <a:r>
              <a:rPr lang="en-US" sz="2300" dirty="0" smtClean="0">
                <a:solidFill>
                  <a:schemeClr val="tx1"/>
                </a:solidFill>
                <a:latin typeface="Arial" panose="020B0604020202020204" pitchFamily="34" charset="0"/>
                <a:cs typeface="Arial" panose="020B0604020202020204" pitchFamily="34" charset="0"/>
              </a:rPr>
              <a:t>metres </a:t>
            </a:r>
            <a:r>
              <a:rPr lang="en-US" sz="2300" dirty="0">
                <a:solidFill>
                  <a:schemeClr val="tx1"/>
                </a:solidFill>
                <a:latin typeface="Arial" panose="020B0604020202020204" pitchFamily="34" charset="0"/>
                <a:cs typeface="Arial" panose="020B0604020202020204" pitchFamily="34" charset="0"/>
              </a:rPr>
              <a:t>per hour</a:t>
            </a:r>
          </a:p>
        </p:txBody>
      </p:sp>
      <p:sp>
        <p:nvSpPr>
          <p:cNvPr id="2" name="TextBox 1"/>
          <p:cNvSpPr txBox="1"/>
          <p:nvPr/>
        </p:nvSpPr>
        <p:spPr>
          <a:xfrm>
            <a:off x="1786141" y="5478323"/>
            <a:ext cx="697627" cy="830997"/>
          </a:xfrm>
          <a:prstGeom prst="rect">
            <a:avLst/>
          </a:prstGeom>
          <a:noFill/>
        </p:spPr>
        <p:txBody>
          <a:bodyPr wrap="none" rtlCol="0">
            <a:spAutoFit/>
          </a:bodyPr>
          <a:lstStyle/>
          <a:p>
            <a:r>
              <a:rPr lang="en-US" sz="2400" dirty="0" smtClean="0"/>
              <a:t>x </a:t>
            </a:r>
            <a:r>
              <a:rPr lang="en-US" sz="2400" dirty="0" smtClean="0">
                <a:sym typeface="Wingdings" panose="05000000000000000000" pitchFamily="2" charset="2"/>
              </a:rPr>
              <a:t></a:t>
            </a:r>
          </a:p>
          <a:p>
            <a:r>
              <a:rPr lang="en-US" sz="2400" dirty="0"/>
              <a:t>x </a:t>
            </a:r>
            <a:r>
              <a:rPr lang="en-US" sz="2400" dirty="0" smtClean="0">
                <a:sym typeface="Wingdings" panose="05000000000000000000" pitchFamily="2" charset="2"/>
              </a:rPr>
              <a:t></a:t>
            </a:r>
            <a:endParaRPr lang="en-US" sz="2400" dirty="0">
              <a:sym typeface="Wingdings" panose="05000000000000000000" pitchFamily="2" charset="2"/>
            </a:endParaRPr>
          </a:p>
        </p:txBody>
      </p:sp>
      <p:sp>
        <p:nvSpPr>
          <p:cNvPr id="9" name="Arc 8"/>
          <p:cNvSpPr/>
          <p:nvPr/>
        </p:nvSpPr>
        <p:spPr>
          <a:xfrm rot="6197144" flipV="1">
            <a:off x="2546265" y="5537980"/>
            <a:ext cx="321813" cy="35277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6197144" flipV="1">
            <a:off x="2532849" y="5882028"/>
            <a:ext cx="321813" cy="35277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890707950"/>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345</a:t>
            </a:r>
            <a:endParaRPr lang="en-GB" sz="1400" b="1" dirty="0">
              <a:latin typeface="Calibri" panose="020F0502020204030204" pitchFamily="34" charset="0"/>
            </a:endParaRPr>
          </a:p>
        </p:txBody>
      </p:sp>
      <p:sp>
        <p:nvSpPr>
          <p:cNvPr id="3" name="Rectangle 2"/>
          <p:cNvSpPr/>
          <p:nvPr/>
        </p:nvSpPr>
        <p:spPr>
          <a:xfrm>
            <a:off x="251520" y="1196752"/>
            <a:ext cx="5256584" cy="5432256"/>
          </a:xfrm>
          <a:prstGeom prst="rect">
            <a:avLst/>
          </a:prstGeom>
        </p:spPr>
        <p:txBody>
          <a:bodyPr wrap="square">
            <a:spAutoFit/>
          </a:bodyPr>
          <a:lstStyle/>
          <a:p>
            <a:pPr marL="514350" indent="-514350">
              <a:buClr>
                <a:srgbClr val="C00000"/>
              </a:buClr>
              <a:buFont typeface="+mj-lt"/>
              <a:buAutoNum type="arabicPeriod" startAt="9"/>
              <a:tabLst>
                <a:tab pos="1079500" algn="l"/>
                <a:tab pos="2743200" algn="l"/>
              </a:tabLst>
            </a:pPr>
            <a:r>
              <a:rPr lang="en-US" sz="2100" dirty="0">
                <a:latin typeface="Arial" panose="020B0604020202020204" pitchFamily="34" charset="0"/>
                <a:cs typeface="Arial" panose="020B0604020202020204" pitchFamily="34" charset="0"/>
              </a:rPr>
              <a:t>Copy and complete the table</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9"/>
              <a:tabLst>
                <a:tab pos="1079500" algn="l"/>
                <a:tab pos="2743200" algn="l"/>
              </a:tabLst>
            </a:pPr>
            <a:r>
              <a:rPr lang="en-US" sz="2100" b="1" dirty="0">
                <a:solidFill>
                  <a:srgbClr val="C00000"/>
                </a:solidFill>
                <a:latin typeface="Arial" panose="020B0604020202020204" pitchFamily="34" charset="0"/>
                <a:cs typeface="Arial" panose="020B0604020202020204" pitchFamily="34" charset="0"/>
              </a:rPr>
              <a:t>Real </a:t>
            </a:r>
            <a:r>
              <a:rPr lang="en-US" sz="2100" dirty="0">
                <a:latin typeface="Arial" panose="020B0604020202020204" pitchFamily="34" charset="0"/>
                <a:cs typeface="Arial" panose="020B0604020202020204" pitchFamily="34" charset="0"/>
              </a:rPr>
              <a:t>A commercial </a:t>
            </a:r>
            <a:r>
              <a:rPr lang="en-US" sz="2100" dirty="0" err="1">
                <a:latin typeface="Arial" panose="020B0604020202020204" pitchFamily="34" charset="0"/>
                <a:cs typeface="Arial" panose="020B0604020202020204" pitchFamily="34" charset="0"/>
              </a:rPr>
              <a:t>aeroplane</a:t>
            </a:r>
            <a:r>
              <a:rPr lang="en-US" sz="2100" dirty="0">
                <a:latin typeface="Arial" panose="020B0604020202020204" pitchFamily="34" charset="0"/>
                <a:cs typeface="Arial" panose="020B0604020202020204" pitchFamily="34" charset="0"/>
              </a:rPr>
              <a:t> has a cruising speed of 250 </a:t>
            </a:r>
            <a:r>
              <a:rPr lang="en-US" sz="2100" dirty="0" smtClean="0">
                <a:latin typeface="Arial" panose="020B0604020202020204" pitchFamily="34" charset="0"/>
                <a:cs typeface="Arial" panose="020B0604020202020204" pitchFamily="34" charset="0"/>
              </a:rPr>
              <a:t>m/s.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is this speed in km/h?</a:t>
            </a:r>
          </a:p>
          <a:p>
            <a:pPr marL="514350" indent="-514350">
              <a:buClr>
                <a:srgbClr val="C00000"/>
              </a:buClr>
              <a:buFont typeface="+mj-lt"/>
              <a:buAutoNum type="arabicPeriod" startAt="9"/>
              <a:tabLst>
                <a:tab pos="1079500" algn="l"/>
                <a:tab pos="2743200" algn="l"/>
              </a:tabLst>
            </a:pPr>
            <a:r>
              <a:rPr lang="en-US" sz="2100" b="1" dirty="0" smtClean="0">
                <a:solidFill>
                  <a:srgbClr val="C00000"/>
                </a:solidFill>
                <a:latin typeface="Arial" panose="020B0604020202020204" pitchFamily="34" charset="0"/>
                <a:cs typeface="Arial" panose="020B0604020202020204" pitchFamily="34" charset="0"/>
              </a:rPr>
              <a:t>Problem-solving </a:t>
            </a:r>
            <a:r>
              <a:rPr lang="en-US" sz="2100" b="1" dirty="0">
                <a:solidFill>
                  <a:srgbClr val="C00000"/>
                </a:solidFill>
                <a:latin typeface="Arial" panose="020B0604020202020204" pitchFamily="34" charset="0"/>
                <a:cs typeface="Arial" panose="020B0604020202020204" pitchFamily="34" charset="0"/>
              </a:rPr>
              <a:t>/ Reasoning </a:t>
            </a:r>
            <a:r>
              <a:rPr lang="en-US" sz="2100" dirty="0">
                <a:latin typeface="Arial" panose="020B0604020202020204" pitchFamily="34" charset="0"/>
                <a:cs typeface="Arial" panose="020B0604020202020204" pitchFamily="34" charset="0"/>
              </a:rPr>
              <a:t>A Formula 1 racing car has a top speed of 350km/h. A peregrine falcon is the fastest bird with a speed of 108 </a:t>
            </a:r>
            <a:r>
              <a:rPr lang="en-US" sz="2100" dirty="0" smtClean="0">
                <a:latin typeface="Arial" panose="020B0604020202020204" pitchFamily="34" charset="0"/>
                <a:cs typeface="Arial" panose="020B0604020202020204" pitchFamily="34" charset="0"/>
              </a:rPr>
              <a:t>m/s.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Which </a:t>
            </a:r>
            <a:r>
              <a:rPr lang="en-US" sz="2100" dirty="0">
                <a:latin typeface="Arial" panose="020B0604020202020204" pitchFamily="34" charset="0"/>
                <a:cs typeface="Arial" panose="020B0604020202020204" pitchFamily="34" charset="0"/>
              </a:rPr>
              <a:t>is fastest? Explain your answer.</a:t>
            </a:r>
            <a:endParaRPr lang="pl-PL" sz="2100" dirty="0">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1626313289"/>
              </p:ext>
            </p:extLst>
          </p:nvPr>
        </p:nvGraphicFramePr>
        <p:xfrm>
          <a:off x="323528" y="1628800"/>
          <a:ext cx="5184576" cy="2286000"/>
        </p:xfrm>
        <a:graphic>
          <a:graphicData uri="http://schemas.openxmlformats.org/drawingml/2006/table">
            <a:tbl>
              <a:tblPr firstRow="1" bandRow="1">
                <a:tableStyleId>{5940675A-B579-460E-94D1-54222C63F5DA}</a:tableStyleId>
              </a:tblPr>
              <a:tblGrid>
                <a:gridCol w="2376264"/>
                <a:gridCol w="2808312"/>
              </a:tblGrid>
              <a:tr h="313628">
                <a:tc>
                  <a:txBody>
                    <a:bodyPr/>
                    <a:lstStyle/>
                    <a:p>
                      <a:pPr algn="ctr"/>
                      <a:r>
                        <a:rPr lang="en-US" sz="2000" b="1" i="0" dirty="0" smtClean="0">
                          <a:latin typeface="Arial" panose="020B0604020202020204" pitchFamily="34" charset="0"/>
                          <a:cs typeface="Arial" panose="020B0604020202020204" pitchFamily="34" charset="0"/>
                        </a:rPr>
                        <a:t>Metres</a:t>
                      </a:r>
                      <a:r>
                        <a:rPr lang="en-US" sz="2000" b="1" i="0" baseline="0" dirty="0" smtClean="0">
                          <a:latin typeface="Arial" panose="020B0604020202020204" pitchFamily="34" charset="0"/>
                          <a:cs typeface="Arial" panose="020B0604020202020204" pitchFamily="34" charset="0"/>
                        </a:rPr>
                        <a:t> per second </a:t>
                      </a:r>
                      <a:endParaRPr lang="en-US" sz="20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i="0" dirty="0" smtClean="0">
                          <a:latin typeface="Arial" panose="020B0604020202020204" pitchFamily="34" charset="0"/>
                          <a:cs typeface="Arial" panose="020B0604020202020204" pitchFamily="34" charset="0"/>
                        </a:rPr>
                        <a:t>Kilometres</a:t>
                      </a:r>
                      <a:r>
                        <a:rPr lang="en-US" sz="2000" b="1" i="0" baseline="0" dirty="0" smtClean="0">
                          <a:latin typeface="Arial" panose="020B0604020202020204" pitchFamily="34" charset="0"/>
                          <a:cs typeface="Arial" panose="020B0604020202020204" pitchFamily="34" charset="0"/>
                        </a:rPr>
                        <a:t> per second</a:t>
                      </a:r>
                      <a:endParaRPr lang="en-US" sz="20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54</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72</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000" dirty="0" smtClean="0">
                          <a:latin typeface="Arial" panose="020B0604020202020204" pitchFamily="34" charset="0"/>
                          <a:cs typeface="Arial" panose="020B0604020202020204" pitchFamily="34" charset="0"/>
                        </a:rPr>
                        <a:t>30</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000" dirty="0" smtClean="0">
                          <a:latin typeface="Arial" panose="020B0604020202020204" pitchFamily="34" charset="0"/>
                          <a:cs typeface="Arial" panose="020B0604020202020204" pitchFamily="34" charset="0"/>
                        </a:rPr>
                        <a:t>45</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63934310"/>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345</a:t>
            </a:r>
            <a:endParaRPr lang="en-GB" sz="1400" b="1" dirty="0">
              <a:latin typeface="Calibri" panose="020F0502020204030204" pitchFamily="34" charset="0"/>
            </a:endParaRPr>
          </a:p>
        </p:txBody>
      </p:sp>
      <p:sp>
        <p:nvSpPr>
          <p:cNvPr id="3" name="Rectangle 2"/>
          <p:cNvSpPr/>
          <p:nvPr/>
        </p:nvSpPr>
        <p:spPr>
          <a:xfrm>
            <a:off x="251520" y="1196752"/>
            <a:ext cx="5256584" cy="1446550"/>
          </a:xfrm>
          <a:prstGeom prst="rect">
            <a:avLst/>
          </a:prstGeom>
        </p:spPr>
        <p:txBody>
          <a:bodyPr wrap="square">
            <a:spAutoFit/>
          </a:bodyPr>
          <a:lstStyle/>
          <a:p>
            <a:pPr marL="514350" indent="-514350">
              <a:buClr>
                <a:srgbClr val="C00000"/>
              </a:buClr>
              <a:buFont typeface="+mj-lt"/>
              <a:buAutoNum type="arabicPeriod" startAt="12"/>
              <a:tabLst>
                <a:tab pos="857250" algn="l"/>
                <a:tab pos="2743200" algn="l"/>
              </a:tabLst>
            </a:pPr>
            <a:r>
              <a:rPr lang="en-US" sz="2200" dirty="0" smtClean="0">
                <a:solidFill>
                  <a:srgbClr val="C00000"/>
                </a:solidFill>
                <a:latin typeface="Arial" panose="020B0604020202020204" pitchFamily="34" charset="0"/>
                <a:cs typeface="Arial" panose="020B0604020202020204" pitchFamily="34" charset="0"/>
              </a:rPr>
              <a:t>a.</a:t>
            </a:r>
            <a:r>
              <a:rPr lang="en-US" sz="2200" dirty="0" smtClean="0">
                <a:latin typeface="Arial" panose="020B0604020202020204" pitchFamily="34" charset="0"/>
                <a:cs typeface="Arial" panose="020B0604020202020204" pitchFamily="34" charset="0"/>
              </a:rPr>
              <a:t> 	A </a:t>
            </a:r>
            <a:r>
              <a:rPr lang="en-US" sz="2200" dirty="0">
                <a:latin typeface="Arial" panose="020B0604020202020204" pitchFamily="34" charset="0"/>
                <a:cs typeface="Arial" panose="020B0604020202020204" pitchFamily="34" charset="0"/>
              </a:rPr>
              <a:t>car travels at </a:t>
            </a:r>
            <a:r>
              <a:rPr lang="en-US" sz="2200" i="1" dirty="0" smtClean="0">
                <a:latin typeface="Arial" panose="020B0604020202020204" pitchFamily="34" charset="0"/>
                <a:cs typeface="Arial" panose="020B0604020202020204" pitchFamily="34" charset="0"/>
              </a:rPr>
              <a:t>x</a:t>
            </a:r>
            <a:r>
              <a:rPr lang="en-US" sz="2200" dirty="0" smtClean="0">
                <a:latin typeface="Arial" panose="020B0604020202020204" pitchFamily="34" charset="0"/>
                <a:cs typeface="Arial" panose="020B0604020202020204" pitchFamily="34" charset="0"/>
              </a:rPr>
              <a:t> km/h</a:t>
            </a:r>
            <a:r>
              <a:rPr lang="en-US" sz="2200" dirty="0">
                <a:latin typeface="Arial" panose="020B0604020202020204" pitchFamily="34" charset="0"/>
                <a:cs typeface="Arial" panose="020B0604020202020204" pitchFamily="34" charset="0"/>
              </a:rPr>
              <a:t>. Write an </a:t>
            </a:r>
            <a:r>
              <a:rPr lang="en-US" sz="2200" dirty="0" smtClean="0">
                <a:latin typeface="Arial" panose="020B0604020202020204" pitchFamily="34" charset="0"/>
                <a:cs typeface="Arial" panose="020B0604020202020204" pitchFamily="34" charset="0"/>
              </a:rPr>
              <a:t>	expression </a:t>
            </a:r>
            <a:r>
              <a:rPr lang="en-US" sz="2200" dirty="0">
                <a:latin typeface="Arial" panose="020B0604020202020204" pitchFamily="34" charset="0"/>
                <a:cs typeface="Arial" panose="020B0604020202020204" pitchFamily="34" charset="0"/>
              </a:rPr>
              <a:t>for this speed in </a:t>
            </a:r>
            <a:r>
              <a:rPr lang="en-US" sz="2200" dirty="0" smtClean="0">
                <a:latin typeface="Arial" panose="020B0604020202020204" pitchFamily="34" charset="0"/>
                <a:cs typeface="Arial" panose="020B0604020202020204" pitchFamily="34" charset="0"/>
              </a:rPr>
              <a:t>m/s.</a:t>
            </a:r>
          </a:p>
          <a:p>
            <a:pPr marL="857250" lvl="1" indent="-342900">
              <a:buClr>
                <a:srgbClr val="C00000"/>
              </a:buClr>
              <a:buFont typeface="+mj-lt"/>
              <a:buAutoNum type="alphaLcPeriod" startAt="2"/>
              <a:tabLst>
                <a:tab pos="2743200" algn="l"/>
              </a:tabLst>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cheetah </a:t>
            </a:r>
            <a:r>
              <a:rPr lang="en-US" sz="2200" dirty="0" smtClean="0">
                <a:latin typeface="Arial" panose="020B0604020202020204" pitchFamily="34" charset="0"/>
                <a:cs typeface="Arial" panose="020B0604020202020204" pitchFamily="34" charset="0"/>
              </a:rPr>
              <a:t>runs </a:t>
            </a:r>
            <a:r>
              <a:rPr lang="en-US" sz="2200" dirty="0">
                <a:latin typeface="Arial" panose="020B0604020202020204" pitchFamily="34" charset="0"/>
                <a:cs typeface="Arial" panose="020B0604020202020204" pitchFamily="34" charset="0"/>
              </a:rPr>
              <a:t>at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 m/s. Write an expression for this speed in km/h.</a:t>
            </a:r>
            <a:endParaRPr lang="pl-PL" sz="22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2780928"/>
            <a:ext cx="548640" cy="548640"/>
          </a:xfrm>
          <a:prstGeom prst="rect">
            <a:avLst/>
          </a:prstGeom>
        </p:spPr>
      </p:pic>
      <p:grpSp>
        <p:nvGrpSpPr>
          <p:cNvPr id="7" name="Group 6"/>
          <p:cNvGrpSpPr/>
          <p:nvPr/>
        </p:nvGrpSpPr>
        <p:grpSpPr>
          <a:xfrm>
            <a:off x="305905" y="2712988"/>
            <a:ext cx="5130191" cy="2516212"/>
            <a:chOff x="3483872" y="1089030"/>
            <a:chExt cx="5264592" cy="2516212"/>
          </a:xfrm>
        </p:grpSpPr>
        <p:sp>
          <p:nvSpPr>
            <p:cNvPr id="8" name="Round Diagonal Corner Rectangle 7"/>
            <p:cNvSpPr/>
            <p:nvPr/>
          </p:nvSpPr>
          <p:spPr>
            <a:xfrm>
              <a:off x="3491880" y="1089030"/>
              <a:ext cx="5256584" cy="2516211"/>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1938992"/>
            </a:xfrm>
            <a:prstGeom prst="rect">
              <a:avLst/>
            </a:prstGeom>
          </p:spPr>
          <p:txBody>
            <a:bodyPr wrap="square">
              <a:spAutoFit/>
            </a:bodyPr>
            <a:lstStyle/>
            <a:p>
              <a:pPr>
                <a:spcAft>
                  <a:spcPts val="0"/>
                </a:spcAft>
                <a:tabLst>
                  <a:tab pos="4972050" algn="r"/>
                </a:tabLst>
              </a:pPr>
              <a:r>
                <a:rPr lang="en-US" sz="2400" dirty="0"/>
                <a:t>Karl travels 35 miles in 45 minutes then 65 km in </a:t>
              </a:r>
              <a:r>
                <a:rPr lang="en-US" sz="2400" dirty="0" smtClean="0"/>
                <a:t>1½ hours</a:t>
              </a:r>
              <a:r>
                <a:rPr lang="en-US" sz="2400" dirty="0"/>
                <a:t>.</a:t>
              </a:r>
            </a:p>
            <a:p>
              <a:pPr>
                <a:spcAft>
                  <a:spcPts val="0"/>
                </a:spcAft>
                <a:tabLst>
                  <a:tab pos="4972050" algn="r"/>
                </a:tabLst>
              </a:pPr>
              <a:r>
                <a:rPr lang="en-US" sz="2400" dirty="0" smtClean="0"/>
                <a:t>5 </a:t>
              </a:r>
              <a:r>
                <a:rPr lang="en-US" sz="2400" dirty="0"/>
                <a:t>miles = 8 kilometres</a:t>
              </a:r>
            </a:p>
            <a:p>
              <a:pPr>
                <a:spcAft>
                  <a:spcPts val="0"/>
                </a:spcAft>
                <a:tabLst>
                  <a:tab pos="4972050" algn="r"/>
                </a:tabLst>
              </a:pPr>
              <a:r>
                <a:rPr lang="en-US" sz="2400" dirty="0" smtClean="0"/>
                <a:t>What </a:t>
              </a:r>
              <a:r>
                <a:rPr lang="en-US" sz="2400" dirty="0"/>
                <a:t>is his average speed for the total journey in km/h</a:t>
              </a:r>
              <a:r>
                <a:rPr lang="en-US" sz="2400" dirty="0" smtClean="0"/>
                <a:t>?	</a:t>
              </a:r>
              <a:r>
                <a:rPr lang="en-US" sz="2400" b="1" dirty="0" smtClean="0"/>
                <a:t>(</a:t>
              </a:r>
              <a:r>
                <a:rPr lang="en-US" sz="2400" b="1" dirty="0"/>
                <a:t>3 marks)</a:t>
              </a:r>
            </a:p>
          </p:txBody>
        </p:sp>
      </p:grpSp>
      <mc:AlternateContent xmlns:mc="http://schemas.openxmlformats.org/markup-compatibility/2006" xmlns:a14="http://schemas.microsoft.com/office/drawing/2010/main">
        <mc:Choice Requires="a14">
          <p:sp>
            <p:nvSpPr>
              <p:cNvPr id="13" name="Rectangle 12"/>
              <p:cNvSpPr/>
              <p:nvPr/>
            </p:nvSpPr>
            <p:spPr>
              <a:xfrm flipH="1">
                <a:off x="264141" y="5517232"/>
                <a:ext cx="5204539" cy="1003480"/>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chemeClr val="accent3">
                        <a:lumMod val="50000"/>
                      </a:schemeClr>
                    </a:solidFill>
                    <a:latin typeface="Arial" panose="020B0604020202020204" pitchFamily="34" charset="0"/>
                    <a:cs typeface="Arial" panose="020B0604020202020204" pitchFamily="34" charset="0"/>
                  </a:rPr>
                  <a:t>Q13 strategy hint</a:t>
                </a:r>
                <a:r>
                  <a:rPr lang="en-US" sz="2400" dirty="0" smtClean="0">
                    <a:solidFill>
                      <a:schemeClr val="accent3">
                        <a:lumMod val="50000"/>
                      </a:schemeClr>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Average speed for total journey =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m:rPr>
                            <m:sty m:val="p"/>
                          </m:rPr>
                          <a:rPr lang="en-US" sz="2400" b="0" i="0" smtClean="0">
                            <a:solidFill>
                              <a:schemeClr val="tx1"/>
                            </a:solidFill>
                            <a:latin typeface="Cambria Math" panose="02040503050406030204" pitchFamily="18" charset="0"/>
                            <a:cs typeface="Arial" panose="020B0604020202020204" pitchFamily="34" charset="0"/>
                          </a:rPr>
                          <m:t>total</m:t>
                        </m:r>
                        <m:r>
                          <a:rPr lang="en-US" sz="2400" b="0" i="0" smtClean="0">
                            <a:solidFill>
                              <a:schemeClr val="tx1"/>
                            </a:solidFill>
                            <a:latin typeface="Cambria Math" panose="02040503050406030204" pitchFamily="18" charset="0"/>
                            <a:cs typeface="Arial" panose="020B0604020202020204" pitchFamily="34" charset="0"/>
                          </a:rPr>
                          <m:t> </m:t>
                        </m:r>
                        <m:r>
                          <m:rPr>
                            <m:sty m:val="p"/>
                          </m:rPr>
                          <a:rPr lang="en-US" sz="2400" b="0" i="0" smtClean="0">
                            <a:solidFill>
                              <a:schemeClr val="tx1"/>
                            </a:solidFill>
                            <a:latin typeface="Cambria Math" panose="02040503050406030204" pitchFamily="18" charset="0"/>
                            <a:cs typeface="Arial" panose="020B0604020202020204" pitchFamily="34" charset="0"/>
                          </a:rPr>
                          <m:t>distance</m:t>
                        </m:r>
                      </m:num>
                      <m:den>
                        <m:r>
                          <m:rPr>
                            <m:sty m:val="p"/>
                          </m:rPr>
                          <a:rPr lang="en-US" sz="2400" b="0" i="0" smtClean="0">
                            <a:solidFill>
                              <a:schemeClr val="tx1"/>
                            </a:solidFill>
                            <a:latin typeface="Cambria Math" panose="02040503050406030204" pitchFamily="18" charset="0"/>
                            <a:cs typeface="Arial" panose="020B0604020202020204" pitchFamily="34" charset="0"/>
                          </a:rPr>
                          <m:t>total</m:t>
                        </m:r>
                        <m:r>
                          <a:rPr lang="en-US" sz="2400" b="0" i="0" smtClean="0">
                            <a:solidFill>
                              <a:schemeClr val="tx1"/>
                            </a:solidFill>
                            <a:latin typeface="Cambria Math" panose="02040503050406030204" pitchFamily="18" charset="0"/>
                            <a:cs typeface="Arial" panose="020B0604020202020204" pitchFamily="34" charset="0"/>
                          </a:rPr>
                          <m:t> </m:t>
                        </m:r>
                        <m:r>
                          <m:rPr>
                            <m:sty m:val="p"/>
                          </m:rPr>
                          <a:rPr lang="en-US" sz="2400" b="0" i="0" smtClean="0">
                            <a:solidFill>
                              <a:schemeClr val="tx1"/>
                            </a:solidFill>
                            <a:latin typeface="Cambria Math" panose="02040503050406030204" pitchFamily="18" charset="0"/>
                            <a:cs typeface="Arial" panose="020B0604020202020204" pitchFamily="34" charset="0"/>
                          </a:rPr>
                          <m:t>time</m:t>
                        </m:r>
                      </m:den>
                    </m:f>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flipH="1">
                <a:off x="264141" y="5517232"/>
                <a:ext cx="5204539" cy="1003480"/>
              </a:xfrm>
              <a:prstGeom prst="rect">
                <a:avLst/>
              </a:prstGeom>
              <a:blipFill rotWithShape="0">
                <a:blip r:embed="rId5"/>
                <a:stretch>
                  <a:fillRect/>
                </a:stretch>
              </a:blipFill>
              <a:ln>
                <a:solidFill>
                  <a:schemeClr val="accent3">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131735605"/>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345</a:t>
            </a:r>
            <a:endParaRPr lang="en-GB" sz="1400" b="1" dirty="0">
              <a:latin typeface="Calibri" panose="020F0502020204030204" pitchFamily="34" charset="0"/>
            </a:endParaRPr>
          </a:p>
        </p:txBody>
      </p:sp>
      <p:sp>
        <p:nvSpPr>
          <p:cNvPr id="3" name="Rectangle 2"/>
          <p:cNvSpPr/>
          <p:nvPr/>
        </p:nvSpPr>
        <p:spPr>
          <a:xfrm>
            <a:off x="251520" y="1196752"/>
            <a:ext cx="5256584" cy="3539430"/>
          </a:xfrm>
          <a:prstGeom prst="rect">
            <a:avLst/>
          </a:prstGeom>
        </p:spPr>
        <p:txBody>
          <a:bodyPr wrap="square">
            <a:spAutoFit/>
          </a:bodyPr>
          <a:lstStyle/>
          <a:p>
            <a:pPr marL="628650" indent="-628650">
              <a:buClr>
                <a:srgbClr val="C00000"/>
              </a:buClr>
              <a:buFont typeface="+mj-lt"/>
              <a:buAutoNum type="arabicPeriod" startAt="14"/>
              <a:tabLst>
                <a:tab pos="857250" algn="l"/>
                <a:tab pos="2743200" algn="l"/>
              </a:tabLst>
            </a:pPr>
            <a:r>
              <a:rPr lang="en-US" sz="2760" b="1" dirty="0">
                <a:solidFill>
                  <a:srgbClr val="C00000"/>
                </a:solidFill>
                <a:latin typeface="Arial" panose="020B0604020202020204" pitchFamily="34" charset="0"/>
                <a:cs typeface="Arial" panose="020B0604020202020204" pitchFamily="34" charset="0"/>
              </a:rPr>
              <a:t>STEM</a:t>
            </a:r>
            <a:r>
              <a:rPr lang="en-US" sz="2760" dirty="0">
                <a:solidFill>
                  <a:srgbClr val="C00000"/>
                </a:solidFill>
                <a:latin typeface="Arial" panose="020B0604020202020204" pitchFamily="34" charset="0"/>
                <a:cs typeface="Arial" panose="020B0604020202020204" pitchFamily="34" charset="0"/>
              </a:rPr>
              <a:t> </a:t>
            </a:r>
            <a:r>
              <a:rPr lang="en-US" sz="2760" dirty="0">
                <a:latin typeface="Arial" panose="020B0604020202020204" pitchFamily="34" charset="0"/>
                <a:cs typeface="Arial" panose="020B0604020202020204" pitchFamily="34" charset="0"/>
              </a:rPr>
              <a:t>A swallow flies for 40 minutes at an average speed of 11 m/s. How far does the swallow fly in kilometres?</a:t>
            </a:r>
          </a:p>
          <a:p>
            <a:pPr marL="628650" indent="-628650">
              <a:buClr>
                <a:srgbClr val="C00000"/>
              </a:buClr>
              <a:buFont typeface="+mj-lt"/>
              <a:buAutoNum type="arabicPeriod" startAt="14"/>
              <a:tabLst>
                <a:tab pos="857250" algn="l"/>
                <a:tab pos="2743200" algn="l"/>
              </a:tabLst>
            </a:pPr>
            <a:r>
              <a:rPr lang="en-US" sz="2760" dirty="0">
                <a:latin typeface="Arial" panose="020B0604020202020204" pitchFamily="34" charset="0"/>
                <a:cs typeface="Arial" panose="020B0604020202020204" pitchFamily="34" charset="0"/>
              </a:rPr>
              <a:t>Paul swims 750 metres in 25 minutes. What is his average speed in km/h?</a:t>
            </a:r>
            <a:endParaRPr lang="pl-PL" sz="276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13" name="Rectangle 12"/>
          <p:cNvSpPr/>
          <p:nvPr/>
        </p:nvSpPr>
        <p:spPr>
          <a:xfrm flipH="1">
            <a:off x="264141" y="4658360"/>
            <a:ext cx="5204539" cy="1938992"/>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chemeClr val="accent3">
                    <a:lumMod val="50000"/>
                  </a:schemeClr>
                </a:solidFill>
                <a:latin typeface="Arial" panose="020B0604020202020204" pitchFamily="34" charset="0"/>
                <a:cs typeface="Arial" panose="020B0604020202020204" pitchFamily="34" charset="0"/>
              </a:rPr>
              <a:t>Q15 strategy hint</a:t>
            </a:r>
            <a:r>
              <a:rPr lang="en-US" sz="2400" dirty="0" smtClean="0">
                <a:solidFill>
                  <a:schemeClr val="accent3">
                    <a:lumMod val="50000"/>
                  </a:schemeClr>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First convert 750 m to km and 25 minutes to hours but leave each as a fraction before finding the average speed in km/h.</a:t>
            </a:r>
            <a:endParaRPr lang="en-US" sz="2400" dirty="0"/>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3356992"/>
            <a:ext cx="548640" cy="548640"/>
          </a:xfrm>
          <a:prstGeom prst="rect">
            <a:avLst/>
          </a:prstGeom>
        </p:spPr>
      </p:pic>
    </p:spTree>
    <p:extLst>
      <p:ext uri="{BB962C8B-B14F-4D97-AF65-F5344CB8AC3E}">
        <p14:creationId xmlns:p14="http://schemas.microsoft.com/office/powerpoint/2010/main" val="2951902607"/>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345</a:t>
            </a:r>
            <a:endParaRPr lang="en-GB" sz="1400" b="1" dirty="0">
              <a:latin typeface="Calibri" panose="020F0502020204030204" pitchFamily="34" charset="0"/>
            </a:endParaRPr>
          </a:p>
        </p:txBody>
      </p:sp>
      <p:grpSp>
        <p:nvGrpSpPr>
          <p:cNvPr id="8" name="Group 7"/>
          <p:cNvGrpSpPr/>
          <p:nvPr/>
        </p:nvGrpSpPr>
        <p:grpSpPr>
          <a:xfrm>
            <a:off x="251520" y="1281828"/>
            <a:ext cx="8568952" cy="5243516"/>
            <a:chOff x="150164" y="6494199"/>
            <a:chExt cx="8568952" cy="5243516"/>
          </a:xfrm>
        </p:grpSpPr>
        <p:sp>
          <p:nvSpPr>
            <p:cNvPr id="9" name="Rectangle 8"/>
            <p:cNvSpPr/>
            <p:nvPr/>
          </p:nvSpPr>
          <p:spPr>
            <a:xfrm flipH="1">
              <a:off x="150164" y="6664075"/>
              <a:ext cx="8568952" cy="5073640"/>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300" dirty="0">
                  <a:solidFill>
                    <a:schemeClr val="tx1"/>
                  </a:solidFill>
                  <a:latin typeface="Arial" panose="020B0604020202020204" pitchFamily="34" charset="0"/>
                  <a:cs typeface="Arial" panose="020B0604020202020204" pitchFamily="34" charset="0"/>
                </a:rPr>
                <a:t>These are kinematics formulae: </a:t>
              </a:r>
              <a:endParaRPr lang="en-US" sz="2300" dirty="0" smtClean="0">
                <a:solidFill>
                  <a:schemeClr val="tx1"/>
                </a:solidFill>
                <a:latin typeface="Arial" panose="020B0604020202020204" pitchFamily="34" charset="0"/>
                <a:cs typeface="Arial" panose="020B0604020202020204" pitchFamily="34" charset="0"/>
              </a:endParaRPr>
            </a:p>
            <a:p>
              <a:r>
                <a:rPr lang="en-US" sz="2300" i="1" dirty="0" smtClean="0">
                  <a:solidFill>
                    <a:schemeClr val="tx1"/>
                  </a:solidFill>
                  <a:latin typeface="Arial" panose="020B0604020202020204" pitchFamily="34" charset="0"/>
                  <a:cs typeface="Arial" panose="020B0604020202020204" pitchFamily="34" charset="0"/>
                </a:rPr>
                <a:t>v</a:t>
              </a:r>
              <a:r>
                <a:rPr lang="en-US" sz="2300" dirty="0" smtClean="0">
                  <a:solidFill>
                    <a:schemeClr val="tx1"/>
                  </a:solidFill>
                  <a:latin typeface="Arial" panose="020B0604020202020204" pitchFamily="34" charset="0"/>
                  <a:cs typeface="Arial" panose="020B0604020202020204" pitchFamily="34" charset="0"/>
                </a:rPr>
                <a:t> </a:t>
              </a:r>
              <a:r>
                <a:rPr lang="en-US" sz="2300" dirty="0">
                  <a:solidFill>
                    <a:schemeClr val="tx1"/>
                  </a:solidFill>
                  <a:latin typeface="Arial" panose="020B0604020202020204" pitchFamily="34" charset="0"/>
                  <a:cs typeface="Arial" panose="020B0604020202020204" pitchFamily="34" charset="0"/>
                </a:rPr>
                <a:t>= </a:t>
              </a:r>
              <a:r>
                <a:rPr lang="en-US" sz="2300" i="1" dirty="0">
                  <a:solidFill>
                    <a:schemeClr val="tx1"/>
                  </a:solidFill>
                  <a:latin typeface="Arial" panose="020B0604020202020204" pitchFamily="34" charset="0"/>
                  <a:cs typeface="Arial" panose="020B0604020202020204" pitchFamily="34" charset="0"/>
                </a:rPr>
                <a:t>u</a:t>
              </a:r>
              <a:r>
                <a:rPr lang="en-US" sz="2300" dirty="0">
                  <a:solidFill>
                    <a:schemeClr val="tx1"/>
                  </a:solidFill>
                  <a:latin typeface="Arial" panose="020B0604020202020204" pitchFamily="34" charset="0"/>
                  <a:cs typeface="Arial" panose="020B0604020202020204" pitchFamily="34" charset="0"/>
                </a:rPr>
                <a:t> + </a:t>
              </a:r>
              <a:r>
                <a:rPr lang="en-US" sz="2300" i="1" dirty="0">
                  <a:solidFill>
                    <a:schemeClr val="tx1"/>
                  </a:solidFill>
                  <a:latin typeface="Arial" panose="020B0604020202020204" pitchFamily="34" charset="0"/>
                  <a:cs typeface="Arial" panose="020B0604020202020204" pitchFamily="34" charset="0"/>
                </a:rPr>
                <a:t>at</a:t>
              </a:r>
              <a:r>
                <a:rPr lang="en-US" sz="2300" dirty="0">
                  <a:solidFill>
                    <a:schemeClr val="tx1"/>
                  </a:solidFill>
                  <a:latin typeface="Arial" panose="020B0604020202020204" pitchFamily="34" charset="0"/>
                  <a:cs typeface="Arial" panose="020B0604020202020204" pitchFamily="34" charset="0"/>
                </a:rPr>
                <a:t> </a:t>
              </a:r>
              <a:endParaRPr lang="en-US" sz="2300" dirty="0" smtClean="0">
                <a:solidFill>
                  <a:schemeClr val="tx1"/>
                </a:solidFill>
                <a:latin typeface="Arial" panose="020B0604020202020204" pitchFamily="34" charset="0"/>
                <a:cs typeface="Arial" panose="020B0604020202020204" pitchFamily="34" charset="0"/>
              </a:endParaRPr>
            </a:p>
            <a:p>
              <a:r>
                <a:rPr lang="en-US" sz="2300" i="1" dirty="0" smtClean="0">
                  <a:solidFill>
                    <a:schemeClr val="tx1"/>
                  </a:solidFill>
                  <a:latin typeface="Arial" panose="020B0604020202020204" pitchFamily="34" charset="0"/>
                  <a:cs typeface="Arial" panose="020B0604020202020204" pitchFamily="34" charset="0"/>
                </a:rPr>
                <a:t>s</a:t>
              </a:r>
              <a:r>
                <a:rPr lang="en-US" sz="2300" dirty="0" smtClean="0">
                  <a:solidFill>
                    <a:schemeClr val="tx1"/>
                  </a:solidFill>
                  <a:latin typeface="Arial" panose="020B0604020202020204" pitchFamily="34" charset="0"/>
                  <a:cs typeface="Arial" panose="020B0604020202020204" pitchFamily="34" charset="0"/>
                </a:rPr>
                <a:t> </a:t>
              </a:r>
              <a:r>
                <a:rPr lang="en-US" sz="2300" dirty="0">
                  <a:solidFill>
                    <a:schemeClr val="tx1"/>
                  </a:solidFill>
                  <a:latin typeface="Arial" panose="020B0604020202020204" pitchFamily="34" charset="0"/>
                  <a:cs typeface="Arial" panose="020B0604020202020204" pitchFamily="34" charset="0"/>
                </a:rPr>
                <a:t>= </a:t>
              </a:r>
              <a:r>
                <a:rPr lang="en-US" sz="2300" dirty="0" err="1">
                  <a:solidFill>
                    <a:schemeClr val="tx1"/>
                  </a:solidFill>
                  <a:latin typeface="Arial" panose="020B0604020202020204" pitchFamily="34" charset="0"/>
                  <a:cs typeface="Arial" panose="020B0604020202020204" pitchFamily="34" charset="0"/>
                </a:rPr>
                <a:t>ut</a:t>
              </a:r>
              <a:r>
                <a:rPr lang="en-US" sz="2300" dirty="0">
                  <a:solidFill>
                    <a:schemeClr val="tx1"/>
                  </a:solidFill>
                  <a:latin typeface="Arial" panose="020B0604020202020204" pitchFamily="34" charset="0"/>
                  <a:cs typeface="Arial" panose="020B0604020202020204" pitchFamily="34" charset="0"/>
                </a:rPr>
                <a:t> + </a:t>
              </a:r>
              <a:r>
                <a:rPr lang="en-US" sz="2300" dirty="0" smtClean="0">
                  <a:solidFill>
                    <a:schemeClr val="tx1"/>
                  </a:solidFill>
                  <a:latin typeface="Arial" panose="020B0604020202020204" pitchFamily="34" charset="0"/>
                  <a:cs typeface="Arial" panose="020B0604020202020204" pitchFamily="34" charset="0"/>
                </a:rPr>
                <a:t>½</a:t>
              </a:r>
              <a:r>
                <a:rPr lang="en-US" sz="2300" i="1" dirty="0" smtClean="0">
                  <a:solidFill>
                    <a:schemeClr val="tx1"/>
                  </a:solidFill>
                  <a:latin typeface="Arial" panose="020B0604020202020204" pitchFamily="34" charset="0"/>
                  <a:cs typeface="Arial" panose="020B0604020202020204" pitchFamily="34" charset="0"/>
                </a:rPr>
                <a:t>at</a:t>
              </a:r>
              <a:r>
                <a:rPr lang="en-US" sz="2300" baseline="30000" dirty="0" smtClean="0">
                  <a:solidFill>
                    <a:schemeClr val="tx1"/>
                  </a:solidFill>
                  <a:latin typeface="Arial" panose="020B0604020202020204" pitchFamily="34" charset="0"/>
                  <a:cs typeface="Arial" panose="020B0604020202020204" pitchFamily="34" charset="0"/>
                </a:rPr>
                <a:t>2</a:t>
              </a:r>
              <a:r>
                <a:rPr lang="en-US" sz="2300" dirty="0" smtClean="0">
                  <a:solidFill>
                    <a:schemeClr val="tx1"/>
                  </a:solidFill>
                  <a:latin typeface="Arial" panose="020B0604020202020204" pitchFamily="34" charset="0"/>
                  <a:cs typeface="Arial" panose="020B0604020202020204" pitchFamily="34" charset="0"/>
                </a:rPr>
                <a:t> </a:t>
              </a:r>
            </a:p>
            <a:p>
              <a:r>
                <a:rPr lang="en-US" sz="2300" i="1" dirty="0" smtClean="0">
                  <a:solidFill>
                    <a:schemeClr val="tx1"/>
                  </a:solidFill>
                  <a:latin typeface="Arial" panose="020B0604020202020204" pitchFamily="34" charset="0"/>
                  <a:cs typeface="Arial" panose="020B0604020202020204" pitchFamily="34" charset="0"/>
                </a:rPr>
                <a:t>v</a:t>
              </a:r>
              <a:r>
                <a:rPr lang="en-US" sz="2300" baseline="30000" dirty="0" smtClean="0">
                  <a:solidFill>
                    <a:schemeClr val="tx1"/>
                  </a:solidFill>
                  <a:latin typeface="Arial" panose="020B0604020202020204" pitchFamily="34" charset="0"/>
                  <a:cs typeface="Arial" panose="020B0604020202020204" pitchFamily="34" charset="0"/>
                </a:rPr>
                <a:t>2</a:t>
              </a:r>
              <a:r>
                <a:rPr lang="en-US" sz="2300" dirty="0" smtClean="0">
                  <a:solidFill>
                    <a:schemeClr val="tx1"/>
                  </a:solidFill>
                  <a:latin typeface="Arial" panose="020B0604020202020204" pitchFamily="34" charset="0"/>
                  <a:cs typeface="Arial" panose="020B0604020202020204" pitchFamily="34" charset="0"/>
                </a:rPr>
                <a:t> </a:t>
              </a:r>
              <a:r>
                <a:rPr lang="en-US" sz="2300" dirty="0">
                  <a:solidFill>
                    <a:schemeClr val="tx1"/>
                  </a:solidFill>
                  <a:latin typeface="Arial" panose="020B0604020202020204" pitchFamily="34" charset="0"/>
                  <a:cs typeface="Arial" panose="020B0604020202020204" pitchFamily="34" charset="0"/>
                </a:rPr>
                <a:t>= </a:t>
              </a:r>
              <a:r>
                <a:rPr lang="en-US" sz="2300" i="1" dirty="0">
                  <a:solidFill>
                    <a:schemeClr val="tx1"/>
                  </a:solidFill>
                  <a:latin typeface="Arial" panose="020B0604020202020204" pitchFamily="34" charset="0"/>
                  <a:cs typeface="Arial" panose="020B0604020202020204" pitchFamily="34" charset="0"/>
                </a:rPr>
                <a:t>u</a:t>
              </a:r>
              <a:r>
                <a:rPr lang="en-US" sz="2300" baseline="30000" dirty="0">
                  <a:solidFill>
                    <a:schemeClr val="tx1"/>
                  </a:solidFill>
                  <a:latin typeface="Arial" panose="020B0604020202020204" pitchFamily="34" charset="0"/>
                  <a:cs typeface="Arial" panose="020B0604020202020204" pitchFamily="34" charset="0"/>
                </a:rPr>
                <a:t>2</a:t>
              </a:r>
              <a:r>
                <a:rPr lang="en-US" sz="2300" dirty="0">
                  <a:solidFill>
                    <a:schemeClr val="tx1"/>
                  </a:solidFill>
                  <a:latin typeface="Arial" panose="020B0604020202020204" pitchFamily="34" charset="0"/>
                  <a:cs typeface="Arial" panose="020B0604020202020204" pitchFamily="34" charset="0"/>
                </a:rPr>
                <a:t> + </a:t>
              </a:r>
              <a:r>
                <a:rPr lang="en-US" sz="2300" dirty="0" smtClean="0">
                  <a:solidFill>
                    <a:schemeClr val="tx1"/>
                  </a:solidFill>
                  <a:latin typeface="Arial" panose="020B0604020202020204" pitchFamily="34" charset="0"/>
                  <a:cs typeface="Arial" panose="020B0604020202020204" pitchFamily="34" charset="0"/>
                </a:rPr>
                <a:t>2</a:t>
              </a:r>
              <a:r>
                <a:rPr lang="en-US" sz="2300" i="1" dirty="0" smtClean="0">
                  <a:solidFill>
                    <a:schemeClr val="tx1"/>
                  </a:solidFill>
                  <a:latin typeface="Arial" panose="020B0604020202020204" pitchFamily="34" charset="0"/>
                  <a:cs typeface="Arial" panose="020B0604020202020204" pitchFamily="34" charset="0"/>
                </a:rPr>
                <a:t>as</a:t>
              </a:r>
              <a:endParaRPr lang="en-US" sz="2300" i="1" dirty="0">
                <a:solidFill>
                  <a:schemeClr val="tx1"/>
                </a:solidFill>
                <a:latin typeface="Arial" panose="020B0604020202020204" pitchFamily="34" charset="0"/>
                <a:cs typeface="Arial" panose="020B0604020202020204" pitchFamily="34" charset="0"/>
              </a:endParaRPr>
            </a:p>
            <a:p>
              <a:r>
                <a:rPr lang="en-US" sz="2300" dirty="0">
                  <a:solidFill>
                    <a:schemeClr val="tx1"/>
                  </a:solidFill>
                  <a:latin typeface="Arial" panose="020B0604020202020204" pitchFamily="34" charset="0"/>
                  <a:cs typeface="Arial" panose="020B0604020202020204" pitchFamily="34" charset="0"/>
                </a:rPr>
                <a:t>where </a:t>
              </a:r>
              <a:r>
                <a:rPr lang="en-US" sz="2300" i="1" dirty="0">
                  <a:solidFill>
                    <a:schemeClr val="tx1"/>
                  </a:solidFill>
                  <a:latin typeface="Arial" panose="020B0604020202020204" pitchFamily="34" charset="0"/>
                  <a:cs typeface="Arial" panose="020B0604020202020204" pitchFamily="34" charset="0"/>
                </a:rPr>
                <a:t>a</a:t>
              </a:r>
              <a:r>
                <a:rPr lang="en-US" sz="2300" dirty="0">
                  <a:solidFill>
                    <a:schemeClr val="tx1"/>
                  </a:solidFill>
                  <a:latin typeface="Arial" panose="020B0604020202020204" pitchFamily="34" charset="0"/>
                  <a:cs typeface="Arial" panose="020B0604020202020204" pitchFamily="34" charset="0"/>
                </a:rPr>
                <a:t> is constant acceleration, </a:t>
              </a:r>
              <a:r>
                <a:rPr lang="en-US" sz="2300" i="1" dirty="0">
                  <a:solidFill>
                    <a:schemeClr val="tx1"/>
                  </a:solidFill>
                  <a:latin typeface="Arial" panose="020B0604020202020204" pitchFamily="34" charset="0"/>
                  <a:cs typeface="Arial" panose="020B0604020202020204" pitchFamily="34" charset="0"/>
                </a:rPr>
                <a:t>u</a:t>
              </a:r>
              <a:r>
                <a:rPr lang="en-US" sz="2300" dirty="0">
                  <a:solidFill>
                    <a:schemeClr val="tx1"/>
                  </a:solidFill>
                  <a:latin typeface="Arial" panose="020B0604020202020204" pitchFamily="34" charset="0"/>
                  <a:cs typeface="Arial" panose="020B0604020202020204" pitchFamily="34" charset="0"/>
                </a:rPr>
                <a:t> is initial velocity, </a:t>
              </a:r>
              <a:r>
                <a:rPr lang="en-US" sz="2300" i="1" dirty="0">
                  <a:solidFill>
                    <a:schemeClr val="tx1"/>
                  </a:solidFill>
                  <a:latin typeface="Arial" panose="020B0604020202020204" pitchFamily="34" charset="0"/>
                  <a:cs typeface="Arial" panose="020B0604020202020204" pitchFamily="34" charset="0"/>
                </a:rPr>
                <a:t>v</a:t>
              </a:r>
              <a:r>
                <a:rPr lang="en-US" sz="2300" dirty="0">
                  <a:solidFill>
                    <a:schemeClr val="tx1"/>
                  </a:solidFill>
                  <a:latin typeface="Arial" panose="020B0604020202020204" pitchFamily="34" charset="0"/>
                  <a:cs typeface="Arial" panose="020B0604020202020204" pitchFamily="34" charset="0"/>
                </a:rPr>
                <a:t> is final velocity, </a:t>
              </a:r>
              <a:r>
                <a:rPr lang="en-US" sz="2300" i="1" dirty="0">
                  <a:solidFill>
                    <a:schemeClr val="tx1"/>
                  </a:solidFill>
                  <a:latin typeface="Arial" panose="020B0604020202020204" pitchFamily="34" charset="0"/>
                  <a:cs typeface="Arial" panose="020B0604020202020204" pitchFamily="34" charset="0"/>
                </a:rPr>
                <a:t>s</a:t>
              </a:r>
              <a:r>
                <a:rPr lang="en-US" sz="2300" dirty="0">
                  <a:solidFill>
                    <a:schemeClr val="tx1"/>
                  </a:solidFill>
                  <a:latin typeface="Arial" panose="020B0604020202020204" pitchFamily="34" charset="0"/>
                  <a:cs typeface="Arial" panose="020B0604020202020204" pitchFamily="34" charset="0"/>
                </a:rPr>
                <a:t> is displacement from the position when </a:t>
              </a:r>
              <a:r>
                <a:rPr lang="en-US" sz="2300" i="1" dirty="0">
                  <a:solidFill>
                    <a:schemeClr val="tx1"/>
                  </a:solidFill>
                  <a:latin typeface="Arial" panose="020B0604020202020204" pitchFamily="34" charset="0"/>
                  <a:cs typeface="Arial" panose="020B0604020202020204" pitchFamily="34" charset="0"/>
                </a:rPr>
                <a:t>t</a:t>
              </a:r>
              <a:r>
                <a:rPr lang="en-US" sz="2300" dirty="0">
                  <a:solidFill>
                    <a:schemeClr val="tx1"/>
                  </a:solidFill>
                  <a:latin typeface="Arial" panose="020B0604020202020204" pitchFamily="34" charset="0"/>
                  <a:cs typeface="Arial" panose="020B0604020202020204" pitchFamily="34" charset="0"/>
                </a:rPr>
                <a:t> = 0 and </a:t>
              </a:r>
              <a:r>
                <a:rPr lang="en-US" sz="2300" i="1" dirty="0">
                  <a:solidFill>
                    <a:schemeClr val="tx1"/>
                  </a:solidFill>
                  <a:latin typeface="Arial" panose="020B0604020202020204" pitchFamily="34" charset="0"/>
                  <a:cs typeface="Arial" panose="020B0604020202020204" pitchFamily="34" charset="0"/>
                </a:rPr>
                <a:t>t</a:t>
              </a:r>
              <a:r>
                <a:rPr lang="en-US" sz="2300" dirty="0">
                  <a:solidFill>
                    <a:schemeClr val="tx1"/>
                  </a:solidFill>
                  <a:latin typeface="Arial" panose="020B0604020202020204" pitchFamily="34" charset="0"/>
                  <a:cs typeface="Arial" panose="020B0604020202020204" pitchFamily="34" charset="0"/>
                </a:rPr>
                <a:t> is time taken.</a:t>
              </a:r>
            </a:p>
            <a:p>
              <a:r>
                <a:rPr lang="en-US" sz="2300" dirty="0">
                  <a:solidFill>
                    <a:schemeClr val="tx1"/>
                  </a:solidFill>
                  <a:latin typeface="Arial" panose="020B0604020202020204" pitchFamily="34" charset="0"/>
                  <a:cs typeface="Arial" panose="020B0604020202020204" pitchFamily="34" charset="0"/>
                </a:rPr>
                <a:t>In exam questions you will need to decide which equation to use.</a:t>
              </a:r>
            </a:p>
            <a:p>
              <a:r>
                <a:rPr lang="en-US" sz="2300" b="1" dirty="0">
                  <a:solidFill>
                    <a:schemeClr val="tx1"/>
                  </a:solidFill>
                  <a:latin typeface="Arial" panose="020B0604020202020204" pitchFamily="34" charset="0"/>
                  <a:cs typeface="Arial" panose="020B0604020202020204" pitchFamily="34" charset="0"/>
                </a:rPr>
                <a:t>Velocity</a:t>
              </a:r>
              <a:r>
                <a:rPr lang="en-US" sz="2300" dirty="0">
                  <a:solidFill>
                    <a:schemeClr val="tx1"/>
                  </a:solidFill>
                  <a:latin typeface="Arial" panose="020B0604020202020204" pitchFamily="34" charset="0"/>
                  <a:cs typeface="Arial" panose="020B0604020202020204" pitchFamily="34" charset="0"/>
                </a:rPr>
                <a:t> is speed in a given direction, possible units are m/s.</a:t>
              </a:r>
            </a:p>
            <a:p>
              <a:r>
                <a:rPr lang="en-US" sz="2300" b="1" dirty="0">
                  <a:solidFill>
                    <a:schemeClr val="tx1"/>
                  </a:solidFill>
                  <a:latin typeface="Arial" panose="020B0604020202020204" pitchFamily="34" charset="0"/>
                  <a:cs typeface="Arial" panose="020B0604020202020204" pitchFamily="34" charset="0"/>
                </a:rPr>
                <a:t>Initial velocity </a:t>
              </a:r>
              <a:r>
                <a:rPr lang="en-US" sz="2300" dirty="0">
                  <a:solidFill>
                    <a:schemeClr val="tx1"/>
                  </a:solidFill>
                  <a:latin typeface="Arial" panose="020B0604020202020204" pitchFamily="34" charset="0"/>
                  <a:cs typeface="Arial" panose="020B0604020202020204" pitchFamily="34" charset="0"/>
                </a:rPr>
                <a:t>is speed in a given direction at the start of the motion.</a:t>
              </a:r>
            </a:p>
            <a:p>
              <a:r>
                <a:rPr lang="en-US" sz="2300" b="1" dirty="0">
                  <a:solidFill>
                    <a:schemeClr val="tx1"/>
                  </a:solidFill>
                  <a:latin typeface="Arial" panose="020B0604020202020204" pitchFamily="34" charset="0"/>
                  <a:cs typeface="Arial" panose="020B0604020202020204" pitchFamily="34" charset="0"/>
                </a:rPr>
                <a:t>Acceleration</a:t>
              </a:r>
              <a:r>
                <a:rPr lang="en-US" sz="2300" dirty="0">
                  <a:solidFill>
                    <a:schemeClr val="tx1"/>
                  </a:solidFill>
                  <a:latin typeface="Arial" panose="020B0604020202020204" pitchFamily="34" charset="0"/>
                  <a:cs typeface="Arial" panose="020B0604020202020204" pitchFamily="34" charset="0"/>
                </a:rPr>
                <a:t> is the rate of change of velocity, i.e. a measure of how the velocity changes with time, possible units are m/s</a:t>
              </a:r>
              <a:r>
                <a:rPr lang="en-US" sz="2300" baseline="30000" dirty="0">
                  <a:solidFill>
                    <a:schemeClr val="tx1"/>
                  </a:solidFill>
                  <a:latin typeface="Arial" panose="020B0604020202020204" pitchFamily="34" charset="0"/>
                  <a:cs typeface="Arial" panose="020B0604020202020204" pitchFamily="34" charset="0"/>
                </a:rPr>
                <a:t>2</a:t>
              </a:r>
              <a:r>
                <a:rPr lang="en-US" sz="2300" dirty="0">
                  <a:solidFill>
                    <a:schemeClr val="tx1"/>
                  </a:solidFill>
                  <a:latin typeface="Arial" panose="020B0604020202020204" pitchFamily="34" charset="0"/>
                  <a:cs typeface="Arial" panose="020B0604020202020204" pitchFamily="34" charset="0"/>
                </a:rPr>
                <a:t>.</a:t>
              </a:r>
            </a:p>
          </p:txBody>
        </p:sp>
        <p:sp>
          <p:nvSpPr>
            <p:cNvPr id="10" name="Pentagon 9"/>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3</a:t>
              </a:r>
              <a:endParaRPr lang="en-US" sz="2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26685909"/>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11.2 –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345</a:t>
            </a:r>
            <a:endParaRPr lang="en-GB" sz="1400" b="1" dirty="0">
              <a:latin typeface="Calibri" panose="020F0502020204030204" pitchFamily="34" charset="0"/>
            </a:endParaRPr>
          </a:p>
        </p:txBody>
      </p:sp>
      <p:sp>
        <p:nvSpPr>
          <p:cNvPr id="3" name="Rectangle 2"/>
          <p:cNvSpPr/>
          <p:nvPr/>
        </p:nvSpPr>
        <p:spPr>
          <a:xfrm>
            <a:off x="251520" y="1196752"/>
            <a:ext cx="5256584" cy="5586145"/>
          </a:xfrm>
          <a:prstGeom prst="rect">
            <a:avLst/>
          </a:prstGeom>
        </p:spPr>
        <p:txBody>
          <a:bodyPr wrap="square">
            <a:spAutoFit/>
          </a:bodyPr>
          <a:lstStyle/>
          <a:p>
            <a:pPr marL="514350" indent="-514350">
              <a:buClr>
                <a:srgbClr val="C00000"/>
              </a:buClr>
              <a:buFont typeface="+mj-lt"/>
              <a:buAutoNum type="arabicPeriod" startAt="16"/>
              <a:tabLst>
                <a:tab pos="2743200" algn="l"/>
              </a:tabLst>
            </a:pPr>
            <a:r>
              <a:rPr lang="en-US" sz="2100" b="1" dirty="0">
                <a:solidFill>
                  <a:srgbClr val="C00000"/>
                </a:solidFill>
                <a:latin typeface="Arial" panose="020B0604020202020204" pitchFamily="34" charset="0"/>
                <a:cs typeface="Arial" panose="020B0604020202020204" pitchFamily="34" charset="0"/>
              </a:rPr>
              <a:t>STEM</a:t>
            </a:r>
            <a:r>
              <a:rPr lang="en-US" sz="2100" dirty="0">
                <a:solidFill>
                  <a:srgbClr val="C00000"/>
                </a:solidFill>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A </a:t>
            </a:r>
            <a:r>
              <a:rPr lang="en-US" sz="2100" dirty="0">
                <a:latin typeface="Arial" panose="020B0604020202020204" pitchFamily="34" charset="0"/>
                <a:cs typeface="Arial" panose="020B0604020202020204" pitchFamily="34" charset="0"/>
              </a:rPr>
              <a:t>car starts from rest and accelerates at 5 m/s2 for 200 </a:t>
            </a:r>
            <a:r>
              <a:rPr lang="en-US" sz="2100" dirty="0" smtClean="0">
                <a:latin typeface="Arial" panose="020B0604020202020204" pitchFamily="34" charset="0"/>
                <a:cs typeface="Arial" panose="020B0604020202020204" pitchFamily="34" charset="0"/>
              </a:rPr>
              <a:t>m.</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final velocity in m/s</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16"/>
              <a:tabLst>
                <a:tab pos="2743200" algn="l"/>
              </a:tabLst>
            </a:pPr>
            <a:r>
              <a:rPr lang="en-US" sz="2100" b="1" dirty="0">
                <a:solidFill>
                  <a:srgbClr val="C00000"/>
                </a:solidFill>
                <a:latin typeface="Arial" panose="020B0604020202020204" pitchFamily="34" charset="0"/>
                <a:cs typeface="Arial" panose="020B0604020202020204" pitchFamily="34" charset="0"/>
              </a:rPr>
              <a:t>STEM </a:t>
            </a:r>
            <a:r>
              <a:rPr lang="en-US" sz="2100" dirty="0">
                <a:latin typeface="Arial" panose="020B0604020202020204" pitchFamily="34" charset="0"/>
                <a:cs typeface="Arial" panose="020B0604020202020204" pitchFamily="34" charset="0"/>
              </a:rPr>
              <a:t>A tram has an initial velocity of 300m/minute. It travels a distance of 0.5km in 20 seconds. What is the acceleration of the tram in m/s</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a:t>
            </a:r>
          </a:p>
          <a:p>
            <a:pPr marL="514350" indent="-514350">
              <a:buClr>
                <a:srgbClr val="C00000"/>
              </a:buClr>
              <a:buFont typeface="+mj-lt"/>
              <a:buAutoNum type="arabicPeriod" startAt="16"/>
              <a:tabLst>
                <a:tab pos="2743200" algn="l"/>
              </a:tabLst>
            </a:pPr>
            <a:r>
              <a:rPr lang="en-US" sz="2100" b="1" dirty="0" smtClean="0">
                <a:solidFill>
                  <a:srgbClr val="C00000"/>
                </a:solidFill>
                <a:latin typeface="Arial" panose="020B0604020202020204" pitchFamily="34" charset="0"/>
                <a:cs typeface="Arial" panose="020B0604020202020204" pitchFamily="34" charset="0"/>
              </a:rPr>
              <a:t>STEM </a:t>
            </a:r>
            <a:r>
              <a:rPr lang="en-US" sz="2100" dirty="0">
                <a:latin typeface="Arial" panose="020B0604020202020204" pitchFamily="34" charset="0"/>
                <a:cs typeface="Arial" panose="020B0604020202020204" pitchFamily="34" charset="0"/>
              </a:rPr>
              <a:t>A bus travels with an acceleration of 2 m/s</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and reaches a speed of 45 km/h in 5 seconds. What was the initial velocity of the bus in m/s?</a:t>
            </a:r>
            <a:endParaRPr lang="pl-PL" sz="21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13" name="Rectangle 12"/>
          <p:cNvSpPr/>
          <p:nvPr/>
        </p:nvSpPr>
        <p:spPr>
          <a:xfrm flipH="1">
            <a:off x="264141" y="2298821"/>
            <a:ext cx="5204539" cy="1274195"/>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920" b="1" dirty="0" smtClean="0">
                <a:solidFill>
                  <a:schemeClr val="accent3">
                    <a:lumMod val="50000"/>
                  </a:schemeClr>
                </a:solidFill>
                <a:latin typeface="Arial" panose="020B0604020202020204" pitchFamily="34" charset="0"/>
                <a:cs typeface="Arial" panose="020B0604020202020204" pitchFamily="34" charset="0"/>
              </a:rPr>
              <a:t>Q16 strategy hint</a:t>
            </a:r>
            <a:r>
              <a:rPr lang="en-US" sz="1920" dirty="0" smtClean="0">
                <a:solidFill>
                  <a:schemeClr val="accent3">
                    <a:lumMod val="50000"/>
                  </a:schemeClr>
                </a:solidFill>
                <a:latin typeface="Arial" panose="020B0604020202020204" pitchFamily="34" charset="0"/>
                <a:cs typeface="Arial" panose="020B0604020202020204" pitchFamily="34" charset="0"/>
              </a:rPr>
              <a:t> </a:t>
            </a:r>
            <a:r>
              <a:rPr lang="en-US" sz="1920" dirty="0">
                <a:solidFill>
                  <a:schemeClr val="tx1"/>
                </a:solidFill>
                <a:latin typeface="Arial" panose="020B0604020202020204" pitchFamily="34" charset="0"/>
                <a:cs typeface="Arial" panose="020B0604020202020204" pitchFamily="34" charset="0"/>
              </a:rPr>
              <a:t>–  When the car starts from rest the initial velocity </a:t>
            </a:r>
            <a:r>
              <a:rPr lang="en-US" sz="1920" i="1" dirty="0">
                <a:solidFill>
                  <a:schemeClr val="tx1"/>
                </a:solidFill>
                <a:latin typeface="Arial" panose="020B0604020202020204" pitchFamily="34" charset="0"/>
                <a:cs typeface="Arial" panose="020B0604020202020204" pitchFamily="34" charset="0"/>
              </a:rPr>
              <a:t>u</a:t>
            </a:r>
            <a:r>
              <a:rPr lang="en-US" sz="1920" dirty="0">
                <a:solidFill>
                  <a:schemeClr val="tx1"/>
                </a:solidFill>
                <a:latin typeface="Arial" panose="020B0604020202020204" pitchFamily="34" charset="0"/>
                <a:cs typeface="Arial" panose="020B0604020202020204" pitchFamily="34" charset="0"/>
              </a:rPr>
              <a:t> = 0. You are given </a:t>
            </a:r>
            <a:r>
              <a:rPr lang="en-US" sz="1920" i="1" dirty="0">
                <a:solidFill>
                  <a:schemeClr val="tx1"/>
                </a:solidFill>
                <a:latin typeface="Arial" panose="020B0604020202020204" pitchFamily="34" charset="0"/>
                <a:cs typeface="Arial" panose="020B0604020202020204" pitchFamily="34" charset="0"/>
              </a:rPr>
              <a:t>a</a:t>
            </a:r>
            <a:r>
              <a:rPr lang="en-US" sz="1920" dirty="0">
                <a:solidFill>
                  <a:schemeClr val="tx1"/>
                </a:solidFill>
                <a:latin typeface="Arial" panose="020B0604020202020204" pitchFamily="34" charset="0"/>
                <a:cs typeface="Arial" panose="020B0604020202020204" pitchFamily="34" charset="0"/>
              </a:rPr>
              <a:t> = 5, </a:t>
            </a:r>
            <a:r>
              <a:rPr lang="en-US" sz="1920" i="1" dirty="0">
                <a:solidFill>
                  <a:schemeClr val="tx1"/>
                </a:solidFill>
                <a:latin typeface="Arial" panose="020B0604020202020204" pitchFamily="34" charset="0"/>
                <a:cs typeface="Arial" panose="020B0604020202020204" pitchFamily="34" charset="0"/>
              </a:rPr>
              <a:t>s</a:t>
            </a:r>
            <a:r>
              <a:rPr lang="en-US" sz="1920" dirty="0">
                <a:solidFill>
                  <a:schemeClr val="tx1"/>
                </a:solidFill>
                <a:latin typeface="Arial" panose="020B0604020202020204" pitchFamily="34" charset="0"/>
                <a:cs typeface="Arial" panose="020B0604020202020204" pitchFamily="34" charset="0"/>
              </a:rPr>
              <a:t> = 200 and </a:t>
            </a:r>
            <a:r>
              <a:rPr lang="en-US" sz="1920" dirty="0" smtClean="0">
                <a:solidFill>
                  <a:schemeClr val="tx1"/>
                </a:solidFill>
                <a:latin typeface="Arial" panose="020B0604020202020204" pitchFamily="34" charset="0"/>
                <a:cs typeface="Arial" panose="020B0604020202020204" pitchFamily="34" charset="0"/>
              </a:rPr>
              <a:t>want </a:t>
            </a:r>
            <a:r>
              <a:rPr lang="en-US" sz="1920" dirty="0">
                <a:solidFill>
                  <a:schemeClr val="tx1"/>
                </a:solidFill>
                <a:latin typeface="Arial" panose="020B0604020202020204" pitchFamily="34" charset="0"/>
                <a:cs typeface="Arial" panose="020B0604020202020204" pitchFamily="34" charset="0"/>
              </a:rPr>
              <a:t>to find </a:t>
            </a:r>
            <a:r>
              <a:rPr lang="en-US" sz="1920" i="1" dirty="0">
                <a:solidFill>
                  <a:schemeClr val="tx1"/>
                </a:solidFill>
                <a:latin typeface="Arial" panose="020B0604020202020204" pitchFamily="34" charset="0"/>
                <a:cs typeface="Arial" panose="020B0604020202020204" pitchFamily="34" charset="0"/>
              </a:rPr>
              <a:t>v</a:t>
            </a:r>
            <a:r>
              <a:rPr lang="en-US" sz="1920" dirty="0">
                <a:solidFill>
                  <a:schemeClr val="tx1"/>
                </a:solidFill>
                <a:latin typeface="Arial" panose="020B0604020202020204" pitchFamily="34" charset="0"/>
                <a:cs typeface="Arial" panose="020B0604020202020204" pitchFamily="34" charset="0"/>
              </a:rPr>
              <a:t>. Use the equation that contains </a:t>
            </a:r>
            <a:r>
              <a:rPr lang="en-US" sz="1920" i="1" dirty="0">
                <a:solidFill>
                  <a:schemeClr val="tx1"/>
                </a:solidFill>
                <a:latin typeface="Arial" panose="020B0604020202020204" pitchFamily="34" charset="0"/>
                <a:cs typeface="Arial" panose="020B0604020202020204" pitchFamily="34" charset="0"/>
              </a:rPr>
              <a:t>u, a, s</a:t>
            </a:r>
            <a:r>
              <a:rPr lang="en-US" sz="1920" dirty="0">
                <a:solidFill>
                  <a:schemeClr val="tx1"/>
                </a:solidFill>
                <a:latin typeface="Arial" panose="020B0604020202020204" pitchFamily="34" charset="0"/>
                <a:cs typeface="Arial" panose="020B0604020202020204" pitchFamily="34" charset="0"/>
              </a:rPr>
              <a:t> and </a:t>
            </a:r>
            <a:r>
              <a:rPr lang="en-US" sz="1920" i="1" dirty="0">
                <a:solidFill>
                  <a:schemeClr val="tx1"/>
                </a:solidFill>
                <a:latin typeface="Arial" panose="020B0604020202020204" pitchFamily="34" charset="0"/>
                <a:cs typeface="Arial" panose="020B0604020202020204" pitchFamily="34" charset="0"/>
              </a:rPr>
              <a:t>v</a:t>
            </a:r>
            <a:r>
              <a:rPr lang="en-US" sz="1920" dirty="0">
                <a:solidFill>
                  <a:schemeClr val="tx1"/>
                </a:solidFill>
                <a:latin typeface="Arial" panose="020B0604020202020204" pitchFamily="34" charset="0"/>
                <a:cs typeface="Arial" panose="020B0604020202020204" pitchFamily="34" charset="0"/>
              </a:rPr>
              <a:t> but not </a:t>
            </a:r>
            <a:r>
              <a:rPr lang="en-US" sz="1920" i="1" dirty="0">
                <a:solidFill>
                  <a:schemeClr val="tx1"/>
                </a:solidFill>
                <a:latin typeface="Arial" panose="020B0604020202020204" pitchFamily="34" charset="0"/>
                <a:cs typeface="Arial" panose="020B0604020202020204" pitchFamily="34" charset="0"/>
              </a:rPr>
              <a:t>t</a:t>
            </a:r>
            <a:r>
              <a:rPr lang="en-US" sz="1920" dirty="0">
                <a:solidFill>
                  <a:schemeClr val="tx1"/>
                </a:solidFill>
                <a:latin typeface="Arial" panose="020B0604020202020204" pitchFamily="34" charset="0"/>
                <a:cs typeface="Arial" panose="020B0604020202020204" pitchFamily="34" charset="0"/>
              </a:rPr>
              <a:t>.</a:t>
            </a:r>
            <a:endParaRPr lang="en-US" sz="1920" dirty="0"/>
          </a:p>
        </p:txBody>
      </p:sp>
    </p:spTree>
    <p:extLst>
      <p:ext uri="{BB962C8B-B14F-4D97-AF65-F5344CB8AC3E}">
        <p14:creationId xmlns:p14="http://schemas.microsoft.com/office/powerpoint/2010/main" val="3202551373"/>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1" name="Round Same Side Corner Rectangle 20">
            <a:hlinkClick r:id="rId3" action="ppaction://hlinkpres?slideindex=1&amp;slidetitle="/>
          </p:cNvPr>
          <p:cNvSpPr/>
          <p:nvPr/>
        </p:nvSpPr>
        <p:spPr>
          <a:xfrm>
            <a:off x="6876256"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9512" y="1148094"/>
            <a:ext cx="8712968" cy="5521266"/>
          </a:xfrm>
          <a:prstGeom prst="rect">
            <a:avLst/>
          </a:prstGeom>
        </p:spPr>
      </p:pic>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11.3 – More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346</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972442182"/>
              </p:ext>
            </p:extLst>
          </p:nvPr>
        </p:nvGraphicFramePr>
        <p:xfrm>
          <a:off x="251518" y="1268760"/>
          <a:ext cx="8568952" cy="4862660"/>
        </p:xfrm>
        <a:graphic>
          <a:graphicData uri="http://schemas.openxmlformats.org/drawingml/2006/table">
            <a:tbl>
              <a:tblPr firstRow="1" bandRow="1">
                <a:effectLst/>
                <a:tableStyleId>{5940675A-B579-460E-94D1-54222C63F5DA}</a:tableStyleId>
              </a:tblPr>
              <a:tblGrid>
                <a:gridCol w="2142238"/>
                <a:gridCol w="1026116"/>
                <a:gridCol w="5400598"/>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2554949">
                <a:tc gridSpan="2">
                  <a:txBody>
                    <a:bodyPr/>
                    <a:lstStyle/>
                    <a:p>
                      <a:pPr marL="342900" indent="-342900">
                        <a:buFont typeface="Arial" panose="020B0604020202020204" pitchFamily="34" charset="0"/>
                        <a:buChar char="•"/>
                      </a:pPr>
                      <a:r>
                        <a:rPr lang="en-US" sz="2530" dirty="0" smtClean="0">
                          <a:latin typeface="Arial" panose="020B0604020202020204" pitchFamily="34" charset="0"/>
                          <a:cs typeface="Arial" panose="020B0604020202020204" pitchFamily="34" charset="0"/>
                        </a:rPr>
                        <a:t>Solve problems involving compound measures.</a:t>
                      </a:r>
                      <a:endParaRPr lang="en-US" sz="253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530" dirty="0" smtClean="0">
                          <a:latin typeface="Arial" panose="020B0604020202020204" pitchFamily="34" charset="0"/>
                          <a:cs typeface="Arial" panose="020B0604020202020204" pitchFamily="34" charset="0"/>
                        </a:rPr>
                        <a:t>Pressure and density are both examples of</a:t>
                      </a:r>
                      <a:r>
                        <a:rPr lang="en-US" sz="2530" baseline="0" dirty="0" smtClean="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measures. Water pressure increases</a:t>
                      </a:r>
                      <a:r>
                        <a:rPr lang="en-US" sz="2530" baseline="0" dirty="0" smtClean="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rPr>
                        <a:t>with depth and so is an important factor to consider in scuba diving.</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r>
                        <a:rPr lang="en-US" sz="2530" dirty="0" smtClean="0">
                          <a:latin typeface="Arial" panose="020B0604020202020204" pitchFamily="34" charset="0"/>
                          <a:cs typeface="Arial" panose="020B0604020202020204" pitchFamily="34" charset="0"/>
                          <a:sym typeface="Wingdings" panose="05000000000000000000" pitchFamily="2" charset="2"/>
                        </a:rPr>
                        <a:t></a:t>
                      </a:r>
                      <a:r>
                        <a:rPr lang="en-US" sz="2530" dirty="0" smtClean="0">
                          <a:latin typeface="Arial" panose="020B0604020202020204" pitchFamily="34" charset="0"/>
                          <a:cs typeface="Arial" panose="020B0604020202020204" pitchFamily="34" charset="0"/>
                        </a:rPr>
                        <a:t>cm</a:t>
                      </a:r>
                      <a:r>
                        <a:rPr lang="en-US" sz="2530" baseline="30000" dirty="0" smtClean="0">
                          <a:latin typeface="Arial" panose="020B0604020202020204" pitchFamily="34" charset="0"/>
                          <a:cs typeface="Arial" panose="020B0604020202020204" pitchFamily="34" charset="0"/>
                        </a:rPr>
                        <a:t>2 </a:t>
                      </a:r>
                      <a:r>
                        <a:rPr lang="en-US" sz="2530" dirty="0" smtClean="0">
                          <a:latin typeface="Arial" panose="020B0604020202020204" pitchFamily="34" charset="0"/>
                          <a:cs typeface="Arial" panose="020B0604020202020204" pitchFamily="34" charset="0"/>
                        </a:rPr>
                        <a:t>= 1m</a:t>
                      </a:r>
                      <a:r>
                        <a:rPr lang="en-US" sz="2530" baseline="30000" dirty="0" smtClean="0">
                          <a:latin typeface="Arial" panose="020B0604020202020204" pitchFamily="34" charset="0"/>
                          <a:cs typeface="Arial" panose="020B0604020202020204" pitchFamily="34" charset="0"/>
                        </a:rPr>
                        <a:t>2</a:t>
                      </a:r>
                      <a:r>
                        <a:rPr lang="en-US" sz="2530" dirty="0" smtClean="0">
                          <a:latin typeface="Arial" panose="020B0604020202020204" pitchFamily="34" charset="0"/>
                          <a:cs typeface="Arial" panose="020B0604020202020204" pitchFamily="34" charset="0"/>
                        </a:rPr>
                        <a:t> </a:t>
                      </a:r>
                      <a:r>
                        <a:rPr lang="en-US" sz="2530" baseline="0" dirty="0" smtClean="0">
                          <a:latin typeface="Arial" panose="020B0604020202020204" pitchFamily="34" charset="0"/>
                          <a:cs typeface="Arial" panose="020B0604020202020204" pitchFamily="34" charset="0"/>
                        </a:rPr>
                        <a:t>             </a:t>
                      </a:r>
                      <a:r>
                        <a:rPr lang="en-US" sz="2530" dirty="0" smtClean="0">
                          <a:latin typeface="Arial" panose="020B0604020202020204" pitchFamily="34" charset="0"/>
                          <a:cs typeface="Arial" panose="020B0604020202020204" pitchFamily="34" charset="0"/>
                          <a:sym typeface="Wingdings" panose="05000000000000000000" pitchFamily="2" charset="2"/>
                        </a:rPr>
                        <a:t></a:t>
                      </a:r>
                      <a:r>
                        <a:rPr lang="en-US" sz="2530" dirty="0" smtClean="0">
                          <a:latin typeface="Arial" panose="020B0604020202020204" pitchFamily="34" charset="0"/>
                          <a:cs typeface="Arial" panose="020B0604020202020204" pitchFamily="34" charset="0"/>
                        </a:rPr>
                        <a:t>cm</a:t>
                      </a:r>
                      <a:r>
                        <a:rPr lang="en-US" sz="2530" baseline="30000" dirty="0" smtClean="0">
                          <a:latin typeface="Arial" panose="020B0604020202020204" pitchFamily="34" charset="0"/>
                          <a:cs typeface="Arial" panose="020B0604020202020204" pitchFamily="34" charset="0"/>
                        </a:rPr>
                        <a:t>3</a:t>
                      </a:r>
                      <a:r>
                        <a:rPr lang="en-US" sz="2530" dirty="0" smtClean="0">
                          <a:latin typeface="Arial" panose="020B0604020202020204" pitchFamily="34" charset="0"/>
                          <a:cs typeface="Arial" panose="020B0604020202020204" pitchFamily="34" charset="0"/>
                        </a:rPr>
                        <a:t> = 1m</a:t>
                      </a:r>
                      <a:r>
                        <a:rPr lang="en-US" sz="2530" baseline="30000" dirty="0" smtClean="0">
                          <a:latin typeface="Arial" panose="020B0604020202020204" pitchFamily="34" charset="0"/>
                          <a:cs typeface="Arial" panose="020B0604020202020204" pitchFamily="34" charset="0"/>
                        </a:rPr>
                        <a:t>3</a:t>
                      </a:r>
                    </a:p>
                    <a:p>
                      <a:pPr marL="457200" indent="-457200">
                        <a:buFont typeface="Wingdings" panose="05000000000000000000" pitchFamily="2" charset="2"/>
                        <a:buChar char="§"/>
                      </a:pPr>
                      <a:r>
                        <a:rPr lang="en-US" sz="2530" dirty="0" smtClean="0">
                          <a:latin typeface="Arial" panose="020B0604020202020204" pitchFamily="34" charset="0"/>
                          <a:cs typeface="Arial" panose="020B0604020202020204" pitchFamily="34" charset="0"/>
                        </a:rPr>
                        <a:t>What is the formula for the area of a circle?</a:t>
                      </a:r>
                    </a:p>
                    <a:p>
                      <a:pPr marL="457200" indent="-457200">
                        <a:buFont typeface="Wingdings" panose="05000000000000000000" pitchFamily="2" charset="2"/>
                        <a:buChar char="§"/>
                      </a:pPr>
                      <a:r>
                        <a:rPr lang="en-US" sz="2530" dirty="0" smtClean="0">
                          <a:latin typeface="Arial" panose="020B0604020202020204" pitchFamily="34" charset="0"/>
                          <a:cs typeface="Arial" panose="020B0604020202020204" pitchFamily="34" charset="0"/>
                        </a:rPr>
                        <a:t>What is the formula for the volume of a prism?</a:t>
                      </a:r>
                      <a:endParaRPr lang="en-US" sz="253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11.3</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545954"/>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11.3 – More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4824536" cy="2659831"/>
              </a:xfrm>
              <a:prstGeom prst="rect">
                <a:avLst/>
              </a:prstGeom>
            </p:spPr>
            <p:txBody>
              <a:bodyPr wrap="square">
                <a:spAutoFit/>
              </a:bodyPr>
              <a:lstStyle/>
              <a:p>
                <a:pPr marL="514350" indent="-514350">
                  <a:buClr>
                    <a:srgbClr val="C00000"/>
                  </a:buClr>
                  <a:buFont typeface="+mj-lt"/>
                  <a:buAutoNum type="arabicPeriod"/>
                  <a:tabLst>
                    <a:tab pos="2743200" algn="l"/>
                  </a:tabLst>
                </a:pPr>
                <a:r>
                  <a:rPr lang="en-US" sz="2600" dirty="0" smtClean="0">
                    <a:latin typeface="Arial" panose="020B0604020202020204" pitchFamily="34" charset="0"/>
                    <a:cs typeface="Arial" panose="020B0604020202020204" pitchFamily="34" charset="0"/>
                  </a:rPr>
                  <a:t>Convert</a:t>
                </a:r>
              </a:p>
              <a:p>
                <a:pPr marL="971550" lvl="1" indent="-514350">
                  <a:buClr>
                    <a:srgbClr val="C00000"/>
                  </a:buClr>
                  <a:buFont typeface="+mj-lt"/>
                  <a:buAutoNum type="alphaLcPeriod"/>
                  <a:tabLst>
                    <a:tab pos="2743200" algn="l"/>
                  </a:tabLst>
                </a:pPr>
                <a:r>
                  <a:rPr lang="en-US" sz="2600" dirty="0" smtClean="0">
                    <a:latin typeface="Arial" panose="020B0604020202020204" pitchFamily="34" charset="0"/>
                    <a:cs typeface="Arial" panose="020B0604020202020204" pitchFamily="34" charset="0"/>
                  </a:rPr>
                  <a:t>7.5 </a:t>
                </a:r>
                <a:r>
                  <a:rPr lang="en-US" sz="2600" dirty="0">
                    <a:latin typeface="Arial" panose="020B0604020202020204" pitchFamily="34" charset="0"/>
                    <a:cs typeface="Arial" panose="020B0604020202020204" pitchFamily="34" charset="0"/>
                  </a:rPr>
                  <a:t>kg </a:t>
                </a:r>
                <a:r>
                  <a:rPr lang="en-US" sz="2600" dirty="0" smtClean="0">
                    <a:latin typeface="Arial" panose="020B0604020202020204" pitchFamily="34" charset="0"/>
                    <a:cs typeface="Arial" panose="020B0604020202020204" pitchFamily="34" charset="0"/>
                  </a:rPr>
                  <a:t>to g	</a:t>
                </a:r>
              </a:p>
              <a:p>
                <a:pPr marL="971550" lvl="1" indent="-514350">
                  <a:buClr>
                    <a:srgbClr val="C00000"/>
                  </a:buClr>
                  <a:buFont typeface="+mj-lt"/>
                  <a:buAutoNum type="alphaLcPeriod"/>
                  <a:tabLst>
                    <a:tab pos="2743200" algn="l"/>
                  </a:tabLst>
                </a:pPr>
                <a:r>
                  <a:rPr lang="en-US" sz="2600" dirty="0" smtClean="0">
                    <a:latin typeface="Arial" panose="020B0604020202020204" pitchFamily="34" charset="0"/>
                    <a:cs typeface="Arial" panose="020B0604020202020204" pitchFamily="34" charset="0"/>
                  </a:rPr>
                  <a:t>62 500cm</a:t>
                </a:r>
                <a:r>
                  <a:rPr lang="en-US" sz="2600" baseline="30000" dirty="0" smtClean="0">
                    <a:latin typeface="Arial" panose="020B0604020202020204" pitchFamily="34" charset="0"/>
                    <a:cs typeface="Arial" panose="020B0604020202020204" pitchFamily="34" charset="0"/>
                  </a:rPr>
                  <a:t>2</a:t>
                </a:r>
                <a:r>
                  <a:rPr lang="en-US" sz="2600" dirty="0" smtClean="0">
                    <a:latin typeface="Arial" panose="020B0604020202020204" pitchFamily="34" charset="0"/>
                    <a:cs typeface="Arial" panose="020B0604020202020204" pitchFamily="34" charset="0"/>
                  </a:rPr>
                  <a:t> to m</a:t>
                </a:r>
                <a:r>
                  <a:rPr lang="en-US" sz="2600" baseline="30000" dirty="0" smtClean="0">
                    <a:latin typeface="Arial" panose="020B0604020202020204" pitchFamily="34" charset="0"/>
                    <a:cs typeface="Arial" panose="020B0604020202020204" pitchFamily="34" charset="0"/>
                  </a:rPr>
                  <a:t>2</a:t>
                </a:r>
              </a:p>
              <a:p>
                <a:pPr marL="971550" lvl="1" indent="-514350">
                  <a:buClr>
                    <a:srgbClr val="C00000"/>
                  </a:buClr>
                  <a:buFont typeface="+mj-lt"/>
                  <a:buAutoNum type="alphaLcPeriod" startAt="3"/>
                  <a:tabLst>
                    <a:tab pos="2743200" algn="l"/>
                  </a:tabLst>
                </a:pPr>
                <a:r>
                  <a:rPr lang="en-US" sz="2600" dirty="0" smtClean="0">
                    <a:latin typeface="Arial" panose="020B0604020202020204" pitchFamily="34" charset="0"/>
                    <a:cs typeface="Arial" panose="020B0604020202020204" pitchFamily="34" charset="0"/>
                  </a:rPr>
                  <a:t>95 000cm</a:t>
                </a:r>
                <a:r>
                  <a:rPr lang="en-US" sz="2600" baseline="30000" dirty="0" smtClean="0">
                    <a:latin typeface="Arial" panose="020B0604020202020204" pitchFamily="34" charset="0"/>
                    <a:cs typeface="Arial" panose="020B0604020202020204" pitchFamily="34" charset="0"/>
                  </a:rPr>
                  <a:t>3</a:t>
                </a:r>
                <a:r>
                  <a:rPr lang="en-US" sz="2600" dirty="0" smtClean="0">
                    <a:latin typeface="Arial" panose="020B0604020202020204" pitchFamily="34" charset="0"/>
                    <a:cs typeface="Arial" panose="020B0604020202020204" pitchFamily="34" charset="0"/>
                  </a:rPr>
                  <a:t> to m</a:t>
                </a:r>
                <a:r>
                  <a:rPr lang="en-US" sz="2600" baseline="30000" dirty="0" smtClean="0">
                    <a:latin typeface="Arial" panose="020B0604020202020204" pitchFamily="34" charset="0"/>
                    <a:cs typeface="Arial" panose="020B0604020202020204" pitchFamily="34" charset="0"/>
                  </a:rPr>
                  <a:t>3</a:t>
                </a:r>
                <a:endParaRPr lang="en-US" sz="2600" baseline="30000" dirty="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r>
                  <a:rPr lang="en-US" sz="2600" dirty="0" smtClean="0">
                    <a:latin typeface="Arial" panose="020B0604020202020204" pitchFamily="34" charset="0"/>
                    <a:cs typeface="Arial" panose="020B0604020202020204" pitchFamily="34" charset="0"/>
                  </a:rPr>
                  <a:t>Solve</a:t>
                </a:r>
                <a:endParaRPr lang="en-US" sz="2600" dirty="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2743200" algn="l"/>
                  </a:tabLst>
                </a:pP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m:rPr>
                            <m:sty m:val="p"/>
                          </m:rPr>
                          <a:rPr lang="en-US" sz="2600" b="0" i="0" smtClean="0">
                            <a:latin typeface="Cambria Math" panose="02040503050406030204" pitchFamily="18" charset="0"/>
                            <a:cs typeface="Arial" panose="020B0604020202020204" pitchFamily="34" charset="0"/>
                          </a:rPr>
                          <m:t>m</m:t>
                        </m:r>
                      </m:num>
                      <m:den>
                        <m:r>
                          <a:rPr lang="en-US" sz="2600" b="0" i="0" smtClean="0">
                            <a:latin typeface="Cambria Math" panose="02040503050406030204" pitchFamily="18" charset="0"/>
                            <a:cs typeface="Arial" panose="020B0604020202020204" pitchFamily="34" charset="0"/>
                          </a:rPr>
                          <m:t>5</m:t>
                        </m:r>
                      </m:den>
                    </m:f>
                  </m:oMath>
                </a14:m>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6	</a:t>
                </a:r>
                <a:r>
                  <a:rPr lang="en-US" sz="2600" dirty="0" smtClean="0">
                    <a:solidFill>
                      <a:srgbClr val="C00000"/>
                    </a:solidFill>
                    <a:latin typeface="Arial" panose="020B0604020202020204" pitchFamily="34" charset="0"/>
                    <a:cs typeface="Arial" panose="020B0604020202020204" pitchFamily="34" charset="0"/>
                  </a:rPr>
                  <a:t>b.</a:t>
                </a:r>
                <a:r>
                  <a:rPr lang="en-US" sz="2600" dirty="0" smtClean="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8</m:t>
                        </m:r>
                      </m:num>
                      <m:den>
                        <m:r>
                          <m:rPr>
                            <m:sty m:val="p"/>
                          </m:rPr>
                          <a:rPr lang="en-US" sz="2600" b="0" i="0" smtClean="0">
                            <a:latin typeface="Cambria Math" panose="02040503050406030204" pitchFamily="18" charset="0"/>
                            <a:cs typeface="Arial" panose="020B0604020202020204" pitchFamily="34" charset="0"/>
                          </a:rPr>
                          <m:t>v</m:t>
                        </m:r>
                      </m:den>
                    </m:f>
                  </m:oMath>
                </a14:m>
                <a:r>
                  <a:rPr lang="en-US" sz="2600" dirty="0">
                    <a:latin typeface="Arial" panose="020B0604020202020204" pitchFamily="34" charset="0"/>
                    <a:cs typeface="Arial" panose="020B0604020202020204" pitchFamily="34" charset="0"/>
                  </a:rPr>
                  <a:t> = 0.5</a:t>
                </a:r>
                <a:endParaRPr lang="pl-PL" sz="26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4824536" cy="2659831"/>
              </a:xfrm>
              <a:prstGeom prst="rect">
                <a:avLst/>
              </a:prstGeom>
              <a:blipFill rotWithShape="0">
                <a:blip r:embed="rId4"/>
                <a:stretch>
                  <a:fillRect l="-1894" t="-2059" b="-1373"/>
                </a:stretch>
              </a:blipFill>
            </p:spPr>
            <p:txBody>
              <a:bodyPr/>
              <a:lstStyle/>
              <a:p>
                <a:r>
                  <a:rPr lang="en-US">
                    <a:noFill/>
                  </a:rPr>
                  <a:t> </a:t>
                </a:r>
              </a:p>
            </p:txBody>
          </p:sp>
        </mc:Fallback>
      </mc:AlternateContent>
      <p:grpSp>
        <p:nvGrpSpPr>
          <p:cNvPr id="7" name="Group 6"/>
          <p:cNvGrpSpPr/>
          <p:nvPr/>
        </p:nvGrpSpPr>
        <p:grpSpPr>
          <a:xfrm>
            <a:off x="251520" y="4071826"/>
            <a:ext cx="4824536" cy="2453518"/>
            <a:chOff x="150164" y="6494199"/>
            <a:chExt cx="4824536" cy="2453518"/>
          </a:xfrm>
        </p:grpSpPr>
        <mc:AlternateContent xmlns:mc="http://schemas.openxmlformats.org/markup-compatibility/2006" xmlns:a14="http://schemas.microsoft.com/office/drawing/2010/main">
          <mc:Choice Requires="a14">
            <p:sp>
              <p:nvSpPr>
                <p:cNvPr id="8" name="Rectangle 7"/>
                <p:cNvSpPr/>
                <p:nvPr/>
              </p:nvSpPr>
              <p:spPr>
                <a:xfrm flipH="1">
                  <a:off x="150164" y="6673055"/>
                  <a:ext cx="4824536" cy="227466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300" dirty="0" smtClean="0">
                      <a:solidFill>
                        <a:schemeClr val="tx1"/>
                      </a:solidFill>
                      <a:latin typeface="Arial" panose="020B0604020202020204" pitchFamily="34" charset="0"/>
                      <a:cs typeface="Arial" panose="020B0604020202020204" pitchFamily="34" charset="0"/>
                    </a:rPr>
                    <a:t>Density is the mass of substance in g contained in a certain volume in cm</a:t>
                  </a:r>
                  <a:r>
                    <a:rPr lang="en-US" sz="2300" baseline="30000" dirty="0">
                      <a:solidFill>
                        <a:schemeClr val="tx1"/>
                      </a:solidFill>
                      <a:latin typeface="Arial" panose="020B0604020202020204" pitchFamily="34" charset="0"/>
                      <a:cs typeface="Arial" panose="020B0604020202020204" pitchFamily="34" charset="0"/>
                    </a:rPr>
                    <a:t>3</a:t>
                  </a:r>
                  <a:r>
                    <a:rPr lang="en-US" sz="2300" dirty="0">
                      <a:solidFill>
                        <a:schemeClr val="tx1"/>
                      </a:solidFill>
                      <a:latin typeface="Arial" panose="020B0604020202020204" pitchFamily="34" charset="0"/>
                      <a:cs typeface="Arial" panose="020B0604020202020204" pitchFamily="34" charset="0"/>
                    </a:rPr>
                    <a:t> and is often measured in grams per cubic centimetre (g/cm</a:t>
                  </a:r>
                  <a:r>
                    <a:rPr lang="en-US" sz="2300" baseline="30000" dirty="0">
                      <a:solidFill>
                        <a:schemeClr val="tx1"/>
                      </a:solidFill>
                      <a:latin typeface="Arial" panose="020B0604020202020204" pitchFamily="34" charset="0"/>
                      <a:cs typeface="Arial" panose="020B0604020202020204" pitchFamily="34" charset="0"/>
                    </a:rPr>
                    <a:t>3</a:t>
                  </a:r>
                  <a:r>
                    <a:rPr lang="en-US" sz="2300" dirty="0" smtClean="0">
                      <a:solidFill>
                        <a:schemeClr val="tx1"/>
                      </a:solidFill>
                      <a:latin typeface="Arial" panose="020B0604020202020204" pitchFamily="34" charset="0"/>
                      <a:cs typeface="Arial" panose="020B0604020202020204" pitchFamily="34" charset="0"/>
                    </a:rPr>
                    <a:t>).</a:t>
                  </a:r>
                  <a:br>
                    <a:rPr lang="en-US" sz="2300" dirty="0" smtClean="0">
                      <a:solidFill>
                        <a:schemeClr val="tx1"/>
                      </a:solidFill>
                      <a:latin typeface="Arial" panose="020B0604020202020204" pitchFamily="34" charset="0"/>
                      <a:cs typeface="Arial" panose="020B0604020202020204" pitchFamily="34" charset="0"/>
                    </a:rPr>
                  </a:br>
                  <a:r>
                    <a:rPr lang="en-US" sz="2300" dirty="0" smtClean="0">
                      <a:solidFill>
                        <a:schemeClr val="tx1"/>
                      </a:solidFill>
                      <a:latin typeface="Arial" panose="020B0604020202020204" pitchFamily="34" charset="0"/>
                      <a:cs typeface="Arial" panose="020B0604020202020204" pitchFamily="34" charset="0"/>
                    </a:rPr>
                    <a:t>Density =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m:rPr>
                              <m:sty m:val="p"/>
                            </m:rPr>
                            <a:rPr lang="en-US" sz="2400">
                              <a:solidFill>
                                <a:schemeClr val="tx1"/>
                              </a:solidFill>
                              <a:latin typeface="Cambria Math" panose="02040503050406030204" pitchFamily="18" charset="0"/>
                              <a:cs typeface="Arial" panose="020B0604020202020204" pitchFamily="34" charset="0"/>
                            </a:rPr>
                            <m:t>m</m:t>
                          </m:r>
                          <m:r>
                            <m:rPr>
                              <m:sty m:val="p"/>
                            </m:rPr>
                            <a:rPr lang="en-US" sz="2400" b="0" i="0" smtClean="0">
                              <a:solidFill>
                                <a:schemeClr val="tx1"/>
                              </a:solidFill>
                              <a:latin typeface="Cambria Math" panose="02040503050406030204" pitchFamily="18" charset="0"/>
                              <a:cs typeface="Arial" panose="020B0604020202020204" pitchFamily="34" charset="0"/>
                            </a:rPr>
                            <m:t>ass</m:t>
                          </m:r>
                        </m:num>
                        <m:den>
                          <m:r>
                            <m:rPr>
                              <m:sty m:val="p"/>
                            </m:rPr>
                            <a:rPr lang="en-US" sz="2400" b="0" i="0" smtClean="0">
                              <a:solidFill>
                                <a:schemeClr val="tx1"/>
                              </a:solidFill>
                              <a:latin typeface="Cambria Math" panose="02040503050406030204" pitchFamily="18" charset="0"/>
                              <a:cs typeface="Arial" panose="020B0604020202020204" pitchFamily="34" charset="0"/>
                            </a:rPr>
                            <m:t>volume</m:t>
                          </m:r>
                        </m:den>
                      </m:f>
                    </m:oMath>
                  </a14:m>
                  <a:r>
                    <a:rPr lang="en-US" sz="2300" dirty="0" smtClean="0">
                      <a:solidFill>
                        <a:schemeClr val="tx1"/>
                      </a:solidFill>
                      <a:latin typeface="Arial" panose="020B0604020202020204" pitchFamily="34" charset="0"/>
                      <a:cs typeface="Arial" panose="020B0604020202020204" pitchFamily="34" charset="0"/>
                    </a:rPr>
                    <a:t> or </a:t>
                  </a:r>
                  <a:r>
                    <a:rPr lang="en-US" sz="2300" i="1" dirty="0" smtClean="0">
                      <a:solidFill>
                        <a:schemeClr val="tx1"/>
                      </a:solidFill>
                      <a:latin typeface="Arial" panose="020B0604020202020204" pitchFamily="34" charset="0"/>
                      <a:cs typeface="Arial" panose="020B0604020202020204" pitchFamily="34" charset="0"/>
                    </a:rPr>
                    <a:t>D</a:t>
                  </a:r>
                  <a:r>
                    <a:rPr lang="en-US" sz="23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m:rPr>
                              <m:sty m:val="p"/>
                            </m:rPr>
                            <a:rPr lang="en-US" sz="2400" b="0" i="0" smtClean="0">
                              <a:solidFill>
                                <a:schemeClr val="tx1"/>
                              </a:solidFill>
                              <a:latin typeface="Cambria Math" panose="02040503050406030204" pitchFamily="18" charset="0"/>
                              <a:cs typeface="Arial" panose="020B0604020202020204" pitchFamily="34" charset="0"/>
                            </a:rPr>
                            <m:t>M</m:t>
                          </m:r>
                        </m:num>
                        <m:den>
                          <m:r>
                            <m:rPr>
                              <m:sty m:val="p"/>
                            </m:rPr>
                            <a:rPr lang="en-US" sz="2400" b="0" i="0" smtClean="0">
                              <a:solidFill>
                                <a:schemeClr val="tx1"/>
                              </a:solidFill>
                              <a:latin typeface="Cambria Math" panose="02040503050406030204" pitchFamily="18" charset="0"/>
                              <a:cs typeface="Arial" panose="020B0604020202020204" pitchFamily="34" charset="0"/>
                            </a:rPr>
                            <m:t>V</m:t>
                          </m:r>
                        </m:den>
                      </m:f>
                    </m:oMath>
                  </a14:m>
                  <a:endParaRPr lang="en-US" sz="2300" dirty="0">
                    <a:solidFill>
                      <a:schemeClr val="tx1"/>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flipH="1">
                  <a:off x="150164" y="6673055"/>
                  <a:ext cx="4824536" cy="2274662"/>
                </a:xfrm>
                <a:prstGeom prst="rect">
                  <a:avLst/>
                </a:prstGeom>
                <a:blipFill rotWithShape="0">
                  <a:blip r:embed="rId5"/>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9" name="Pentagon 8"/>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4</a:t>
              </a:r>
              <a:endParaRPr lang="en-US" sz="2400" b="1" dirty="0">
                <a:latin typeface="Arial" panose="020B0604020202020204" pitchFamily="34" charset="0"/>
                <a:cs typeface="Arial" panose="020B0604020202020204" pitchFamily="34" charset="0"/>
              </a:endParaRPr>
            </a:p>
          </p:txBody>
        </p:sp>
      </p:grpSp>
      <p:sp>
        <p:nvSpPr>
          <p:cNvPr id="10" name="Flowchart: Delay 9"/>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691860"/>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11.3 – More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346</a:t>
            </a:r>
            <a:endParaRPr lang="en-GB" sz="1400" b="1" dirty="0">
              <a:latin typeface="Calibri" panose="020F0502020204030204" pitchFamily="34" charset="0"/>
            </a:endParaRPr>
          </a:p>
        </p:txBody>
      </p:sp>
      <p:sp>
        <p:nvSpPr>
          <p:cNvPr id="3" name="Rectangle 2"/>
          <p:cNvSpPr/>
          <p:nvPr/>
        </p:nvSpPr>
        <p:spPr>
          <a:xfrm>
            <a:off x="251520" y="1196752"/>
            <a:ext cx="5256584" cy="4555093"/>
          </a:xfrm>
          <a:prstGeom prst="rect">
            <a:avLst/>
          </a:prstGeom>
        </p:spPr>
        <p:txBody>
          <a:bodyPr wrap="square">
            <a:spAutoFit/>
          </a:bodyPr>
          <a:lstStyle/>
          <a:p>
            <a:pPr marL="514350" indent="-514350">
              <a:buClr>
                <a:srgbClr val="C00000"/>
              </a:buClr>
              <a:buFont typeface="+mj-lt"/>
              <a:buAutoNum type="arabicPeriod" startAt="3"/>
              <a:tabLst>
                <a:tab pos="2743200" algn="l"/>
              </a:tabLst>
            </a:pPr>
            <a:r>
              <a:rPr lang="en-US" sz="2900" b="1" dirty="0">
                <a:solidFill>
                  <a:srgbClr val="C00000"/>
                </a:solidFill>
                <a:latin typeface="Arial" panose="020B0604020202020204" pitchFamily="34" charset="0"/>
                <a:cs typeface="Arial" panose="020B0604020202020204" pitchFamily="34" charset="0"/>
              </a:rPr>
              <a:t>Real</a:t>
            </a:r>
            <a:r>
              <a:rPr lang="en-US" sz="2900" dirty="0">
                <a:solidFill>
                  <a:srgbClr val="C00000"/>
                </a:solidFill>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A sample of brass has a mass of 2 kg and a volume of 240 cm</a:t>
            </a:r>
            <a:r>
              <a:rPr lang="en-US" sz="2900" baseline="30000" dirty="0">
                <a:latin typeface="Arial" panose="020B0604020202020204" pitchFamily="34" charset="0"/>
                <a:cs typeface="Arial" panose="020B0604020202020204" pitchFamily="34" charset="0"/>
              </a:rPr>
              <a:t>3</a:t>
            </a:r>
            <a:r>
              <a:rPr lang="en-US" sz="2900" dirty="0">
                <a:latin typeface="Arial" panose="020B0604020202020204" pitchFamily="34" charset="0"/>
                <a:cs typeface="Arial" panose="020B0604020202020204" pitchFamily="34" charset="0"/>
              </a:rPr>
              <a:t>. What is its density in g/cm</a:t>
            </a:r>
            <a:r>
              <a:rPr lang="en-US" sz="2900" baseline="30000" dirty="0">
                <a:latin typeface="Arial" panose="020B0604020202020204" pitchFamily="34" charset="0"/>
                <a:cs typeface="Arial" panose="020B0604020202020204" pitchFamily="34" charset="0"/>
              </a:rPr>
              <a:t>3</a:t>
            </a:r>
            <a:r>
              <a:rPr lang="en-US" sz="2900" dirty="0" smtClean="0">
                <a:latin typeface="Arial" panose="020B0604020202020204" pitchFamily="34" charset="0"/>
                <a:cs typeface="Arial" panose="020B0604020202020204" pitchFamily="34" charset="0"/>
              </a:rPr>
              <a:t>?</a:t>
            </a:r>
            <a:br>
              <a:rPr lang="en-US" sz="29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
            </a:r>
            <a:br>
              <a:rPr lang="en-US" sz="2900" dirty="0" smtClean="0">
                <a:latin typeface="Arial" panose="020B0604020202020204" pitchFamily="34" charset="0"/>
                <a:cs typeface="Arial" panose="020B0604020202020204" pitchFamily="34" charset="0"/>
              </a:rPr>
            </a:br>
            <a:endParaRPr lang="en-US" sz="29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3"/>
              <a:tabLst>
                <a:tab pos="2743200" algn="l"/>
              </a:tabLst>
            </a:pPr>
            <a:r>
              <a:rPr lang="en-US" sz="2900" dirty="0" smtClean="0">
                <a:latin typeface="Arial" panose="020B0604020202020204" pitchFamily="34" charset="0"/>
                <a:cs typeface="Arial" panose="020B0604020202020204" pitchFamily="34" charset="0"/>
              </a:rPr>
              <a:t>A </a:t>
            </a:r>
            <a:r>
              <a:rPr lang="en-US" sz="2900" dirty="0">
                <a:latin typeface="Arial" panose="020B0604020202020204" pitchFamily="34" charset="0"/>
                <a:cs typeface="Arial" panose="020B0604020202020204" pitchFamily="34" charset="0"/>
              </a:rPr>
              <a:t>cubic metre of concrete has a mass of 2400 </a:t>
            </a:r>
            <a:r>
              <a:rPr lang="en-US" sz="2900" dirty="0" smtClean="0">
                <a:latin typeface="Arial" panose="020B0604020202020204" pitchFamily="34" charset="0"/>
                <a:cs typeface="Arial" panose="020B0604020202020204" pitchFamily="34" charset="0"/>
              </a:rPr>
              <a:t>kg.</a:t>
            </a:r>
            <a:br>
              <a:rPr lang="en-US" sz="2900" dirty="0" smtClean="0">
                <a:latin typeface="Arial" panose="020B0604020202020204" pitchFamily="34" charset="0"/>
                <a:cs typeface="Arial" panose="020B0604020202020204" pitchFamily="34" charset="0"/>
              </a:rPr>
            </a:br>
            <a:r>
              <a:rPr lang="en-US" sz="2900" dirty="0" smtClean="0">
                <a:latin typeface="Arial" panose="020B0604020202020204" pitchFamily="34" charset="0"/>
                <a:cs typeface="Arial" panose="020B0604020202020204" pitchFamily="34" charset="0"/>
              </a:rPr>
              <a:t>What </a:t>
            </a:r>
            <a:r>
              <a:rPr lang="en-US" sz="2900" dirty="0">
                <a:latin typeface="Arial" panose="020B0604020202020204" pitchFamily="34" charset="0"/>
                <a:cs typeface="Arial" panose="020B0604020202020204" pitchFamily="34" charset="0"/>
              </a:rPr>
              <a:t>is the density of the concrete in g/cm</a:t>
            </a:r>
            <a:r>
              <a:rPr lang="en-US" sz="2900" baseline="30000" dirty="0">
                <a:latin typeface="Arial" panose="020B0604020202020204" pitchFamily="34" charset="0"/>
                <a:cs typeface="Arial" panose="020B0604020202020204" pitchFamily="34" charset="0"/>
              </a:rPr>
              <a:t>3</a:t>
            </a:r>
            <a:r>
              <a:rPr lang="en-US" sz="2900" dirty="0">
                <a:latin typeface="Arial" panose="020B0604020202020204" pitchFamily="34" charset="0"/>
                <a:cs typeface="Arial" panose="020B0604020202020204" pitchFamily="34" charset="0"/>
              </a:rPr>
              <a:t>?</a:t>
            </a:r>
            <a:endParaRPr lang="pl-PL" sz="2900" dirty="0">
              <a:latin typeface="Arial" panose="020B0604020202020204" pitchFamily="34" charset="0"/>
              <a:cs typeface="Arial" panose="020B0604020202020204" pitchFamily="34" charset="0"/>
            </a:endParaRPr>
          </a:p>
        </p:txBody>
      </p:sp>
      <p:sp>
        <p:nvSpPr>
          <p:cNvPr id="11" name="Rectangle 10"/>
          <p:cNvSpPr/>
          <p:nvPr/>
        </p:nvSpPr>
        <p:spPr>
          <a:xfrm flipH="1">
            <a:off x="251520" y="3224589"/>
            <a:ext cx="5204539" cy="49244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600" b="1" dirty="0" smtClean="0">
                <a:solidFill>
                  <a:srgbClr val="C00000"/>
                </a:solidFill>
                <a:latin typeface="Arial" panose="020B0604020202020204" pitchFamily="34" charset="0"/>
                <a:cs typeface="Arial" panose="020B0604020202020204" pitchFamily="34" charset="0"/>
              </a:rPr>
              <a:t>Q3 </a:t>
            </a:r>
            <a:r>
              <a:rPr lang="en-US" sz="2600" b="1" dirty="0">
                <a:solidFill>
                  <a:srgbClr val="C00000"/>
                </a:solidFill>
                <a:latin typeface="Arial" panose="020B0604020202020204" pitchFamily="34" charset="0"/>
                <a:cs typeface="Arial" panose="020B0604020202020204" pitchFamily="34" charset="0"/>
              </a:rPr>
              <a:t>hint</a:t>
            </a:r>
            <a:r>
              <a:rPr lang="en-US" sz="2600" dirty="0">
                <a:solidFill>
                  <a:schemeClr val="tx1"/>
                </a:solidFill>
                <a:latin typeface="Arial" panose="020B0604020202020204" pitchFamily="34" charset="0"/>
                <a:cs typeface="Arial" panose="020B0604020202020204" pitchFamily="34" charset="0"/>
              </a:rPr>
              <a:t> </a:t>
            </a:r>
            <a:r>
              <a:rPr lang="en-US" sz="2600" dirty="0" smtClean="0">
                <a:solidFill>
                  <a:schemeClr val="tx1"/>
                </a:solidFill>
                <a:latin typeface="Arial" panose="020B0604020202020204" pitchFamily="34" charset="0"/>
                <a:cs typeface="Arial" panose="020B0604020202020204" pitchFamily="34" charset="0"/>
              </a:rPr>
              <a:t>– First convert mass to g.</a:t>
            </a:r>
            <a:endParaRPr lang="en-US" sz="2600"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flipH="1">
            <a:off x="251520" y="5949280"/>
            <a:ext cx="5204539" cy="58477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3200" b="1" dirty="0" smtClean="0">
                <a:solidFill>
                  <a:srgbClr val="C00000"/>
                </a:solidFill>
                <a:latin typeface="Arial" panose="020B0604020202020204" pitchFamily="34" charset="0"/>
                <a:cs typeface="Arial" panose="020B0604020202020204" pitchFamily="34" charset="0"/>
              </a:rPr>
              <a:t>Q4 </a:t>
            </a:r>
            <a:r>
              <a:rPr lang="en-US" sz="3200" b="1" dirty="0">
                <a:solidFill>
                  <a:srgbClr val="C00000"/>
                </a:solidFill>
                <a:latin typeface="Arial" panose="020B0604020202020204" pitchFamily="34" charset="0"/>
                <a:cs typeface="Arial" panose="020B0604020202020204" pitchFamily="34" charset="0"/>
              </a:rPr>
              <a:t>hint</a:t>
            </a:r>
            <a:r>
              <a:rPr lang="en-US" sz="3200" dirty="0">
                <a:solidFill>
                  <a:schemeClr val="tx1"/>
                </a:solidFill>
                <a:latin typeface="Arial" panose="020B0604020202020204" pitchFamily="34" charset="0"/>
                <a:cs typeface="Arial" panose="020B0604020202020204" pitchFamily="34" charset="0"/>
              </a:rPr>
              <a:t> </a:t>
            </a:r>
            <a:r>
              <a:rPr lang="en-US" sz="3200" dirty="0" smtClean="0">
                <a:solidFill>
                  <a:schemeClr val="tx1"/>
                </a:solidFill>
                <a:latin typeface="Arial" panose="020B0604020202020204" pitchFamily="34" charset="0"/>
                <a:cs typeface="Arial" panose="020B0604020202020204" pitchFamily="34" charset="0"/>
              </a:rPr>
              <a:t>– 1m</a:t>
            </a:r>
            <a:r>
              <a:rPr lang="en-US" sz="3200" baseline="30000" dirty="0" smtClean="0">
                <a:solidFill>
                  <a:schemeClr val="tx1"/>
                </a:solidFill>
                <a:latin typeface="Arial" panose="020B0604020202020204" pitchFamily="34" charset="0"/>
                <a:cs typeface="Arial" panose="020B0604020202020204" pitchFamily="34" charset="0"/>
              </a:rPr>
              <a:t>3</a:t>
            </a:r>
            <a:r>
              <a:rPr lang="en-US" sz="3200" dirty="0" smtClean="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 </a:t>
            </a:r>
            <a:r>
              <a:rPr lang="en-US" sz="32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3200" dirty="0" smtClean="0">
                <a:solidFill>
                  <a:schemeClr val="tx1"/>
                </a:solidFill>
                <a:latin typeface="Arial" panose="020B0604020202020204" pitchFamily="34" charset="0"/>
                <a:cs typeface="Arial" panose="020B0604020202020204" pitchFamily="34" charset="0"/>
              </a:rPr>
              <a:t>cm</a:t>
            </a:r>
            <a:r>
              <a:rPr lang="en-US" sz="3200" baseline="30000" dirty="0" smtClean="0">
                <a:solidFill>
                  <a:schemeClr val="tx1"/>
                </a:solidFill>
                <a:latin typeface="Arial" panose="020B0604020202020204" pitchFamily="34" charset="0"/>
                <a:cs typeface="Arial" panose="020B0604020202020204" pitchFamily="34" charset="0"/>
              </a:rPr>
              <a:t>3</a:t>
            </a:r>
            <a:r>
              <a:rPr lang="en-US" sz="3200" dirty="0">
                <a:solidFill>
                  <a:schemeClr val="tx1"/>
                </a:solidFill>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886889683"/>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11.3 </a:t>
            </a:r>
            <a:r>
              <a:rPr lang="en-GB" sz="4000" dirty="0"/>
              <a:t>– </a:t>
            </a:r>
            <a:r>
              <a:rPr lang="en-GB" sz="4000" dirty="0" smtClean="0"/>
              <a:t>More Compound </a:t>
            </a:r>
            <a:r>
              <a:rPr lang="en-GB" sz="4000" dirty="0"/>
              <a:t>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346</a:t>
            </a:r>
            <a:endParaRPr lang="en-GB" sz="1400" b="1" dirty="0">
              <a:latin typeface="Calibri" panose="020F0502020204030204" pitchFamily="34" charset="0"/>
            </a:endParaRPr>
          </a:p>
        </p:txBody>
      </p:sp>
      <p:grpSp>
        <p:nvGrpSpPr>
          <p:cNvPr id="11" name="Group 10"/>
          <p:cNvGrpSpPr/>
          <p:nvPr/>
        </p:nvGrpSpPr>
        <p:grpSpPr>
          <a:xfrm>
            <a:off x="179512" y="1175813"/>
            <a:ext cx="8712968" cy="5421539"/>
            <a:chOff x="3483872" y="1089031"/>
            <a:chExt cx="5264592" cy="5530510"/>
          </a:xfrm>
        </p:grpSpPr>
        <p:sp>
          <p:nvSpPr>
            <p:cNvPr id="12" name="Round Diagonal Corner Rectangle 11"/>
            <p:cNvSpPr/>
            <p:nvPr/>
          </p:nvSpPr>
          <p:spPr>
            <a:xfrm>
              <a:off x="3491880" y="1162084"/>
              <a:ext cx="5256584" cy="5457457"/>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bg1"/>
                  </a:solidFill>
                  <a:latin typeface="Arial" panose="020B0604020202020204" pitchFamily="34" charset="0"/>
                  <a:cs typeface="Arial" panose="020B0604020202020204" pitchFamily="34" charset="0"/>
                </a:rPr>
                <a:t>Example 3</a:t>
              </a:r>
              <a:endParaRPr lang="en-US" sz="24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3558865" y="1618055"/>
                  <a:ext cx="3405729" cy="4998876"/>
                </a:xfrm>
                <a:prstGeom prst="rect">
                  <a:avLst/>
                </a:prstGeom>
              </p:spPr>
              <p:txBody>
                <a:bodyPr wrap="square">
                  <a:spAutoFit/>
                </a:bodyPr>
                <a:lstStyle/>
                <a:p>
                  <a:pPr>
                    <a:spcAft>
                      <a:spcPts val="0"/>
                    </a:spcAft>
                    <a:tabLst>
                      <a:tab pos="4972050" algn="r"/>
                    </a:tabLst>
                  </a:pPr>
                  <a:r>
                    <a:rPr lang="en-US" sz="2500" dirty="0" smtClean="0"/>
                    <a:t>The diagram shows a block of </a:t>
                  </a:r>
                  <a:br>
                    <a:rPr lang="en-US" sz="2500" dirty="0" smtClean="0"/>
                  </a:br>
                  <a:r>
                    <a:rPr lang="en-US" sz="2500" dirty="0" smtClean="0"/>
                    <a:t>wood </a:t>
                  </a:r>
                  <a:r>
                    <a:rPr lang="en-US" sz="2500" dirty="0"/>
                    <a:t>in the shape of a cuboid.</a:t>
                  </a:r>
                </a:p>
                <a:p>
                  <a:pPr>
                    <a:spcAft>
                      <a:spcPts val="0"/>
                    </a:spcAft>
                    <a:tabLst>
                      <a:tab pos="4972050" algn="r"/>
                    </a:tabLst>
                  </a:pPr>
                  <a:r>
                    <a:rPr lang="en-US" sz="2500" dirty="0"/>
                    <a:t>The density of wood is 0.6 g/cm</a:t>
                  </a:r>
                  <a:r>
                    <a:rPr lang="en-US" sz="2500" baseline="30000" dirty="0"/>
                    <a:t>3</a:t>
                  </a:r>
                  <a:r>
                    <a:rPr lang="en-US" sz="2500" dirty="0"/>
                    <a:t>. </a:t>
                  </a:r>
                </a:p>
                <a:p>
                  <a:pPr>
                    <a:spcAft>
                      <a:spcPts val="0"/>
                    </a:spcAft>
                    <a:tabLst>
                      <a:tab pos="4972050" algn="r"/>
                    </a:tabLst>
                  </a:pPr>
                  <a:r>
                    <a:rPr lang="en-US" sz="2500" dirty="0"/>
                    <a:t>Work out the mass of the </a:t>
                  </a:r>
                  <a:r>
                    <a:rPr lang="en-US" sz="2500" dirty="0" smtClean="0"/>
                    <a:t/>
                  </a:r>
                  <a:br>
                    <a:rPr lang="en-US" sz="2500" dirty="0" smtClean="0"/>
                  </a:br>
                  <a:r>
                    <a:rPr lang="en-US" sz="2500" dirty="0" smtClean="0"/>
                    <a:t>block </a:t>
                  </a:r>
                  <a:r>
                    <a:rPr lang="en-US" sz="2500" dirty="0"/>
                    <a:t>of wood. </a:t>
                  </a:r>
                </a:p>
                <a:p>
                  <a:pPr>
                    <a:spcAft>
                      <a:spcPts val="0"/>
                    </a:spcAft>
                    <a:tabLst>
                      <a:tab pos="4972050" algn="r"/>
                    </a:tabLst>
                  </a:pPr>
                  <a:r>
                    <a:rPr lang="en-US" sz="1100" dirty="0" smtClean="0">
                      <a:latin typeface="Comic Sans MS" panose="030F0702030302020204" pitchFamily="66" charset="0"/>
                    </a:rPr>
                    <a:t/>
                  </a:r>
                  <a:br>
                    <a:rPr lang="en-US" sz="1100" dirty="0" smtClean="0">
                      <a:latin typeface="Comic Sans MS" panose="030F0702030302020204" pitchFamily="66" charset="0"/>
                    </a:rPr>
                  </a:br>
                  <a:r>
                    <a:rPr lang="en-US" sz="2500" dirty="0" smtClean="0">
                      <a:latin typeface="Comic Sans MS" panose="030F0702030302020204" pitchFamily="66" charset="0"/>
                    </a:rPr>
                    <a:t>Density </a:t>
                  </a:r>
                  <a:r>
                    <a:rPr lang="en-US" sz="2500" dirty="0">
                      <a:latin typeface="Comic Sans MS" panose="030F0702030302020204" pitchFamily="66" charset="0"/>
                    </a:rPr>
                    <a:t>=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m:rPr>
                              <m:sty m:val="p"/>
                            </m:rPr>
                            <a:rPr lang="en-US" sz="2500" b="0" i="0" smtClean="0">
                              <a:latin typeface="Cambria Math" panose="02040503050406030204" pitchFamily="18" charset="0"/>
                              <a:cs typeface="Arial" panose="020B0604020202020204" pitchFamily="34" charset="0"/>
                            </a:rPr>
                            <m:t>mass</m:t>
                          </m:r>
                        </m:num>
                        <m:den>
                          <m:r>
                            <m:rPr>
                              <m:sty m:val="p"/>
                            </m:rPr>
                            <a:rPr lang="en-US" sz="2500" b="0" i="0" smtClean="0">
                              <a:latin typeface="Cambria Math" panose="02040503050406030204" pitchFamily="18" charset="0"/>
                              <a:cs typeface="Arial" panose="020B0604020202020204" pitchFamily="34" charset="0"/>
                            </a:rPr>
                            <m:t>volume</m:t>
                          </m:r>
                        </m:den>
                      </m:f>
                    </m:oMath>
                  </a14:m>
                  <a:endParaRPr lang="en-US" sz="2500" dirty="0">
                    <a:latin typeface="Comic Sans MS" panose="030F0702030302020204" pitchFamily="66" charset="0"/>
                  </a:endParaRPr>
                </a:p>
                <a:p>
                  <a:pPr>
                    <a:spcAft>
                      <a:spcPts val="0"/>
                    </a:spcAft>
                    <a:tabLst>
                      <a:tab pos="4972050" algn="r"/>
                    </a:tabLst>
                  </a:pPr>
                  <a:r>
                    <a:rPr lang="en-US" sz="2500" dirty="0">
                      <a:latin typeface="Comic Sans MS" panose="030F0702030302020204" pitchFamily="66" charset="0"/>
                    </a:rPr>
                    <a:t>Volume of block = </a:t>
                  </a:r>
                  <a:r>
                    <a:rPr lang="en-US" sz="2500" i="1" dirty="0" smtClean="0">
                      <a:latin typeface="Comic Sans MS" panose="030F0702030302020204" pitchFamily="66" charset="0"/>
                    </a:rPr>
                    <a:t>l</a:t>
                  </a:r>
                  <a:r>
                    <a:rPr lang="en-US" sz="2500" dirty="0" smtClean="0">
                      <a:latin typeface="Comic Sans MS" panose="030F0702030302020204" pitchFamily="66" charset="0"/>
                    </a:rPr>
                    <a:t> x </a:t>
                  </a:r>
                  <a:r>
                    <a:rPr lang="en-US" sz="2500" i="1" dirty="0" smtClean="0">
                      <a:latin typeface="Comic Sans MS" panose="030F0702030302020204" pitchFamily="66" charset="0"/>
                    </a:rPr>
                    <a:t>w</a:t>
                  </a:r>
                  <a:r>
                    <a:rPr lang="en-US" sz="2500" dirty="0" smtClean="0">
                      <a:latin typeface="Comic Sans MS" panose="030F0702030302020204" pitchFamily="66" charset="0"/>
                    </a:rPr>
                    <a:t> x </a:t>
                  </a:r>
                  <a:r>
                    <a:rPr lang="en-US" sz="2500" i="1" dirty="0" smtClean="0">
                      <a:latin typeface="Comic Sans MS" panose="030F0702030302020204" pitchFamily="66" charset="0"/>
                    </a:rPr>
                    <a:t>h</a:t>
                  </a:r>
                  <a:endParaRPr lang="en-US" sz="2500" i="1" dirty="0">
                    <a:latin typeface="Comic Sans MS" panose="030F0702030302020204" pitchFamily="66" charset="0"/>
                  </a:endParaRPr>
                </a:p>
                <a:p>
                  <a:pPr>
                    <a:spcAft>
                      <a:spcPts val="0"/>
                    </a:spcAft>
                    <a:tabLst>
                      <a:tab pos="4972050" algn="r"/>
                    </a:tabLst>
                  </a:pPr>
                  <a:r>
                    <a:rPr lang="en-US" sz="2500" dirty="0" smtClean="0">
                      <a:latin typeface="Comic Sans MS" panose="030F0702030302020204" pitchFamily="66" charset="0"/>
                    </a:rPr>
                    <a:t>= 12 x 10 x 4 </a:t>
                  </a:r>
                  <a:r>
                    <a:rPr lang="en-US" sz="2500" dirty="0">
                      <a:latin typeface="Comic Sans MS" panose="030F0702030302020204" pitchFamily="66" charset="0"/>
                    </a:rPr>
                    <a:t>= 480cm</a:t>
                  </a:r>
                  <a:r>
                    <a:rPr lang="en-US" sz="2500" baseline="30000" dirty="0">
                      <a:latin typeface="Comic Sans MS" panose="030F0702030302020204" pitchFamily="66" charset="0"/>
                    </a:rPr>
                    <a:t>3</a:t>
                  </a:r>
                  <a:r>
                    <a:rPr lang="en-US" sz="2500" dirty="0">
                      <a:latin typeface="Comic Sans MS" panose="030F0702030302020204" pitchFamily="66" charset="0"/>
                    </a:rPr>
                    <a:t> </a:t>
                  </a:r>
                  <a:endParaRPr lang="en-US" sz="2500" dirty="0" smtClean="0">
                    <a:latin typeface="Comic Sans MS" panose="030F0702030302020204" pitchFamily="66" charset="0"/>
                  </a:endParaRPr>
                </a:p>
                <a:p>
                  <a:pPr>
                    <a:spcAft>
                      <a:spcPts val="0"/>
                    </a:spcAft>
                    <a:tabLst>
                      <a:tab pos="4972050" algn="r"/>
                    </a:tabLst>
                  </a:pPr>
                  <a:r>
                    <a:rPr lang="en-US" sz="2500" dirty="0" smtClean="0">
                      <a:latin typeface="Comic Sans MS" panose="030F0702030302020204" pitchFamily="66" charset="0"/>
                    </a:rPr>
                    <a:t>0.6 </a:t>
                  </a:r>
                  <a:r>
                    <a:rPr lang="en-US" sz="2500" dirty="0">
                      <a:latin typeface="Comic Sans MS" panose="030F0702030302020204" pitchFamily="66" charset="0"/>
                    </a:rPr>
                    <a:t>=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m:rPr>
                              <m:sty m:val="p"/>
                            </m:rPr>
                            <a:rPr lang="en-US" sz="2500" b="0" i="0" smtClean="0">
                              <a:latin typeface="Cambria Math" panose="02040503050406030204" pitchFamily="18" charset="0"/>
                              <a:cs typeface="Arial" panose="020B0604020202020204" pitchFamily="34" charset="0"/>
                            </a:rPr>
                            <m:t>mass</m:t>
                          </m:r>
                        </m:num>
                        <m:den>
                          <m:r>
                            <a:rPr lang="en-US" sz="2500" b="0" i="0" smtClean="0">
                              <a:latin typeface="Cambria Math" panose="02040503050406030204" pitchFamily="18" charset="0"/>
                              <a:cs typeface="Arial" panose="020B0604020202020204" pitchFamily="34" charset="0"/>
                            </a:rPr>
                            <m:t>480</m:t>
                          </m:r>
                        </m:den>
                      </m:f>
                    </m:oMath>
                  </a14:m>
                  <a:endParaRPr lang="en-US" sz="2500" dirty="0">
                    <a:latin typeface="Comic Sans MS" panose="030F0702030302020204" pitchFamily="66" charset="0"/>
                  </a:endParaRPr>
                </a:p>
                <a:p>
                  <a:pPr>
                    <a:spcAft>
                      <a:spcPts val="0"/>
                    </a:spcAft>
                    <a:tabLst>
                      <a:tab pos="4972050" algn="r"/>
                    </a:tabLst>
                  </a:pPr>
                  <a:r>
                    <a:rPr lang="en-US" sz="2500" dirty="0" smtClean="0">
                      <a:latin typeface="Comic Sans MS" panose="030F0702030302020204" pitchFamily="66" charset="0"/>
                    </a:rPr>
                    <a:t>0.6 </a:t>
                  </a:r>
                  <a:r>
                    <a:rPr lang="en-US" sz="2500" dirty="0">
                      <a:latin typeface="Comic Sans MS" panose="030F0702030302020204" pitchFamily="66" charset="0"/>
                    </a:rPr>
                    <a:t>x </a:t>
                  </a:r>
                  <a:r>
                    <a:rPr lang="en-US" sz="2500" dirty="0" smtClean="0">
                      <a:latin typeface="Comic Sans MS" panose="030F0702030302020204" pitchFamily="66" charset="0"/>
                    </a:rPr>
                    <a:t>480 </a:t>
                  </a:r>
                  <a:r>
                    <a:rPr lang="en-US" sz="2500" dirty="0">
                      <a:latin typeface="Comic Sans MS" panose="030F0702030302020204" pitchFamily="66" charset="0"/>
                    </a:rPr>
                    <a:t>=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m:rPr>
                              <m:sty m:val="p"/>
                            </m:rPr>
                            <a:rPr lang="en-US" sz="2500" b="0" i="0" smtClean="0">
                              <a:latin typeface="Cambria Math" panose="02040503050406030204" pitchFamily="18" charset="0"/>
                              <a:cs typeface="Arial" panose="020B0604020202020204" pitchFamily="34" charset="0"/>
                            </a:rPr>
                            <m:t>mass</m:t>
                          </m:r>
                        </m:num>
                        <m:den>
                          <m:r>
                            <a:rPr lang="en-US" sz="2500" b="0" i="0" smtClean="0">
                              <a:latin typeface="Cambria Math" panose="02040503050406030204" pitchFamily="18" charset="0"/>
                              <a:cs typeface="Arial" panose="020B0604020202020204" pitchFamily="34" charset="0"/>
                            </a:rPr>
                            <m:t>480</m:t>
                          </m:r>
                        </m:den>
                      </m:f>
                    </m:oMath>
                  </a14:m>
                  <a:r>
                    <a:rPr lang="en-US" sz="2500" dirty="0" smtClean="0">
                      <a:latin typeface="Comic Sans MS" panose="030F0702030302020204" pitchFamily="66" charset="0"/>
                    </a:rPr>
                    <a:t> x 48O</a:t>
                  </a:r>
                  <a:endParaRPr lang="en-US" sz="2500" dirty="0">
                    <a:latin typeface="Comic Sans MS" panose="030F0702030302020204" pitchFamily="66" charset="0"/>
                  </a:endParaRPr>
                </a:p>
                <a:p>
                  <a:pPr>
                    <a:spcAft>
                      <a:spcPts val="0"/>
                    </a:spcAft>
                    <a:tabLst>
                      <a:tab pos="4972050" algn="r"/>
                    </a:tabLst>
                  </a:pPr>
                  <a:r>
                    <a:rPr lang="en-US" sz="2500" dirty="0" smtClean="0">
                      <a:latin typeface="Comic Sans MS" panose="030F0702030302020204" pitchFamily="66" charset="0"/>
                    </a:rPr>
                    <a:t>Mass = </a:t>
                  </a:r>
                  <a:r>
                    <a:rPr lang="en-US" sz="2500" dirty="0">
                      <a:latin typeface="Comic Sans MS" panose="030F0702030302020204" pitchFamily="66" charset="0"/>
                    </a:rPr>
                    <a:t>288g</a:t>
                  </a:r>
                </a:p>
              </p:txBody>
            </p:sp>
          </mc:Choice>
          <mc:Fallback xmlns="">
            <p:sp>
              <p:nvSpPr>
                <p:cNvPr id="14" name="Rectangle 13"/>
                <p:cNvSpPr>
                  <a:spLocks noRot="1" noChangeAspect="1" noMove="1" noResize="1" noEditPoints="1" noAdjustHandles="1" noChangeArrowheads="1" noChangeShapeType="1" noTextEdit="1"/>
                </p:cNvSpPr>
                <p:nvPr/>
              </p:nvSpPr>
              <p:spPr>
                <a:xfrm>
                  <a:off x="3558865" y="1618055"/>
                  <a:ext cx="3405729" cy="4998876"/>
                </a:xfrm>
                <a:prstGeom prst="rect">
                  <a:avLst/>
                </a:prstGeom>
                <a:blipFill rotWithShape="0">
                  <a:blip r:embed="rId4"/>
                  <a:stretch>
                    <a:fillRect l="-1840" t="-995" b="-1741"/>
                  </a:stretch>
                </a:blipFill>
              </p:spPr>
              <p:txBody>
                <a:bodyPr/>
                <a:lstStyle/>
                <a:p>
                  <a:r>
                    <a:rPr lang="en-US">
                      <a:noFill/>
                    </a:rPr>
                    <a:t> </a:t>
                  </a:r>
                </a:p>
              </p:txBody>
            </p:sp>
          </mc:Fallback>
        </mc:AlternateContent>
      </p:grpSp>
      <p:sp>
        <p:nvSpPr>
          <p:cNvPr id="15" name="Rectangle 14"/>
          <p:cNvSpPr/>
          <p:nvPr/>
        </p:nvSpPr>
        <p:spPr>
          <a:xfrm flipH="1">
            <a:off x="4860031" y="4005064"/>
            <a:ext cx="3960440"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dirty="0">
                <a:solidFill>
                  <a:schemeClr val="tx1"/>
                </a:solidFill>
                <a:latin typeface="Arial" panose="020B0604020202020204" pitchFamily="34" charset="0"/>
                <a:cs typeface="Arial" panose="020B0604020202020204" pitchFamily="34" charset="0"/>
              </a:rPr>
              <a:t>You are given the density and are asked for the mass. So work out the volume </a:t>
            </a:r>
            <a:r>
              <a:rPr lang="en-US" sz="2200" dirty="0" smtClean="0">
                <a:solidFill>
                  <a:schemeClr val="tx1"/>
                </a:solidFill>
                <a:latin typeface="Arial" panose="020B0604020202020204" pitchFamily="34" charset="0"/>
                <a:cs typeface="Arial" panose="020B0604020202020204" pitchFamily="34" charset="0"/>
              </a:rPr>
              <a:t>in </a:t>
            </a:r>
            <a:r>
              <a:rPr lang="en-US" sz="2200" dirty="0">
                <a:solidFill>
                  <a:schemeClr val="tx1"/>
                </a:solidFill>
                <a:latin typeface="Arial" panose="020B0604020202020204" pitchFamily="34" charset="0"/>
                <a:cs typeface="Arial" panose="020B0604020202020204" pitchFamily="34" charset="0"/>
              </a:rPr>
              <a:t>cm</a:t>
            </a:r>
            <a:r>
              <a:rPr lang="en-US" sz="2200" baseline="30000" dirty="0">
                <a:solidFill>
                  <a:schemeClr val="tx1"/>
                </a:solidFill>
                <a:latin typeface="Arial" panose="020B0604020202020204" pitchFamily="34" charset="0"/>
                <a:cs typeface="Arial" panose="020B0604020202020204" pitchFamily="34" charset="0"/>
              </a:rPr>
              <a:t>3</a:t>
            </a:r>
            <a:r>
              <a:rPr lang="en-US" sz="2200" dirty="0">
                <a:solidFill>
                  <a:schemeClr val="tx1"/>
                </a:solidFill>
                <a:latin typeface="Arial" panose="020B0604020202020204" pitchFamily="34" charset="0"/>
                <a:cs typeface="Arial" panose="020B0604020202020204" pitchFamily="34" charset="0"/>
              </a:rPr>
              <a:t>.</a:t>
            </a:r>
          </a:p>
        </p:txBody>
      </p:sp>
      <p:sp>
        <p:nvSpPr>
          <p:cNvPr id="17" name="Rectangle 16"/>
          <p:cNvSpPr/>
          <p:nvPr/>
        </p:nvSpPr>
        <p:spPr>
          <a:xfrm flipH="1">
            <a:off x="4860032" y="2996952"/>
            <a:ext cx="3960440"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solidFill>
                  <a:schemeClr val="tx1"/>
                </a:solidFill>
                <a:latin typeface="Arial" panose="020B0604020202020204" pitchFamily="34" charset="0"/>
                <a:cs typeface="Arial" panose="020B0604020202020204" pitchFamily="34" charset="0"/>
              </a:rPr>
              <a:t>First write down the formula you are going to use.</a:t>
            </a:r>
          </a:p>
        </p:txBody>
      </p:sp>
      <p:cxnSp>
        <p:nvCxnSpPr>
          <p:cNvPr id="18" name="Straight Arrow Connector 17"/>
          <p:cNvCxnSpPr>
            <a:stCxn id="15" idx="3"/>
          </p:cNvCxnSpPr>
          <p:nvPr/>
        </p:nvCxnSpPr>
        <p:spPr>
          <a:xfrm flipH="1" flipV="1">
            <a:off x="4352155" y="4535171"/>
            <a:ext cx="507876" cy="238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6" idx="3"/>
          </p:cNvCxnSpPr>
          <p:nvPr/>
        </p:nvCxnSpPr>
        <p:spPr>
          <a:xfrm flipH="1" flipV="1">
            <a:off x="1907703" y="5313130"/>
            <a:ext cx="2911947" cy="1881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3"/>
          </p:cNvCxnSpPr>
          <p:nvPr/>
        </p:nvCxnSpPr>
        <p:spPr>
          <a:xfrm flipH="1">
            <a:off x="2843808" y="3412451"/>
            <a:ext cx="2016224" cy="4185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flipH="1">
            <a:off x="4819650" y="5301208"/>
            <a:ext cx="3961968"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a:solidFill>
                  <a:schemeClr val="tx1"/>
                </a:solidFill>
                <a:latin typeface="Arial" panose="020B0604020202020204" pitchFamily="34" charset="0"/>
                <a:cs typeface="Arial" panose="020B0604020202020204" pitchFamily="34" charset="0"/>
              </a:rPr>
              <a:t>Substitute values into the formula</a:t>
            </a:r>
          </a:p>
        </p:txBody>
      </p:sp>
      <p:sp>
        <p:nvSpPr>
          <p:cNvPr id="23" name="Rectangle 22"/>
          <p:cNvSpPr/>
          <p:nvPr/>
        </p:nvSpPr>
        <p:spPr>
          <a:xfrm flipH="1">
            <a:off x="4852390" y="5877272"/>
            <a:ext cx="3921588"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dirty="0">
                <a:solidFill>
                  <a:schemeClr val="tx1"/>
                </a:solidFill>
                <a:latin typeface="Arial" panose="020B0604020202020204" pitchFamily="34" charset="0"/>
                <a:cs typeface="Arial" panose="020B0604020202020204" pitchFamily="34" charset="0"/>
              </a:rPr>
              <a:t>Multiply both sides by 480.</a:t>
            </a:r>
          </a:p>
        </p:txBody>
      </p:sp>
      <p:cxnSp>
        <p:nvCxnSpPr>
          <p:cNvPr id="27" name="Straight Arrow Connector 26"/>
          <p:cNvCxnSpPr>
            <a:stCxn id="23" idx="3"/>
          </p:cNvCxnSpPr>
          <p:nvPr/>
        </p:nvCxnSpPr>
        <p:spPr>
          <a:xfrm flipH="1" flipV="1">
            <a:off x="3851920" y="5799818"/>
            <a:ext cx="1000470" cy="3082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5"/>
          <a:srcRect l="58662" t="29758" r="23285" b="60108"/>
          <a:stretch/>
        </p:blipFill>
        <p:spPr>
          <a:xfrm>
            <a:off x="5196746" y="1668640"/>
            <a:ext cx="3516379" cy="1184296"/>
          </a:xfrm>
          <a:prstGeom prst="rect">
            <a:avLst/>
          </a:prstGeom>
        </p:spPr>
      </p:pic>
    </p:spTree>
    <p:extLst>
      <p:ext uri="{BB962C8B-B14F-4D97-AF65-F5344CB8AC3E}">
        <p14:creationId xmlns:p14="http://schemas.microsoft.com/office/powerpoint/2010/main" val="2105335795"/>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11.3 – More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347</a:t>
            </a:r>
            <a:endParaRPr lang="en-GB" sz="1400" b="1" dirty="0">
              <a:latin typeface="Calibri" panose="020F0502020204030204" pitchFamily="34" charset="0"/>
            </a:endParaRPr>
          </a:p>
        </p:txBody>
      </p:sp>
      <p:sp>
        <p:nvSpPr>
          <p:cNvPr id="3" name="Rectangle 2"/>
          <p:cNvSpPr/>
          <p:nvPr/>
        </p:nvSpPr>
        <p:spPr>
          <a:xfrm>
            <a:off x="251520" y="1196752"/>
            <a:ext cx="5256584" cy="4262705"/>
          </a:xfrm>
          <a:prstGeom prst="rect">
            <a:avLst/>
          </a:prstGeom>
        </p:spPr>
        <p:txBody>
          <a:bodyPr wrap="square">
            <a:spAutoFit/>
          </a:bodyPr>
          <a:lstStyle/>
          <a:p>
            <a:pPr marL="514350" indent="-514350">
              <a:buClr>
                <a:srgbClr val="C00000"/>
              </a:buClr>
              <a:buFont typeface="+mj-lt"/>
              <a:buAutoNum type="arabicPeriod" startAt="5"/>
              <a:tabLst>
                <a:tab pos="2743200" algn="l"/>
              </a:tabLst>
            </a:pPr>
            <a:r>
              <a:rPr lang="en-US" sz="2300" b="1" dirty="0" smtClean="0">
                <a:solidFill>
                  <a:srgbClr val="C00000"/>
                </a:solidFill>
                <a:latin typeface="Arial" panose="020B0604020202020204" pitchFamily="34" charset="0"/>
                <a:cs typeface="Arial" panose="020B0604020202020204" pitchFamily="34" charset="0"/>
              </a:rPr>
              <a:t>STEM </a:t>
            </a:r>
            <a:r>
              <a:rPr lang="en-US" sz="2300" dirty="0">
                <a:latin typeface="Arial" panose="020B0604020202020204" pitchFamily="34" charset="0"/>
                <a:cs typeface="Arial" panose="020B0604020202020204" pitchFamily="34" charset="0"/>
              </a:rPr>
              <a:t>The area of the cross-section of a plastic prism is 35cm</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Its length is 15cm. </a:t>
            </a:r>
            <a:br>
              <a:rPr lang="en-US" sz="2300" dirty="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plastic has a density of 3.9 g/cm</a:t>
            </a:r>
            <a:r>
              <a:rPr lang="en-US" sz="2300" baseline="30000" dirty="0">
                <a:latin typeface="Arial" panose="020B0604020202020204" pitchFamily="34" charset="0"/>
                <a:cs typeface="Arial" panose="020B0604020202020204" pitchFamily="34" charset="0"/>
              </a:rPr>
              <a:t>3</a:t>
            </a:r>
            <a:r>
              <a:rPr lang="en-US" sz="2300" dirty="0">
                <a:latin typeface="Arial" panose="020B0604020202020204" pitchFamily="34" charset="0"/>
                <a:cs typeface="Arial" panose="020B0604020202020204" pitchFamily="34" charset="0"/>
              </a:rPr>
              <a:t>. What is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mass of the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prism?</a:t>
            </a:r>
            <a:br>
              <a:rPr lang="en-US" sz="23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5"/>
              <a:tabLst>
                <a:tab pos="2743200" algn="l"/>
              </a:tabLst>
            </a:pPr>
            <a:r>
              <a:rPr lang="en-US" sz="2300" b="1" dirty="0" smtClean="0">
                <a:solidFill>
                  <a:srgbClr val="C00000"/>
                </a:solidFill>
                <a:latin typeface="Arial" panose="020B0604020202020204" pitchFamily="34" charset="0"/>
                <a:cs typeface="Arial" panose="020B0604020202020204" pitchFamily="34" charset="0"/>
              </a:rPr>
              <a:t>STEM </a:t>
            </a:r>
            <a:r>
              <a:rPr lang="en-US" sz="2300" dirty="0">
                <a:latin typeface="Arial" panose="020B0604020202020204" pitchFamily="34" charset="0"/>
                <a:cs typeface="Arial" panose="020B0604020202020204" pitchFamily="34" charset="0"/>
              </a:rPr>
              <a:t>Iron has density 8 </a:t>
            </a:r>
            <a:r>
              <a:rPr lang="en-US" sz="2300" dirty="0" smtClean="0">
                <a:latin typeface="Arial" panose="020B0604020202020204" pitchFamily="34" charset="0"/>
                <a:cs typeface="Arial" panose="020B0604020202020204" pitchFamily="34" charset="0"/>
              </a:rPr>
              <a:t>g/cm</a:t>
            </a:r>
            <a:r>
              <a:rPr lang="en-US" sz="2300" baseline="30000" dirty="0" smtClean="0">
                <a:latin typeface="Arial" panose="020B0604020202020204" pitchFamily="34" charset="0"/>
                <a:cs typeface="Arial" panose="020B0604020202020204" pitchFamily="34" charset="0"/>
              </a:rPr>
              <a:t>3</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mass of a piece of iron is 5.4 </a:t>
            </a:r>
            <a:r>
              <a:rPr lang="en-US" sz="2300" dirty="0" smtClean="0">
                <a:latin typeface="Arial" panose="020B0604020202020204" pitchFamily="34" charset="0"/>
                <a:cs typeface="Arial" panose="020B0604020202020204" pitchFamily="34" charset="0"/>
              </a:rPr>
              <a:t>kg. What </a:t>
            </a:r>
            <a:r>
              <a:rPr lang="en-US" sz="2300" dirty="0">
                <a:latin typeface="Arial" panose="020B0604020202020204" pitchFamily="34" charset="0"/>
                <a:cs typeface="Arial" panose="020B0604020202020204" pitchFamily="34" charset="0"/>
              </a:rPr>
              <a:t>is the volume?</a:t>
            </a:r>
            <a:endParaRPr lang="pl-PL" sz="2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flipH="1">
                <a:off x="251520" y="5445224"/>
                <a:ext cx="5204539" cy="106644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Q6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Substitute into the </a:t>
                </a:r>
                <a:r>
                  <a:rPr lang="en-US" sz="2400" dirty="0" smtClean="0">
                    <a:solidFill>
                      <a:schemeClr val="tx1"/>
                    </a:solidFill>
                    <a:latin typeface="Arial" panose="020B0604020202020204" pitchFamily="34" charset="0"/>
                    <a:cs typeface="Arial" panose="020B0604020202020204" pitchFamily="34" charset="0"/>
                  </a:rPr>
                  <a:t>formula </a:t>
                </a:r>
                <a:r>
                  <a:rPr lang="en-US" sz="24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m:rPr>
                            <m:nor/>
                          </m:rPr>
                          <a:rPr lang="en-US" sz="2400" dirty="0">
                            <a:solidFill>
                              <a:schemeClr val="tx1"/>
                            </a:solidFill>
                            <a:latin typeface="Arial" panose="020B0604020202020204" pitchFamily="34" charset="0"/>
                            <a:cs typeface="Arial" panose="020B0604020202020204" pitchFamily="34" charset="0"/>
                            <a:sym typeface="Wingdings" panose="05000000000000000000" pitchFamily="2" charset="2"/>
                          </a:rPr>
                          <m:t></m:t>
                        </m:r>
                      </m:num>
                      <m:den>
                        <m:r>
                          <a:rPr lang="en-US" sz="2400" b="0" i="1" smtClean="0">
                            <a:solidFill>
                              <a:schemeClr val="tx1"/>
                            </a:solidFill>
                            <a:latin typeface="Cambria Math" panose="02040503050406030204" pitchFamily="18" charset="0"/>
                            <a:cs typeface="Arial" panose="020B0604020202020204" pitchFamily="34" charset="0"/>
                          </a:rPr>
                          <m:t>𝑉</m:t>
                        </m:r>
                      </m:den>
                    </m:f>
                  </m:oMath>
                </a14:m>
                <a:r>
                  <a:rPr lang="en-US" sz="2400" dirty="0" smtClean="0">
                    <a:solidFill>
                      <a:schemeClr val="tx1"/>
                    </a:solidFill>
                    <a:latin typeface="Arial" panose="020B0604020202020204" pitchFamily="34" charset="0"/>
                    <a:cs typeface="Arial" panose="020B0604020202020204" pitchFamily="34" charset="0"/>
                  </a:rPr>
                  <a:t>   Solve to find </a:t>
                </a:r>
                <a:r>
                  <a:rPr lang="en-US" sz="2400" i="1" dirty="0" smtClean="0">
                    <a:solidFill>
                      <a:schemeClr val="tx1"/>
                    </a:solidFill>
                    <a:latin typeface="Arial" panose="020B0604020202020204" pitchFamily="34" charset="0"/>
                    <a:cs typeface="Arial" panose="020B0604020202020204" pitchFamily="34" charset="0"/>
                  </a:rPr>
                  <a:t>V</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flipH="1">
                <a:off x="251520" y="5445224"/>
                <a:ext cx="5204539" cy="1066446"/>
              </a:xfrm>
              <a:prstGeom prst="rect">
                <a:avLst/>
              </a:prstGeom>
              <a:blipFill rotWithShape="0">
                <a:blip r:embed="rId4"/>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2" name="Picture 1"/>
          <p:cNvPicPr>
            <a:picLocks noChangeAspect="1"/>
          </p:cNvPicPr>
          <p:nvPr/>
        </p:nvPicPr>
        <p:blipFill rotWithShape="1">
          <a:blip r:embed="rId5"/>
          <a:srcRect l="23310" t="38850" r="47448" b="46450"/>
          <a:stretch/>
        </p:blipFill>
        <p:spPr>
          <a:xfrm>
            <a:off x="2973038" y="2727633"/>
            <a:ext cx="2547678" cy="14568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978672779"/>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11.3 – More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347</a:t>
            </a:r>
            <a:endParaRPr lang="en-GB" sz="1400" b="1" dirty="0">
              <a:latin typeface="Calibri" panose="020F0502020204030204" pitchFamily="34" charset="0"/>
            </a:endParaRPr>
          </a:p>
        </p:txBody>
      </p:sp>
      <p:sp>
        <p:nvSpPr>
          <p:cNvPr id="3" name="Rectangle 2"/>
          <p:cNvSpPr/>
          <p:nvPr/>
        </p:nvSpPr>
        <p:spPr>
          <a:xfrm>
            <a:off x="251520" y="1196752"/>
            <a:ext cx="5256584" cy="3416320"/>
          </a:xfrm>
          <a:prstGeom prst="rect">
            <a:avLst/>
          </a:prstGeom>
        </p:spPr>
        <p:txBody>
          <a:bodyPr wrap="square">
            <a:spAutoFit/>
          </a:bodyPr>
          <a:lstStyle/>
          <a:p>
            <a:pPr marL="514350" indent="-514350">
              <a:buClr>
                <a:srgbClr val="C00000"/>
              </a:buClr>
              <a:buFont typeface="+mj-lt"/>
              <a:buAutoNum type="arabicPeriod" startAt="7"/>
              <a:tabLst>
                <a:tab pos="2743200" algn="l"/>
              </a:tabLst>
            </a:pPr>
            <a:r>
              <a:rPr lang="en-US" sz="2400" b="1" dirty="0" smtClean="0">
                <a:solidFill>
                  <a:srgbClr val="C00000"/>
                </a:solidFill>
                <a:latin typeface="Arial" panose="020B0604020202020204" pitchFamily="34" charset="0"/>
                <a:cs typeface="Arial" panose="020B0604020202020204" pitchFamily="34" charset="0"/>
              </a:rPr>
              <a:t>STEM </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density of copper is 8940 </a:t>
            </a:r>
            <a:r>
              <a:rPr lang="en-US" sz="2400" dirty="0" smtClean="0">
                <a:latin typeface="Arial" panose="020B0604020202020204" pitchFamily="34" charset="0"/>
                <a:cs typeface="Arial" panose="020B0604020202020204" pitchFamily="34" charset="0"/>
              </a:rPr>
              <a:t>kg/m</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What </a:t>
            </a:r>
            <a:r>
              <a:rPr lang="en-US" sz="2400" dirty="0">
                <a:latin typeface="Arial" panose="020B0604020202020204" pitchFamily="34" charset="0"/>
                <a:cs typeface="Arial" panose="020B0604020202020204" pitchFamily="34" charset="0"/>
              </a:rPr>
              <a:t>is the density of copper in g/m</a:t>
            </a:r>
            <a:r>
              <a:rPr lang="en-US" sz="2400" baseline="30000" dirty="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7"/>
              <a:tabLst>
                <a:tab pos="2743200" algn="l"/>
              </a:tabLst>
            </a:pPr>
            <a:r>
              <a:rPr lang="en-US" sz="2400" b="1" dirty="0">
                <a:solidFill>
                  <a:srgbClr val="C00000"/>
                </a:solidFill>
                <a:latin typeface="Arial" panose="020B0604020202020204" pitchFamily="34" charset="0"/>
                <a:cs typeface="Arial" panose="020B0604020202020204" pitchFamily="34" charset="0"/>
              </a:rPr>
              <a:t>STEM </a:t>
            </a:r>
            <a:r>
              <a:rPr lang="en-US" sz="2400" dirty="0">
                <a:latin typeface="Arial" panose="020B0604020202020204" pitchFamily="34" charset="0"/>
                <a:cs typeface="Arial" panose="020B0604020202020204" pitchFamily="34" charset="0"/>
              </a:rPr>
              <a:t>The density of aluminium is 2.70 </a:t>
            </a:r>
            <a:r>
              <a:rPr lang="en-US" sz="2400" dirty="0" smtClean="0">
                <a:latin typeface="Arial" panose="020B0604020202020204" pitchFamily="34" charset="0"/>
                <a:cs typeface="Arial" panose="020B0604020202020204" pitchFamily="34" charset="0"/>
              </a:rPr>
              <a:t>g/cm</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What </a:t>
            </a:r>
            <a:r>
              <a:rPr lang="en-US" sz="2400" dirty="0">
                <a:latin typeface="Arial" panose="020B0604020202020204" pitchFamily="34" charset="0"/>
                <a:cs typeface="Arial" panose="020B0604020202020204" pitchFamily="34" charset="0"/>
              </a:rPr>
              <a:t>is the density of aluminium in kg/m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endParaRPr lang="pl-PL" sz="2400" dirty="0">
              <a:latin typeface="Arial" panose="020B0604020202020204" pitchFamily="34" charset="0"/>
              <a:cs typeface="Arial" panose="020B0604020202020204" pitchFamily="34" charset="0"/>
            </a:endParaRPr>
          </a:p>
        </p:txBody>
      </p:sp>
      <p:sp>
        <p:nvSpPr>
          <p:cNvPr id="12" name="Rectangle 11"/>
          <p:cNvSpPr/>
          <p:nvPr/>
        </p:nvSpPr>
        <p:spPr>
          <a:xfrm flipH="1">
            <a:off x="251520" y="4581128"/>
            <a:ext cx="5204539" cy="19389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Q8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endParaRPr lang="en-US" sz="2000" dirty="0" smtClean="0">
              <a:solidFill>
                <a:schemeClr val="tx1"/>
              </a:solidFill>
              <a:latin typeface="Arial" panose="020B0604020202020204" pitchFamily="34" charset="0"/>
              <a:cs typeface="Arial" panose="020B0604020202020204" pitchFamily="34" charset="0"/>
            </a:endParaRPr>
          </a:p>
          <a:p>
            <a:pPr>
              <a:tabLst>
                <a:tab pos="2686050" algn="l"/>
              </a:tabLst>
            </a:pPr>
            <a:r>
              <a:rPr lang="en-US" sz="2400" dirty="0">
                <a:solidFill>
                  <a:schemeClr val="tx1"/>
                </a:solidFill>
                <a:latin typeface="Arial" panose="020B0604020202020204" pitchFamily="34" charset="0"/>
                <a:cs typeface="Arial" panose="020B0604020202020204" pitchFamily="34" charset="0"/>
              </a:rPr>
              <a:t>	2.70 g/cm</a:t>
            </a:r>
            <a:r>
              <a:rPr lang="en-US" sz="2400" baseline="30000" dirty="0">
                <a:solidFill>
                  <a:schemeClr val="tx1"/>
                </a:solidFill>
                <a:latin typeface="Arial" panose="020B0604020202020204" pitchFamily="34" charset="0"/>
                <a:cs typeface="Arial" panose="020B0604020202020204" pitchFamily="34" charset="0"/>
              </a:rPr>
              <a:t>3</a:t>
            </a:r>
          </a:p>
          <a:p>
            <a:r>
              <a:rPr lang="en-US" sz="2400" dirty="0" smtClean="0">
                <a:solidFill>
                  <a:schemeClr val="tx1"/>
                </a:solidFill>
                <a:latin typeface="Arial" panose="020B0604020202020204" pitchFamily="34" charset="0"/>
                <a:cs typeface="Arial" panose="020B0604020202020204" pitchFamily="34" charset="0"/>
              </a:rPr>
              <a:t>Convert to kg </a:t>
            </a:r>
            <a:r>
              <a:rPr lang="en-US" sz="2400" dirty="0" smtClean="0">
                <a:solidFill>
                  <a:schemeClr val="tx1"/>
                </a:solidFill>
                <a:sym typeface="Wingdings" panose="05000000000000000000" pitchFamily="2" charset="2"/>
              </a:rPr>
              <a:t></a:t>
            </a:r>
            <a:br>
              <a:rPr lang="en-US" sz="2400" dirty="0" smtClean="0">
                <a:solidFill>
                  <a:schemeClr val="tx1"/>
                </a:solidFill>
                <a:sym typeface="Wingdings" panose="05000000000000000000" pitchFamily="2" charset="2"/>
              </a:rPr>
            </a:br>
            <a:endParaRPr lang="en-US" sz="2400" dirty="0" smtClean="0">
              <a:solidFill>
                <a:schemeClr val="tx1"/>
              </a:solidFill>
              <a:sym typeface="Wingdings" panose="05000000000000000000" pitchFamily="2" charset="2"/>
            </a:endParaRPr>
          </a:p>
          <a:p>
            <a:r>
              <a:rPr lang="en-US" sz="2400" dirty="0">
                <a:solidFill>
                  <a:schemeClr val="tx1"/>
                </a:solidFill>
                <a:latin typeface="Arial" panose="020B0604020202020204" pitchFamily="34" charset="0"/>
                <a:cs typeface="Arial" panose="020B0604020202020204" pitchFamily="34" charset="0"/>
              </a:rPr>
              <a:t>Convert to kg </a:t>
            </a:r>
            <a:r>
              <a:rPr lang="en-US" sz="2400" dirty="0" smtClean="0">
                <a:solidFill>
                  <a:schemeClr val="tx1"/>
                </a:solidFill>
                <a:sym typeface="Wingdings" panose="05000000000000000000" pitchFamily="2" charset="2"/>
              </a:rPr>
              <a:t></a:t>
            </a:r>
            <a:endParaRPr lang="en-US" sz="2400" dirty="0">
              <a:solidFill>
                <a:schemeClr val="tx1"/>
              </a:solidFill>
              <a:sym typeface="Wingdings" panose="05000000000000000000" pitchFamily="2" charset="2"/>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8" name="Rectangle 7"/>
          <p:cNvSpPr/>
          <p:nvPr/>
        </p:nvSpPr>
        <p:spPr>
          <a:xfrm flipH="1">
            <a:off x="251520" y="2420888"/>
            <a:ext cx="5204539" cy="81560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Q7 hint</a:t>
            </a:r>
            <a:r>
              <a:rPr lang="en-US" sz="2300" dirty="0" smtClean="0">
                <a:solidFill>
                  <a:schemeClr val="tx1"/>
                </a:solidFill>
                <a:latin typeface="Arial" panose="020B0604020202020204" pitchFamily="34" charset="0"/>
                <a:cs typeface="Arial" panose="020B0604020202020204" pitchFamily="34" charset="0"/>
              </a:rPr>
              <a:t> – 		8940 kg/m</a:t>
            </a:r>
            <a:r>
              <a:rPr lang="en-US" sz="2300" baseline="30000" dirty="0" smtClean="0">
                <a:solidFill>
                  <a:schemeClr val="tx1"/>
                </a:solidFill>
                <a:latin typeface="Arial" panose="020B0604020202020204" pitchFamily="34" charset="0"/>
                <a:cs typeface="Arial" panose="020B0604020202020204" pitchFamily="34" charset="0"/>
              </a:rPr>
              <a:t>3</a:t>
            </a:r>
          </a:p>
          <a:p>
            <a:pPr>
              <a:tabLst>
                <a:tab pos="2914650" algn="l"/>
              </a:tabLst>
            </a:pPr>
            <a:r>
              <a:rPr lang="en-US" sz="2300" dirty="0" smtClean="0">
                <a:solidFill>
                  <a:schemeClr val="tx1"/>
                </a:solidFill>
                <a:latin typeface="Arial" panose="020B0604020202020204" pitchFamily="34" charset="0"/>
                <a:cs typeface="Arial" panose="020B0604020202020204" pitchFamily="34" charset="0"/>
              </a:rPr>
              <a:t>	</a:t>
            </a:r>
            <a:r>
              <a:rPr lang="en-US" sz="2300" dirty="0">
                <a:solidFill>
                  <a:schemeClr val="tx1"/>
                </a:solidFill>
                <a:latin typeface="Arial" panose="020B0604020202020204" pitchFamily="34" charset="0"/>
                <a:cs typeface="Arial" panose="020B0604020202020204" pitchFamily="34" charset="0"/>
                <a:sym typeface="Wingdings" panose="05000000000000000000" pitchFamily="2" charset="2"/>
              </a:rPr>
              <a:t> g/m</a:t>
            </a:r>
            <a:r>
              <a:rPr lang="en-US" sz="2300" baseline="30000" dirty="0">
                <a:solidFill>
                  <a:schemeClr val="tx1"/>
                </a:solidFill>
                <a:latin typeface="Arial" panose="020B0604020202020204" pitchFamily="34" charset="0"/>
                <a:cs typeface="Arial" panose="020B0604020202020204" pitchFamily="34" charset="0"/>
                <a:sym typeface="Wingdings" panose="05000000000000000000" pitchFamily="2" charset="2"/>
              </a:rPr>
              <a:t>3</a:t>
            </a:r>
          </a:p>
        </p:txBody>
      </p:sp>
      <p:sp>
        <p:nvSpPr>
          <p:cNvPr id="9" name="TextBox 8"/>
          <p:cNvSpPr txBox="1"/>
          <p:nvPr/>
        </p:nvSpPr>
        <p:spPr>
          <a:xfrm>
            <a:off x="2051720" y="2585151"/>
            <a:ext cx="697627" cy="461665"/>
          </a:xfrm>
          <a:prstGeom prst="rect">
            <a:avLst/>
          </a:prstGeom>
          <a:noFill/>
        </p:spPr>
        <p:txBody>
          <a:bodyPr wrap="none" rtlCol="0">
            <a:spAutoFit/>
          </a:bodyPr>
          <a:lstStyle/>
          <a:p>
            <a:r>
              <a:rPr lang="en-US" sz="2400" dirty="0" smtClean="0"/>
              <a:t>x </a:t>
            </a:r>
            <a:r>
              <a:rPr lang="en-US" sz="2400" dirty="0" smtClean="0">
                <a:sym typeface="Wingdings" panose="05000000000000000000" pitchFamily="2" charset="2"/>
              </a:rPr>
              <a:t></a:t>
            </a:r>
          </a:p>
        </p:txBody>
      </p:sp>
      <p:sp>
        <p:nvSpPr>
          <p:cNvPr id="10" name="Arc 9"/>
          <p:cNvSpPr/>
          <p:nvPr/>
        </p:nvSpPr>
        <p:spPr>
          <a:xfrm rot="6197144" flipV="1">
            <a:off x="2742529" y="2653112"/>
            <a:ext cx="460442" cy="35277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6197144" flipV="1">
            <a:off x="2742529" y="5321633"/>
            <a:ext cx="460442" cy="35277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6197144" flipV="1">
            <a:off x="2749053" y="5897697"/>
            <a:ext cx="460442" cy="35277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059832" y="5626564"/>
            <a:ext cx="1523174" cy="830997"/>
          </a:xfrm>
          <a:prstGeom prst="rect">
            <a:avLst/>
          </a:prstGeom>
          <a:noFill/>
        </p:spPr>
        <p:txBody>
          <a:bodyPr wrap="none" rtlCol="0">
            <a:spAutoFit/>
          </a:bodyPr>
          <a:lstStyle/>
          <a:p>
            <a:pPr marL="342900" indent="-342900">
              <a:buFont typeface="Wingdings" panose="05000000000000000000" pitchFamily="2" charset="2"/>
              <a:buChar char="o"/>
            </a:pPr>
            <a:r>
              <a:rPr lang="en-US" sz="2400" dirty="0" smtClean="0">
                <a:sym typeface="Wingdings" panose="05000000000000000000" pitchFamily="2" charset="2"/>
              </a:rPr>
              <a:t>kg/cm</a:t>
            </a:r>
            <a:r>
              <a:rPr lang="en-US" sz="2400" baseline="30000" dirty="0" smtClean="0">
                <a:sym typeface="Wingdings" panose="05000000000000000000" pitchFamily="2" charset="2"/>
              </a:rPr>
              <a:t>3</a:t>
            </a:r>
          </a:p>
          <a:p>
            <a:pPr marL="342900" indent="-342900">
              <a:buFont typeface="Wingdings" panose="05000000000000000000" pitchFamily="2" charset="2"/>
              <a:buChar char="o"/>
            </a:pPr>
            <a:r>
              <a:rPr lang="en-US" sz="2400" dirty="0" smtClean="0">
                <a:sym typeface="Wingdings" panose="05000000000000000000" pitchFamily="2" charset="2"/>
              </a:rPr>
              <a:t>Kg/m</a:t>
            </a:r>
            <a:r>
              <a:rPr lang="en-US" sz="2400" baseline="30000" dirty="0" smtClean="0">
                <a:sym typeface="Wingdings" panose="05000000000000000000" pitchFamily="2" charset="2"/>
              </a:rPr>
              <a:t>3</a:t>
            </a:r>
            <a:r>
              <a:rPr lang="en-US" sz="2400" dirty="0" smtClean="0">
                <a:sym typeface="Wingdings" panose="05000000000000000000" pitchFamily="2" charset="2"/>
              </a:rPr>
              <a:t> </a:t>
            </a:r>
          </a:p>
        </p:txBody>
      </p:sp>
    </p:spTree>
    <p:extLst>
      <p:ext uri="{BB962C8B-B14F-4D97-AF65-F5344CB8AC3E}">
        <p14:creationId xmlns:p14="http://schemas.microsoft.com/office/powerpoint/2010/main" val="3356093633"/>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11.3 </a:t>
            </a:r>
            <a:r>
              <a:rPr lang="en-GB" sz="4000" dirty="0"/>
              <a:t>– </a:t>
            </a:r>
            <a:r>
              <a:rPr lang="en-GB" sz="4000" dirty="0" smtClean="0"/>
              <a:t>More Compound </a:t>
            </a:r>
            <a:r>
              <a:rPr lang="en-GB" sz="4000" dirty="0"/>
              <a:t>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347</a:t>
            </a:r>
            <a:endParaRPr lang="en-GB" sz="1400" b="1" dirty="0">
              <a:latin typeface="Calibri" panose="020F0502020204030204" pitchFamily="34" charset="0"/>
            </a:endParaRPr>
          </a:p>
        </p:txBody>
      </p:sp>
      <p:sp>
        <p:nvSpPr>
          <p:cNvPr id="3" name="Rectangle 2"/>
          <p:cNvSpPr/>
          <p:nvPr/>
        </p:nvSpPr>
        <p:spPr>
          <a:xfrm>
            <a:off x="251520" y="1196752"/>
            <a:ext cx="5256584" cy="2462213"/>
          </a:xfrm>
          <a:prstGeom prst="rect">
            <a:avLst/>
          </a:prstGeom>
        </p:spPr>
        <p:txBody>
          <a:bodyPr wrap="square">
            <a:spAutoFit/>
          </a:bodyPr>
          <a:lstStyle/>
          <a:p>
            <a:pPr marL="514350" indent="-514350">
              <a:buClr>
                <a:srgbClr val="C00000"/>
              </a:buClr>
              <a:buFont typeface="+mj-lt"/>
              <a:buAutoNum type="arabicPeriod" startAt="9"/>
              <a:tabLst>
                <a:tab pos="2743200" algn="l"/>
              </a:tabLst>
            </a:pPr>
            <a:r>
              <a:rPr lang="en-US" sz="2200" dirty="0">
                <a:latin typeface="Arial" panose="020B0604020202020204" pitchFamily="34" charset="0"/>
                <a:cs typeface="Arial" panose="020B0604020202020204" pitchFamily="34" charset="0"/>
              </a:rPr>
              <a:t>A metal has density </a:t>
            </a:r>
            <a:r>
              <a:rPr lang="en-US" sz="2200" dirty="0" smtClean="0">
                <a:latin typeface="Arial" panose="020B0604020202020204" pitchFamily="34" charset="0"/>
                <a:cs typeface="Arial" panose="020B0604020202020204" pitchFamily="34" charset="0"/>
              </a:rPr>
              <a:t>kg/cm</a:t>
            </a:r>
            <a:r>
              <a:rPr lang="en-US" sz="2200" baseline="30000" dirty="0" smtClean="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Write </a:t>
            </a:r>
            <a:r>
              <a:rPr lang="en-US" sz="2200" dirty="0">
                <a:latin typeface="Arial" panose="020B0604020202020204" pitchFamily="34" charset="0"/>
                <a:cs typeface="Arial" panose="020B0604020202020204" pitchFamily="34" charset="0"/>
              </a:rPr>
              <a:t>an expression for its density in kg/m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a:t>
            </a:r>
          </a:p>
          <a:p>
            <a:pPr marL="514350" indent="-514350">
              <a:buClr>
                <a:srgbClr val="C00000"/>
              </a:buClr>
              <a:buFont typeface="+mj-lt"/>
              <a:buAutoNum type="arabicPeriod" startAt="9"/>
              <a:tabLst>
                <a:tab pos="2743200" algn="l"/>
              </a:tabLst>
            </a:pPr>
            <a:r>
              <a:rPr lang="en-US" sz="2200" b="1" dirty="0">
                <a:solidFill>
                  <a:srgbClr val="C00000"/>
                </a:solidFill>
                <a:latin typeface="Arial" panose="020B0604020202020204" pitchFamily="34" charset="0"/>
                <a:cs typeface="Arial" panose="020B0604020202020204" pitchFamily="34" charset="0"/>
              </a:rPr>
              <a:t>STEM / Reasoning </a:t>
            </a:r>
            <a:r>
              <a:rPr lang="en-US" sz="2200" dirty="0">
                <a:latin typeface="Arial" panose="020B0604020202020204" pitchFamily="34" charset="0"/>
                <a:cs typeface="Arial" panose="020B0604020202020204" pitchFamily="34" charset="0"/>
              </a:rPr>
              <a:t>1 cm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of gold has mass 19.32 g.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1 </a:t>
            </a:r>
            <a:r>
              <a:rPr lang="en-US" sz="2200" dirty="0">
                <a:latin typeface="Arial" panose="020B0604020202020204" pitchFamily="34" charset="0"/>
                <a:cs typeface="Arial" panose="020B0604020202020204" pitchFamily="34" charset="0"/>
              </a:rPr>
              <a:t>cm</a:t>
            </a:r>
            <a:r>
              <a:rPr lang="en-US" sz="2200" baseline="30000" dirty="0">
                <a:latin typeface="Arial" panose="020B0604020202020204" pitchFamily="34" charset="0"/>
                <a:cs typeface="Arial" panose="020B0604020202020204" pitchFamily="34" charset="0"/>
              </a:rPr>
              <a:t>3</a:t>
            </a:r>
            <a:r>
              <a:rPr lang="en-US" sz="2200" dirty="0">
                <a:latin typeface="Arial" panose="020B0604020202020204" pitchFamily="34" charset="0"/>
                <a:cs typeface="Arial" panose="020B0604020202020204" pitchFamily="34" charset="0"/>
              </a:rPr>
              <a:t> of platinum has mass 21.45 </a:t>
            </a:r>
            <a:r>
              <a:rPr lang="en-US" sz="2200" dirty="0" smtClean="0">
                <a:latin typeface="Arial" panose="020B0604020202020204" pitchFamily="34" charset="0"/>
                <a:cs typeface="Arial" panose="020B0604020202020204" pitchFamily="34" charset="0"/>
              </a:rPr>
              <a:t>g.</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Which </a:t>
            </a:r>
            <a:r>
              <a:rPr lang="en-US" sz="2200" dirty="0">
                <a:latin typeface="Arial" panose="020B0604020202020204" pitchFamily="34" charset="0"/>
                <a:cs typeface="Arial" panose="020B0604020202020204" pitchFamily="34" charset="0"/>
              </a:rPr>
              <a:t>metal is denser? Explain.</a:t>
            </a:r>
            <a:endParaRPr lang="pl-PL"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pSp>
        <p:nvGrpSpPr>
          <p:cNvPr id="16" name="Group 15"/>
          <p:cNvGrpSpPr/>
          <p:nvPr/>
        </p:nvGrpSpPr>
        <p:grpSpPr>
          <a:xfrm>
            <a:off x="305905" y="3645024"/>
            <a:ext cx="5130191" cy="2871343"/>
            <a:chOff x="3483872" y="1089031"/>
            <a:chExt cx="5264592" cy="2871343"/>
          </a:xfrm>
        </p:grpSpPr>
        <p:sp>
          <p:nvSpPr>
            <p:cNvPr id="17" name="Round Diagonal Corner Rectangle 16"/>
            <p:cNvSpPr/>
            <p:nvPr/>
          </p:nvSpPr>
          <p:spPr>
            <a:xfrm>
              <a:off x="3491880" y="1089031"/>
              <a:ext cx="5256584" cy="2871343"/>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a:off x="3483872" y="1089031"/>
              <a:ext cx="5256584" cy="458785"/>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3563889" y="1605883"/>
              <a:ext cx="5095139" cy="2354491"/>
            </a:xfrm>
            <a:prstGeom prst="rect">
              <a:avLst/>
            </a:prstGeom>
          </p:spPr>
          <p:txBody>
            <a:bodyPr wrap="square">
              <a:spAutoFit/>
            </a:bodyPr>
            <a:lstStyle/>
            <a:p>
              <a:pPr>
                <a:spcAft>
                  <a:spcPts val="0"/>
                </a:spcAft>
                <a:tabLst>
                  <a:tab pos="4972050" algn="r"/>
                </a:tabLst>
              </a:pPr>
              <a:r>
                <a:rPr lang="en-US" sz="2100" dirty="0"/>
                <a:t>The density of </a:t>
              </a:r>
              <a:r>
                <a:rPr lang="en-US" sz="2100" dirty="0" smtClean="0"/>
                <a:t>juice </a:t>
              </a:r>
              <a:r>
                <a:rPr lang="en-US" sz="2100" dirty="0"/>
                <a:t>is 1.1 grams per cm</a:t>
              </a:r>
              <a:r>
                <a:rPr lang="en-US" sz="2100" baseline="30000" dirty="0"/>
                <a:t>3</a:t>
              </a:r>
              <a:r>
                <a:rPr lang="en-US" sz="2100" dirty="0"/>
                <a:t>.</a:t>
              </a:r>
            </a:p>
            <a:p>
              <a:pPr>
                <a:spcAft>
                  <a:spcPts val="0"/>
                </a:spcAft>
                <a:tabLst>
                  <a:tab pos="4972050" algn="r"/>
                </a:tabLst>
              </a:pPr>
              <a:r>
                <a:rPr lang="en-US" sz="2100" dirty="0"/>
                <a:t>The density of water is 1 gram per cm</a:t>
              </a:r>
              <a:r>
                <a:rPr lang="en-US" sz="2100" baseline="30000" dirty="0"/>
                <a:t>3</a:t>
              </a:r>
              <a:r>
                <a:rPr lang="en-US" sz="2100" dirty="0"/>
                <a:t>.</a:t>
              </a:r>
            </a:p>
            <a:p>
              <a:pPr>
                <a:spcAft>
                  <a:spcPts val="0"/>
                </a:spcAft>
                <a:tabLst>
                  <a:tab pos="4972050" algn="r"/>
                </a:tabLst>
              </a:pPr>
              <a:r>
                <a:rPr lang="en-US" sz="2100" dirty="0"/>
                <a:t>270 cm</a:t>
              </a:r>
              <a:r>
                <a:rPr lang="en-US" sz="2100" baseline="30000" dirty="0"/>
                <a:t>3</a:t>
              </a:r>
              <a:r>
                <a:rPr lang="en-US" sz="2100" dirty="0"/>
                <a:t> of drink is made by mixing 40 cm</a:t>
              </a:r>
              <a:r>
                <a:rPr lang="en-US" sz="2100" baseline="30000" dirty="0"/>
                <a:t>3</a:t>
              </a:r>
              <a:r>
                <a:rPr lang="en-US" sz="2100" dirty="0"/>
                <a:t> of juice </a:t>
              </a:r>
              <a:r>
                <a:rPr lang="en-US" sz="2100" dirty="0" smtClean="0"/>
                <a:t>with </a:t>
              </a:r>
              <a:r>
                <a:rPr lang="en-US" sz="2100" dirty="0"/>
                <a:t>230 cm</a:t>
              </a:r>
              <a:r>
                <a:rPr lang="en-US" sz="2100" baseline="30000" dirty="0"/>
                <a:t>3</a:t>
              </a:r>
              <a:r>
                <a:rPr lang="en-US" sz="2100" dirty="0"/>
                <a:t> of water.</a:t>
              </a:r>
            </a:p>
            <a:p>
              <a:pPr>
                <a:spcAft>
                  <a:spcPts val="0"/>
                </a:spcAft>
                <a:tabLst>
                  <a:tab pos="4972050" algn="r"/>
                </a:tabLst>
              </a:pPr>
              <a:r>
                <a:rPr lang="en-US" sz="2100" dirty="0"/>
                <a:t>Work out the density of the drink. </a:t>
              </a:r>
              <a:endParaRPr lang="en-US" sz="2100" dirty="0" smtClean="0"/>
            </a:p>
            <a:p>
              <a:pPr>
                <a:spcAft>
                  <a:spcPts val="0"/>
                </a:spcAft>
                <a:tabLst>
                  <a:tab pos="4972050" algn="r"/>
                </a:tabLst>
              </a:pPr>
              <a:r>
                <a:rPr lang="en-US" sz="2100" dirty="0"/>
                <a:t>	</a:t>
              </a:r>
              <a:r>
                <a:rPr lang="en-US" sz="2100" b="1" dirty="0" smtClean="0"/>
                <a:t>(</a:t>
              </a:r>
              <a:r>
                <a:rPr lang="en-US" sz="2100" b="1" dirty="0"/>
                <a:t>3 marks)</a:t>
              </a:r>
            </a:p>
          </p:txBody>
        </p:sp>
      </p:grpSp>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2132856"/>
            <a:ext cx="548640" cy="548640"/>
          </a:xfrm>
          <a:prstGeom prst="rect">
            <a:avLst/>
          </a:prstGeom>
        </p:spPr>
      </p:pic>
      <p:pic>
        <p:nvPicPr>
          <p:cNvPr id="22" name="Picture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9824" y="3645024"/>
            <a:ext cx="548640" cy="548640"/>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flipH="1">
                <a:off x="5580112" y="5739874"/>
                <a:ext cx="3168352" cy="863057"/>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chemeClr val="tx1"/>
                    </a:solidFill>
                    <a:latin typeface="Arial" panose="020B0604020202020204" pitchFamily="34" charset="0"/>
                    <a:cs typeface="Arial" panose="020B0604020202020204" pitchFamily="34" charset="0"/>
                  </a:rPr>
                  <a:t>Exam hint</a:t>
                </a:r>
              </a:p>
              <a:p>
                <a:r>
                  <a:rPr lang="en-US" sz="2000" dirty="0" smtClean="0">
                    <a:solidFill>
                      <a:schemeClr val="tx1"/>
                    </a:solidFill>
                    <a:latin typeface="Arial" panose="020B0604020202020204" pitchFamily="34" charset="0"/>
                    <a:cs typeface="Arial" panose="020B0604020202020204" pitchFamily="34" charset="0"/>
                  </a:rPr>
                  <a:t>Density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a:rPr lang="en-US" sz="2000" b="0" i="1" smtClean="0">
                            <a:solidFill>
                              <a:schemeClr val="tx1"/>
                            </a:solidFill>
                            <a:latin typeface="Cambria Math" panose="02040503050406030204" pitchFamily="18" charset="0"/>
                            <a:cs typeface="Arial" panose="020B0604020202020204" pitchFamily="34" charset="0"/>
                          </a:rPr>
                          <m:t>𝑇𝑜𝑡𝑎𝑙</m:t>
                        </m:r>
                        <m:r>
                          <a:rPr lang="en-US" sz="2000" b="0" i="1" smtClean="0">
                            <a:solidFill>
                              <a:schemeClr val="tx1"/>
                            </a:solidFill>
                            <a:latin typeface="Cambria Math" panose="02040503050406030204" pitchFamily="18" charset="0"/>
                            <a:cs typeface="Arial" panose="020B0604020202020204" pitchFamily="34" charset="0"/>
                          </a:rPr>
                          <m:t> </m:t>
                        </m:r>
                        <m:r>
                          <a:rPr lang="en-US" sz="2000" b="0" i="1" smtClean="0">
                            <a:solidFill>
                              <a:schemeClr val="tx1"/>
                            </a:solidFill>
                            <a:latin typeface="Cambria Math" panose="02040503050406030204" pitchFamily="18" charset="0"/>
                            <a:cs typeface="Arial" panose="020B0604020202020204" pitchFamily="34" charset="0"/>
                          </a:rPr>
                          <m:t>𝑀𝑎𝑠𝑠</m:t>
                        </m:r>
                      </m:num>
                      <m:den>
                        <m:r>
                          <m:rPr>
                            <m:sty m:val="p"/>
                          </m:rPr>
                          <a:rPr lang="en-US" sz="2000" b="0" i="0" smtClean="0">
                            <a:solidFill>
                              <a:schemeClr val="tx1"/>
                            </a:solidFill>
                            <a:latin typeface="Cambria Math" panose="02040503050406030204" pitchFamily="18" charset="0"/>
                            <a:cs typeface="Arial" panose="020B0604020202020204" pitchFamily="34" charset="0"/>
                          </a:rPr>
                          <m:t>Total</m:t>
                        </m:r>
                        <m:r>
                          <a:rPr lang="en-US" sz="2000" b="0" i="0" smtClean="0">
                            <a:solidFill>
                              <a:schemeClr val="tx1"/>
                            </a:solidFill>
                            <a:latin typeface="Cambria Math" panose="02040503050406030204" pitchFamily="18" charset="0"/>
                            <a:cs typeface="Arial" panose="020B0604020202020204" pitchFamily="34" charset="0"/>
                          </a:rPr>
                          <m:t> </m:t>
                        </m:r>
                        <m:r>
                          <m:rPr>
                            <m:sty m:val="p"/>
                          </m:rPr>
                          <a:rPr lang="en-US" sz="2000" b="0" i="0" smtClean="0">
                            <a:solidFill>
                              <a:schemeClr val="tx1"/>
                            </a:solidFill>
                            <a:latin typeface="Cambria Math" panose="02040503050406030204" pitchFamily="18" charset="0"/>
                            <a:cs typeface="Arial" panose="020B0604020202020204" pitchFamily="34" charset="0"/>
                          </a:rPr>
                          <m:t>Volume</m:t>
                        </m:r>
                      </m:den>
                    </m:f>
                  </m:oMath>
                </a14:m>
                <a:endParaRPr lang="en-US" sz="2000" dirty="0"/>
              </a:p>
            </p:txBody>
          </p:sp>
        </mc:Choice>
        <mc:Fallback xmlns="">
          <p:sp>
            <p:nvSpPr>
              <p:cNvPr id="23" name="Rectangle 22"/>
              <p:cNvSpPr>
                <a:spLocks noRot="1" noChangeAspect="1" noMove="1" noResize="1" noEditPoints="1" noAdjustHandles="1" noChangeArrowheads="1" noChangeShapeType="1" noTextEdit="1"/>
              </p:cNvSpPr>
              <p:nvPr/>
            </p:nvSpPr>
            <p:spPr>
              <a:xfrm flipH="1">
                <a:off x="5580112" y="5739874"/>
                <a:ext cx="3168352" cy="863057"/>
              </a:xfrm>
              <a:prstGeom prst="rect">
                <a:avLst/>
              </a:prstGeom>
              <a:blipFill rotWithShape="0">
                <a:blip r:embed="rId6"/>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1505216399"/>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11.3 </a:t>
            </a:r>
            <a:r>
              <a:rPr lang="en-GB" sz="4000" dirty="0"/>
              <a:t>– </a:t>
            </a:r>
            <a:r>
              <a:rPr lang="en-GB" sz="4000" dirty="0" smtClean="0"/>
              <a:t>More Compound </a:t>
            </a:r>
            <a:r>
              <a:rPr lang="en-GB" sz="4000" dirty="0"/>
              <a:t>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347</a:t>
            </a:r>
            <a:endParaRPr lang="en-GB" sz="1400" b="1" dirty="0">
              <a:latin typeface="Calibri" panose="020F0502020204030204" pitchFamily="34" charset="0"/>
            </a:endParaRPr>
          </a:p>
        </p:txBody>
      </p:sp>
      <p:sp>
        <p:nvSpPr>
          <p:cNvPr id="3" name="Rectangle 2"/>
          <p:cNvSpPr/>
          <p:nvPr/>
        </p:nvSpPr>
        <p:spPr>
          <a:xfrm>
            <a:off x="251520" y="4820959"/>
            <a:ext cx="5256584" cy="1200329"/>
          </a:xfrm>
          <a:prstGeom prst="rect">
            <a:avLst/>
          </a:prstGeom>
        </p:spPr>
        <p:txBody>
          <a:bodyPr wrap="square">
            <a:spAutoFit/>
          </a:bodyPr>
          <a:lstStyle/>
          <a:p>
            <a:pPr marL="514350" indent="-514350">
              <a:buClr>
                <a:srgbClr val="C00000"/>
              </a:buClr>
              <a:buFont typeface="+mj-lt"/>
              <a:buAutoNum type="arabicPeriod" startAt="12"/>
              <a:tabLst>
                <a:tab pos="2743200" algn="l"/>
              </a:tabLst>
            </a:pPr>
            <a:r>
              <a:rPr lang="en-US" sz="2400" b="1" dirty="0">
                <a:solidFill>
                  <a:srgbClr val="C00000"/>
                </a:solidFill>
                <a:latin typeface="Arial" panose="020B0604020202020204" pitchFamily="34" charset="0"/>
                <a:cs typeface="Arial" panose="020B0604020202020204" pitchFamily="34" charset="0"/>
              </a:rPr>
              <a:t>STEM</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force of 45 N is applied to an area of </a:t>
            </a:r>
            <a:r>
              <a:rPr lang="en-US" sz="2400" dirty="0" smtClean="0">
                <a:latin typeface="Arial" panose="020B0604020202020204" pitchFamily="34" charset="0"/>
                <a:cs typeface="Arial" panose="020B0604020202020204" pitchFamily="34" charset="0"/>
              </a:rPr>
              <a:t>26 000 cm</a:t>
            </a:r>
            <a:r>
              <a:rPr lang="en-US" sz="2400" baseline="30000" dirty="0" smtClean="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Work out the pressure in N/m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endParaRPr lang="pl-PL"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4797152"/>
            <a:ext cx="548640" cy="548640"/>
          </a:xfrm>
          <a:prstGeom prst="rect">
            <a:avLst/>
          </a:prstGeom>
        </p:spPr>
      </p:pic>
      <p:grpSp>
        <p:nvGrpSpPr>
          <p:cNvPr id="13" name="Group 12"/>
          <p:cNvGrpSpPr/>
          <p:nvPr/>
        </p:nvGrpSpPr>
        <p:grpSpPr>
          <a:xfrm>
            <a:off x="251520" y="1281828"/>
            <a:ext cx="5213924" cy="3261046"/>
            <a:chOff x="150164" y="6494199"/>
            <a:chExt cx="5213924" cy="3261046"/>
          </a:xfrm>
        </p:grpSpPr>
        <mc:AlternateContent xmlns:mc="http://schemas.openxmlformats.org/markup-compatibility/2006" xmlns:a14="http://schemas.microsoft.com/office/drawing/2010/main">
          <mc:Choice Requires="a14">
            <p:sp>
              <p:nvSpPr>
                <p:cNvPr id="14" name="Rectangle 13"/>
                <p:cNvSpPr/>
                <p:nvPr/>
              </p:nvSpPr>
              <p:spPr>
                <a:xfrm flipH="1">
                  <a:off x="150164" y="6673055"/>
                  <a:ext cx="5213924" cy="3082190"/>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smtClean="0">
                      <a:solidFill>
                        <a:schemeClr val="tx1"/>
                      </a:solidFill>
                      <a:latin typeface="Arial" panose="020B0604020202020204" pitchFamily="34" charset="0"/>
                      <a:cs typeface="Arial" panose="020B0604020202020204" pitchFamily="34" charset="0"/>
                    </a:rPr>
                    <a:t>Pressure is a compound measure. It is the </a:t>
                  </a:r>
                  <a:r>
                    <a:rPr lang="en-US" sz="2400" b="1" dirty="0">
                      <a:solidFill>
                        <a:schemeClr val="tx1"/>
                      </a:solidFill>
                      <a:latin typeface="Arial" panose="020B0604020202020204" pitchFamily="34" charset="0"/>
                      <a:cs typeface="Arial" panose="020B0604020202020204" pitchFamily="34" charset="0"/>
                    </a:rPr>
                    <a:t>force </a:t>
                  </a:r>
                  <a:r>
                    <a:rPr lang="en-US" sz="2400" dirty="0">
                      <a:solidFill>
                        <a:schemeClr val="tx1"/>
                      </a:solidFill>
                      <a:latin typeface="Arial" panose="020B0604020202020204" pitchFamily="34" charset="0"/>
                      <a:cs typeface="Arial" panose="020B0604020202020204" pitchFamily="34" charset="0"/>
                    </a:rPr>
                    <a:t>in newtons applied over an </a:t>
                  </a:r>
                  <a:r>
                    <a:rPr lang="en-US" sz="2400" b="1" dirty="0">
                      <a:solidFill>
                        <a:schemeClr val="tx1"/>
                      </a:solidFill>
                      <a:latin typeface="Arial" panose="020B0604020202020204" pitchFamily="34" charset="0"/>
                      <a:cs typeface="Arial" panose="020B0604020202020204" pitchFamily="34" charset="0"/>
                    </a:rPr>
                    <a:t>area </a:t>
                  </a:r>
                  <a:r>
                    <a:rPr lang="en-US" sz="2400" dirty="0">
                      <a:solidFill>
                        <a:schemeClr val="tx1"/>
                      </a:solidFill>
                      <a:latin typeface="Arial" panose="020B0604020202020204" pitchFamily="34" charset="0"/>
                      <a:cs typeface="Arial" panose="020B0604020202020204" pitchFamily="34" charset="0"/>
                    </a:rPr>
                    <a:t>in cm</a:t>
                  </a:r>
                  <a:r>
                    <a:rPr lang="en-US" sz="2400" baseline="30000" dirty="0">
                      <a:solidFill>
                        <a:schemeClr val="tx1"/>
                      </a:solidFill>
                      <a:latin typeface="Arial" panose="020B0604020202020204" pitchFamily="34" charset="0"/>
                      <a:cs typeface="Arial" panose="020B0604020202020204" pitchFamily="34" charset="0"/>
                    </a:rPr>
                    <a:t>2</a:t>
                  </a:r>
                  <a:r>
                    <a:rPr lang="en-US" sz="2400" dirty="0">
                      <a:solidFill>
                        <a:schemeClr val="tx1"/>
                      </a:solidFill>
                      <a:latin typeface="Arial" panose="020B0604020202020204" pitchFamily="34" charset="0"/>
                      <a:cs typeface="Arial" panose="020B0604020202020204" pitchFamily="34" charset="0"/>
                    </a:rPr>
                    <a:t> or m</a:t>
                  </a:r>
                  <a:r>
                    <a:rPr lang="en-US" sz="2400" baseline="30000" dirty="0">
                      <a:solidFill>
                        <a:schemeClr val="tx1"/>
                      </a:solidFill>
                      <a:latin typeface="Arial" panose="020B0604020202020204" pitchFamily="34" charset="0"/>
                      <a:cs typeface="Arial" panose="020B0604020202020204" pitchFamily="34" charset="0"/>
                    </a:rPr>
                    <a:t>2</a:t>
                  </a:r>
                  <a:r>
                    <a:rPr lang="en-US" sz="2400" dirty="0">
                      <a:solidFill>
                        <a:schemeClr val="tx1"/>
                      </a:solidFill>
                      <a:latin typeface="Arial" panose="020B0604020202020204" pitchFamily="34" charset="0"/>
                      <a:cs typeface="Arial" panose="020B0604020202020204" pitchFamily="34" charset="0"/>
                    </a:rPr>
                    <a:t>. It is usually measured in newtons (N) per square metre (N/m</a:t>
                  </a:r>
                  <a:r>
                    <a:rPr lang="en-US" sz="2400" baseline="30000" dirty="0">
                      <a:solidFill>
                        <a:schemeClr val="tx1"/>
                      </a:solidFill>
                      <a:latin typeface="Arial" panose="020B0604020202020204" pitchFamily="34" charset="0"/>
                      <a:cs typeface="Arial" panose="020B0604020202020204" pitchFamily="34" charset="0"/>
                    </a:rPr>
                    <a:t>2</a:t>
                  </a:r>
                  <a:r>
                    <a:rPr lang="en-US" sz="2400" dirty="0">
                      <a:solidFill>
                        <a:schemeClr val="tx1"/>
                      </a:solidFill>
                      <a:latin typeface="Arial" panose="020B0604020202020204" pitchFamily="34" charset="0"/>
                      <a:cs typeface="Arial" panose="020B0604020202020204" pitchFamily="34" charset="0"/>
                    </a:rPr>
                    <a:t>) or per square centimetre (N/cm</a:t>
                  </a:r>
                  <a:r>
                    <a:rPr lang="en-US" sz="2400" baseline="30000" dirty="0">
                      <a:solidFill>
                        <a:schemeClr val="tx1"/>
                      </a:solidFill>
                      <a:latin typeface="Arial" panose="020B0604020202020204" pitchFamily="34" charset="0"/>
                      <a:cs typeface="Arial" panose="020B0604020202020204" pitchFamily="34" charset="0"/>
                    </a:rPr>
                    <a:t>2</a:t>
                  </a:r>
                  <a:r>
                    <a:rPr lang="en-US" sz="2400" dirty="0">
                      <a:solidFill>
                        <a:schemeClr val="tx1"/>
                      </a:solidFill>
                      <a:latin typeface="Arial" panose="020B0604020202020204" pitchFamily="34" charset="0"/>
                      <a:cs typeface="Arial" panose="020B0604020202020204" pitchFamily="34" charset="0"/>
                    </a:rPr>
                    <a:t>). </a:t>
                  </a:r>
                </a:p>
                <a:p>
                  <a:r>
                    <a:rPr lang="en-US" sz="2400" dirty="0" smtClean="0">
                      <a:solidFill>
                        <a:schemeClr val="tx1"/>
                      </a:solidFill>
                      <a:latin typeface="Arial" panose="020B0604020202020204" pitchFamily="34" charset="0"/>
                      <a:cs typeface="Arial" panose="020B0604020202020204" pitchFamily="34" charset="0"/>
                    </a:rPr>
                    <a:t>Pressure =</a:t>
                  </a:r>
                  <a14:m>
                    <m:oMath xmlns:m="http://schemas.openxmlformats.org/officeDocument/2006/math">
                      <m:r>
                        <a:rPr lang="en-US" sz="2400" smtClean="0">
                          <a:solidFill>
                            <a:schemeClr val="tx1"/>
                          </a:solidFill>
                          <a:latin typeface="Cambria Math" panose="02040503050406030204" pitchFamily="18" charset="0"/>
                          <a:cs typeface="Arial" panose="020B0604020202020204" pitchFamily="34" charset="0"/>
                        </a:rPr>
                        <m:t> </m:t>
                      </m:r>
                      <m:f>
                        <m:fPr>
                          <m:ctrlPr>
                            <a:rPr lang="en-US" sz="2400" i="1">
                              <a:solidFill>
                                <a:schemeClr val="tx1"/>
                              </a:solidFill>
                              <a:latin typeface="Cambria Math" panose="02040503050406030204" pitchFamily="18" charset="0"/>
                              <a:cs typeface="Arial" panose="020B0604020202020204" pitchFamily="34" charset="0"/>
                            </a:rPr>
                          </m:ctrlPr>
                        </m:fPr>
                        <m:num>
                          <m:r>
                            <m:rPr>
                              <m:sty m:val="p"/>
                            </m:rPr>
                            <a:rPr lang="en-US" sz="2400" b="0" i="0" smtClean="0">
                              <a:solidFill>
                                <a:schemeClr val="tx1"/>
                              </a:solidFill>
                              <a:latin typeface="Cambria Math" panose="02040503050406030204" pitchFamily="18" charset="0"/>
                              <a:cs typeface="Arial" panose="020B0604020202020204" pitchFamily="34" charset="0"/>
                            </a:rPr>
                            <m:t>force</m:t>
                          </m:r>
                        </m:num>
                        <m:den>
                          <m:r>
                            <m:rPr>
                              <m:sty m:val="p"/>
                            </m:rPr>
                            <a:rPr lang="en-US" sz="2400" b="0" i="0" smtClean="0">
                              <a:solidFill>
                                <a:schemeClr val="tx1"/>
                              </a:solidFill>
                              <a:latin typeface="Cambria Math" panose="02040503050406030204" pitchFamily="18" charset="0"/>
                              <a:cs typeface="Arial" panose="020B0604020202020204" pitchFamily="34" charset="0"/>
                            </a:rPr>
                            <m:t>area</m:t>
                          </m:r>
                        </m:den>
                      </m:f>
                    </m:oMath>
                  </a14:m>
                  <a:r>
                    <a:rPr lang="en-US" sz="2400" dirty="0" smtClean="0">
                      <a:solidFill>
                        <a:schemeClr val="tx1"/>
                      </a:solidFill>
                    </a:rPr>
                    <a:t> or </a:t>
                  </a:r>
                  <a:r>
                    <a:rPr lang="en-US" sz="2400" i="1" dirty="0" smtClean="0">
                      <a:solidFill>
                        <a:schemeClr val="tx1"/>
                      </a:solidFill>
                    </a:rPr>
                    <a:t>P</a:t>
                  </a:r>
                  <a:r>
                    <a:rPr lang="en-US" sz="2400" dirty="0" smtClean="0">
                      <a:solidFill>
                        <a:schemeClr val="tx1"/>
                      </a:solidFill>
                    </a:rPr>
                    <a:t> = </a:t>
                  </a:r>
                  <a14:m>
                    <m:oMath xmlns:m="http://schemas.openxmlformats.org/officeDocument/2006/math">
                      <m:f>
                        <m:fPr>
                          <m:ctrlPr>
                            <a:rPr lang="en-US" sz="2400" i="1">
                              <a:solidFill>
                                <a:schemeClr val="tx1"/>
                              </a:solidFill>
                              <a:latin typeface="Cambria Math" panose="02040503050406030204" pitchFamily="18" charset="0"/>
                              <a:cs typeface="Arial" panose="020B0604020202020204" pitchFamily="34" charset="0"/>
                            </a:rPr>
                          </m:ctrlPr>
                        </m:fPr>
                        <m:num>
                          <m:r>
                            <m:rPr>
                              <m:sty m:val="p"/>
                            </m:rPr>
                            <a:rPr lang="en-US" sz="2400" b="0" i="0" smtClean="0">
                              <a:solidFill>
                                <a:schemeClr val="tx1"/>
                              </a:solidFill>
                              <a:latin typeface="Cambria Math" panose="02040503050406030204" pitchFamily="18" charset="0"/>
                              <a:cs typeface="Arial" panose="020B0604020202020204" pitchFamily="34" charset="0"/>
                            </a:rPr>
                            <m:t>F</m:t>
                          </m:r>
                        </m:num>
                        <m:den>
                          <m:r>
                            <m:rPr>
                              <m:sty m:val="p"/>
                            </m:rPr>
                            <a:rPr lang="en-US" sz="2400" b="0" i="0" smtClean="0">
                              <a:solidFill>
                                <a:schemeClr val="tx1"/>
                              </a:solidFill>
                              <a:latin typeface="Cambria Math" panose="02040503050406030204" pitchFamily="18" charset="0"/>
                              <a:cs typeface="Arial" panose="020B0604020202020204" pitchFamily="34" charset="0"/>
                            </a:rPr>
                            <m:t>A</m:t>
                          </m:r>
                        </m:den>
                      </m:f>
                    </m:oMath>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flipH="1">
                  <a:off x="150164" y="6673055"/>
                  <a:ext cx="5213924" cy="3082190"/>
                </a:xfrm>
                <a:prstGeom prst="rect">
                  <a:avLst/>
                </a:prstGeom>
                <a:blipFill rotWithShape="0">
                  <a:blip r:embed="rId5"/>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5" name="Pentagon 14"/>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5</a:t>
              </a:r>
              <a:endParaRPr lang="en-US" b="1" dirty="0">
                <a:latin typeface="Arial" panose="020B0604020202020204" pitchFamily="34" charset="0"/>
                <a:cs typeface="Arial" panose="020B0604020202020204" pitchFamily="34" charset="0"/>
              </a:endParaRPr>
            </a:p>
          </p:txBody>
        </p:sp>
      </p:grpSp>
      <p:sp>
        <p:nvSpPr>
          <p:cNvPr id="24" name="Rectangle 23"/>
          <p:cNvSpPr/>
          <p:nvPr/>
        </p:nvSpPr>
        <p:spPr>
          <a:xfrm flipH="1">
            <a:off x="251520" y="6151076"/>
            <a:ext cx="5204539" cy="44627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Q12 hint</a:t>
            </a:r>
            <a:r>
              <a:rPr lang="en-US" sz="2300" dirty="0" smtClean="0">
                <a:solidFill>
                  <a:schemeClr val="tx1"/>
                </a:solidFill>
                <a:latin typeface="Arial" panose="020B0604020202020204" pitchFamily="34" charset="0"/>
                <a:cs typeface="Arial" panose="020B0604020202020204" pitchFamily="34" charset="0"/>
              </a:rPr>
              <a:t> </a:t>
            </a:r>
            <a:r>
              <a:rPr lang="en-US" sz="2300" dirty="0">
                <a:solidFill>
                  <a:schemeClr val="tx1"/>
                </a:solidFill>
                <a:latin typeface="Arial" panose="020B0604020202020204" pitchFamily="34" charset="0"/>
                <a:cs typeface="Arial" panose="020B0604020202020204" pitchFamily="34" charset="0"/>
              </a:rPr>
              <a:t>- First convert the area to m</a:t>
            </a:r>
            <a:r>
              <a:rPr lang="en-US" sz="2300" baseline="30000"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313864706"/>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11.3 </a:t>
            </a:r>
            <a:r>
              <a:rPr lang="en-GB" sz="4000" dirty="0"/>
              <a:t>– </a:t>
            </a:r>
            <a:r>
              <a:rPr lang="en-GB" sz="4000" dirty="0" smtClean="0"/>
              <a:t>More Compound </a:t>
            </a:r>
            <a:r>
              <a:rPr lang="en-GB" sz="4000" dirty="0"/>
              <a:t>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347</a:t>
            </a:r>
            <a:endParaRPr lang="en-GB" sz="1400" b="1" dirty="0">
              <a:latin typeface="Calibri" panose="020F0502020204030204" pitchFamily="34" charset="0"/>
            </a:endParaRPr>
          </a:p>
        </p:txBody>
      </p:sp>
      <p:sp>
        <p:nvSpPr>
          <p:cNvPr id="3" name="Rectangle 2"/>
          <p:cNvSpPr/>
          <p:nvPr/>
        </p:nvSpPr>
        <p:spPr>
          <a:xfrm>
            <a:off x="251520" y="1268760"/>
            <a:ext cx="5256584" cy="3539430"/>
          </a:xfrm>
          <a:prstGeom prst="rect">
            <a:avLst/>
          </a:prstGeom>
        </p:spPr>
        <p:txBody>
          <a:bodyPr wrap="square">
            <a:spAutoFit/>
          </a:bodyPr>
          <a:lstStyle/>
          <a:p>
            <a:pPr marL="514350" indent="-514350">
              <a:buClr>
                <a:srgbClr val="C00000"/>
              </a:buClr>
              <a:buFont typeface="+mj-lt"/>
              <a:buAutoNum type="arabicPeriod" startAt="13"/>
              <a:tabLst>
                <a:tab pos="2743200" algn="l"/>
              </a:tabLst>
            </a:pPr>
            <a:r>
              <a:rPr lang="en-US" sz="2400" b="1" dirty="0">
                <a:solidFill>
                  <a:srgbClr val="C00000"/>
                </a:solidFill>
                <a:latin typeface="Arial" panose="020B0604020202020204" pitchFamily="34" charset="0"/>
                <a:cs typeface="Arial" panose="020B0604020202020204" pitchFamily="34" charset="0"/>
              </a:rPr>
              <a:t>STEM</a:t>
            </a:r>
            <a:r>
              <a:rPr lang="en-US" sz="2400" dirty="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force applied to an area of 4.5 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produces a pressure of 20 N/m</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Work out the force in N</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13"/>
              <a:tabLst>
                <a:tab pos="2743200" algn="l"/>
              </a:tabLst>
            </a:pPr>
            <a:r>
              <a:rPr lang="en-US" sz="2400" b="1" dirty="0" smtClean="0">
                <a:solidFill>
                  <a:srgbClr val="C00000"/>
                </a:solidFill>
                <a:latin typeface="Arial" panose="020B0604020202020204" pitchFamily="34" charset="0"/>
                <a:cs typeface="Arial" panose="020B0604020202020204" pitchFamily="34" charset="0"/>
              </a:rPr>
              <a:t>STEM</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Copy and complete the </a:t>
            </a:r>
            <a:r>
              <a:rPr lang="en-US" sz="2400" dirty="0" smtClean="0">
                <a:latin typeface="Arial" panose="020B0604020202020204" pitchFamily="34" charset="0"/>
                <a:cs typeface="Arial" panose="020B0604020202020204" pitchFamily="34" charset="0"/>
              </a:rPr>
              <a:t>table Give </a:t>
            </a:r>
            <a:r>
              <a:rPr lang="en-US" sz="2400" dirty="0">
                <a:latin typeface="Arial" panose="020B0604020202020204" pitchFamily="34" charset="0"/>
                <a:cs typeface="Arial" panose="020B0604020202020204" pitchFamily="34" charset="0"/>
              </a:rPr>
              <a:t>your answers to 3 significant figures</a:t>
            </a:r>
            <a:r>
              <a:rPr lang="en-US" sz="2400" dirty="0" smtClean="0">
                <a:latin typeface="Arial" panose="020B0604020202020204" pitchFamily="34" charset="0"/>
                <a:cs typeface="Arial" panose="020B0604020202020204" pitchFamily="34" charset="0"/>
              </a:rPr>
              <a:t>.</a:t>
            </a:r>
            <a:endParaRPr lang="pl-PL"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flipH="1">
                <a:off x="251520" y="2532217"/>
                <a:ext cx="5204539" cy="96879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Q13 hint</a:t>
                </a:r>
                <a:r>
                  <a:rPr lang="en-US" sz="2300" dirty="0" smtClean="0">
                    <a:solidFill>
                      <a:schemeClr val="tx1"/>
                    </a:solidFill>
                    <a:latin typeface="Arial" panose="020B0604020202020204" pitchFamily="34" charset="0"/>
                    <a:cs typeface="Arial" panose="020B0604020202020204" pitchFamily="34" charset="0"/>
                  </a:rPr>
                  <a:t> </a:t>
                </a:r>
                <a:r>
                  <a:rPr lang="en-US" sz="2300" dirty="0">
                    <a:solidFill>
                      <a:schemeClr val="tx1"/>
                    </a:solidFill>
                    <a:latin typeface="Arial" panose="020B0604020202020204" pitchFamily="34" charset="0"/>
                    <a:cs typeface="Arial" panose="020B0604020202020204" pitchFamily="34" charset="0"/>
                  </a:rPr>
                  <a:t>- Substitute into the </a:t>
                </a:r>
                <a:r>
                  <a:rPr lang="en-US" sz="2300" dirty="0" smtClean="0">
                    <a:solidFill>
                      <a:schemeClr val="tx1"/>
                    </a:solidFill>
                    <a:latin typeface="Arial" panose="020B0604020202020204" pitchFamily="34" charset="0"/>
                    <a:cs typeface="Arial" panose="020B0604020202020204" pitchFamily="34" charset="0"/>
                  </a:rPr>
                  <a:t>formula:</a:t>
                </a:r>
              </a:p>
              <a:p>
                <a14:m>
                  <m:oMath xmlns:m="http://schemas.openxmlformats.org/officeDocument/2006/math">
                    <m:r>
                      <a:rPr lang="en-US" sz="2400" i="1">
                        <a:solidFill>
                          <a:schemeClr val="tx1"/>
                        </a:solidFill>
                        <a:latin typeface="Cambria Math" panose="02040503050406030204" pitchFamily="18" charset="0"/>
                        <a:cs typeface="Arial" panose="020B0604020202020204" pitchFamily="34" charset="0"/>
                        <a:sym typeface="Wingdings" panose="05000000000000000000" pitchFamily="2" charset="2"/>
                      </a:rPr>
                      <m:t></m:t>
                    </m:r>
                    <m:r>
                      <a:rPr lang="en-US" sz="2400" b="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 </m:t>
                    </m:r>
                    <m:f>
                      <m:fPr>
                        <m:ctrlPr>
                          <a:rPr lang="en-US" sz="2400" i="1" smtClean="0">
                            <a:solidFill>
                              <a:schemeClr val="tx1"/>
                            </a:solidFill>
                            <a:latin typeface="Cambria Math" panose="02040503050406030204" pitchFamily="18" charset="0"/>
                            <a:cs typeface="Arial" panose="020B0604020202020204" pitchFamily="34" charset="0"/>
                          </a:rPr>
                        </m:ctrlPr>
                      </m:fPr>
                      <m:num>
                        <m:r>
                          <a:rPr lang="en-US" sz="2400" b="0" i="1" smtClean="0">
                            <a:solidFill>
                              <a:schemeClr val="tx1"/>
                            </a:solidFill>
                            <a:latin typeface="Cambria Math" panose="02040503050406030204" pitchFamily="18" charset="0"/>
                            <a:cs typeface="Arial" panose="020B0604020202020204" pitchFamily="34" charset="0"/>
                          </a:rPr>
                          <m:t>𝐹</m:t>
                        </m:r>
                      </m:num>
                      <m:den>
                        <m:r>
                          <a:rPr lang="en-US" sz="2400" i="1">
                            <a:solidFill>
                              <a:schemeClr val="tx1"/>
                            </a:solidFill>
                            <a:latin typeface="Cambria Math" panose="02040503050406030204" pitchFamily="18" charset="0"/>
                            <a:cs typeface="Arial" panose="020B0604020202020204" pitchFamily="34" charset="0"/>
                            <a:sym typeface="Wingdings" panose="05000000000000000000" pitchFamily="2" charset="2"/>
                          </a:rPr>
                          <m:t></m:t>
                        </m:r>
                      </m:den>
                    </m:f>
                    <m:r>
                      <a:rPr lang="en-US" sz="2400" b="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 </m:t>
                    </m:r>
                  </m:oMath>
                </a14:m>
                <a:r>
                  <a:rPr lang="en-US" sz="2300" dirty="0" smtClean="0">
                    <a:solidFill>
                      <a:schemeClr val="tx1"/>
                    </a:solidFill>
                    <a:latin typeface="Arial" panose="020B0604020202020204" pitchFamily="34" charset="0"/>
                    <a:cs typeface="Arial" panose="020B0604020202020204" pitchFamily="34" charset="0"/>
                  </a:rPr>
                  <a:t> Rearrange to find </a:t>
                </a:r>
                <a:r>
                  <a:rPr lang="en-US" sz="2300" i="1" dirty="0" smtClean="0">
                    <a:solidFill>
                      <a:schemeClr val="tx1"/>
                    </a:solidFill>
                    <a:latin typeface="Arial" panose="020B0604020202020204" pitchFamily="34" charset="0"/>
                    <a:cs typeface="Arial" panose="020B0604020202020204" pitchFamily="34" charset="0"/>
                  </a:rPr>
                  <a:t>F.</a:t>
                </a:r>
                <a:endParaRPr lang="en-US" sz="2300" i="1" dirty="0">
                  <a:solidFill>
                    <a:schemeClr val="tx1"/>
                  </a:solidFill>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flipH="1">
                <a:off x="251520" y="2532217"/>
                <a:ext cx="5204539" cy="968791"/>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3312673305"/>
                  </p:ext>
                </p:extLst>
              </p:nvPr>
            </p:nvGraphicFramePr>
            <p:xfrm>
              <a:off x="323527" y="4797152"/>
              <a:ext cx="5132531" cy="1828800"/>
            </p:xfrm>
            <a:graphic>
              <a:graphicData uri="http://schemas.openxmlformats.org/drawingml/2006/table">
                <a:tbl>
                  <a:tblPr firstRow="1" bandRow="1">
                    <a:tableStyleId>{5940675A-B579-460E-94D1-54222C63F5DA}</a:tableStyleId>
                  </a:tblPr>
                  <a:tblGrid>
                    <a:gridCol w="1800201"/>
                    <a:gridCol w="1440160"/>
                    <a:gridCol w="1892170"/>
                  </a:tblGrid>
                  <a:tr h="313628">
                    <a:tc>
                      <a:txBody>
                        <a:bodyPr/>
                        <a:lstStyle/>
                        <a:p>
                          <a:pPr algn="l"/>
                          <a:r>
                            <a:rPr lang="en-US" sz="2400" b="1" i="0" dirty="0" smtClean="0">
                              <a:latin typeface="Arial" panose="020B0604020202020204" pitchFamily="34" charset="0"/>
                              <a:cs typeface="Arial" panose="020B0604020202020204" pitchFamily="34" charset="0"/>
                            </a:rPr>
                            <a:t>Force</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l"/>
                          <a:r>
                            <a:rPr lang="en-US" sz="2400" b="1" dirty="0" smtClean="0">
                              <a:latin typeface="Arial" panose="020B0604020202020204" pitchFamily="34" charset="0"/>
                              <a:cs typeface="Arial" panose="020B0604020202020204" pitchFamily="34" charset="0"/>
                            </a:rPr>
                            <a:t>Area</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l"/>
                          <a:r>
                            <a:rPr lang="en-US" sz="2400" b="1" i="0" dirty="0" smtClean="0">
                              <a:latin typeface="Arial" panose="020B0604020202020204" pitchFamily="34" charset="0"/>
                              <a:cs typeface="Arial" panose="020B0604020202020204" pitchFamily="34" charset="0"/>
                            </a:rPr>
                            <a:t>Pressure</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l"/>
                          <a:r>
                            <a:rPr lang="en-US" sz="2400" dirty="0" smtClean="0">
                              <a:latin typeface="Arial" panose="020B0604020202020204" pitchFamily="34" charset="0"/>
                              <a:cs typeface="Arial" panose="020B0604020202020204" pitchFamily="34" charset="0"/>
                            </a:rPr>
                            <a:t>60N</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2.6m</a:t>
                          </a:r>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14:m>
                            <m:oMath xmlns:m="http://schemas.openxmlformats.org/officeDocument/2006/math">
                              <m:r>
                                <a:rPr lang="en-US" sz="240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m:t>
                              </m:r>
                            </m:oMath>
                          </a14:m>
                          <a:r>
                            <a:rPr lang="en-US" sz="2400" dirty="0" smtClean="0">
                              <a:latin typeface="Arial" panose="020B0604020202020204" pitchFamily="34" charset="0"/>
                              <a:cs typeface="Arial" panose="020B0604020202020204" pitchFamily="34" charset="0"/>
                            </a:rPr>
                            <a:t>N/m</a:t>
                          </a:r>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marL="342900" indent="-342900" algn="l">
                            <a:buFont typeface="Wingdings" panose="05000000000000000000" pitchFamily="2" charset="2"/>
                            <a:buChar char="o"/>
                          </a:pPr>
                          <a:r>
                            <a:rPr lang="en-US" sz="2400" dirty="0" smtClean="0">
                              <a:latin typeface="Arial" panose="020B0604020202020204" pitchFamily="34" charset="0"/>
                              <a:cs typeface="Arial" panose="020B0604020202020204" pitchFamily="34" charset="0"/>
                            </a:rPr>
                            <a:t>N</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4.8m</a:t>
                          </a:r>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15.2</a:t>
                          </a:r>
                          <a:r>
                            <a:rPr lang="en-US" sz="2400" baseline="0" dirty="0" smtClean="0">
                              <a:latin typeface="Arial" panose="020B0604020202020204" pitchFamily="34" charset="0"/>
                              <a:cs typeface="Arial" panose="020B0604020202020204" pitchFamily="34" charset="0"/>
                            </a:rPr>
                            <a:t> N/m</a:t>
                          </a:r>
                          <a:r>
                            <a:rPr lang="en-US" sz="2400" baseline="30000" dirty="0" smtClean="0">
                              <a:latin typeface="Arial" panose="020B0604020202020204" pitchFamily="34" charset="0"/>
                              <a:cs typeface="Arial" panose="020B0604020202020204" pitchFamily="34" charset="0"/>
                            </a:rPr>
                            <a:t>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marL="0" indent="0" algn="l">
                            <a:buFont typeface="Wingdings" panose="05000000000000000000" pitchFamily="2" charset="2"/>
                            <a:buNone/>
                          </a:pPr>
                          <a:r>
                            <a:rPr lang="en-US" sz="2400" dirty="0" smtClean="0">
                              <a:latin typeface="Arial" panose="020B0604020202020204" pitchFamily="34" charset="0"/>
                              <a:cs typeface="Arial" panose="020B0604020202020204" pitchFamily="34" charset="0"/>
                            </a:rPr>
                            <a:t>100 N</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14:m>
                            <m:oMath xmlns:m="http://schemas.openxmlformats.org/officeDocument/2006/math">
                              <m:r>
                                <a:rPr lang="en-US" sz="240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m:t>
                              </m:r>
                            </m:oMath>
                          </a14:m>
                          <a:r>
                            <a:rPr lang="en-US" sz="2400" dirty="0" smtClean="0">
                              <a:latin typeface="Arial" panose="020B0604020202020204" pitchFamily="34" charset="0"/>
                              <a:cs typeface="Arial" panose="020B0604020202020204" pitchFamily="34" charset="0"/>
                            </a:rPr>
                            <a:t> m</a:t>
                          </a:r>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baseline="0" dirty="0" smtClean="0">
                              <a:latin typeface="Arial" panose="020B0604020202020204" pitchFamily="34" charset="0"/>
                              <a:cs typeface="Arial" panose="020B0604020202020204" pitchFamily="34" charset="0"/>
                            </a:rPr>
                            <a:t>12 N/m</a:t>
                          </a:r>
                          <a:r>
                            <a:rPr lang="en-US" sz="2400" baseline="30000" dirty="0" smtClean="0">
                              <a:latin typeface="Arial" panose="020B0604020202020204" pitchFamily="34" charset="0"/>
                              <a:cs typeface="Arial" panose="020B0604020202020204" pitchFamily="34" charset="0"/>
                            </a:rPr>
                            <a:t>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3312673305"/>
                  </p:ext>
                </p:extLst>
              </p:nvPr>
            </p:nvGraphicFramePr>
            <p:xfrm>
              <a:off x="323527" y="4797152"/>
              <a:ext cx="5132531" cy="1828800"/>
            </p:xfrm>
            <a:graphic>
              <a:graphicData uri="http://schemas.openxmlformats.org/drawingml/2006/table">
                <a:tbl>
                  <a:tblPr firstRow="1" bandRow="1">
                    <a:tableStyleId>{5940675A-B579-460E-94D1-54222C63F5DA}</a:tableStyleId>
                  </a:tblPr>
                  <a:tblGrid>
                    <a:gridCol w="1800201"/>
                    <a:gridCol w="1440160"/>
                    <a:gridCol w="1892170"/>
                  </a:tblGrid>
                  <a:tr h="457200">
                    <a:tc>
                      <a:txBody>
                        <a:bodyPr/>
                        <a:lstStyle/>
                        <a:p>
                          <a:pPr algn="l"/>
                          <a:r>
                            <a:rPr lang="en-US" sz="2400" b="1" i="0" dirty="0" smtClean="0">
                              <a:latin typeface="Arial" panose="020B0604020202020204" pitchFamily="34" charset="0"/>
                              <a:cs typeface="Arial" panose="020B0604020202020204" pitchFamily="34" charset="0"/>
                            </a:rPr>
                            <a:t>Force</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l"/>
                          <a:r>
                            <a:rPr lang="en-US" sz="2400" b="1" dirty="0" smtClean="0">
                              <a:latin typeface="Arial" panose="020B0604020202020204" pitchFamily="34" charset="0"/>
                              <a:cs typeface="Arial" panose="020B0604020202020204" pitchFamily="34" charset="0"/>
                            </a:rPr>
                            <a:t>Area</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l"/>
                          <a:r>
                            <a:rPr lang="en-US" sz="2400" b="1" i="0" dirty="0" smtClean="0">
                              <a:latin typeface="Arial" panose="020B0604020202020204" pitchFamily="34" charset="0"/>
                              <a:cs typeface="Arial" panose="020B0604020202020204" pitchFamily="34" charset="0"/>
                            </a:rPr>
                            <a:t>Pressure</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457200">
                    <a:tc>
                      <a:txBody>
                        <a:bodyPr/>
                        <a:lstStyle/>
                        <a:p>
                          <a:pPr algn="l"/>
                          <a:r>
                            <a:rPr lang="en-US" sz="2400" dirty="0" smtClean="0">
                              <a:latin typeface="Arial" panose="020B0604020202020204" pitchFamily="34" charset="0"/>
                              <a:cs typeface="Arial" panose="020B0604020202020204" pitchFamily="34" charset="0"/>
                            </a:rPr>
                            <a:t>60N</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2.6m</a:t>
                          </a:r>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6"/>
                          <a:stretch>
                            <a:fillRect l="-171383" t="-106579" r="-643" b="-228947"/>
                          </a:stretch>
                        </a:blipFill>
                      </a:tcPr>
                    </a:tc>
                  </a:tr>
                  <a:tr h="457200">
                    <a:tc>
                      <a:txBody>
                        <a:bodyPr/>
                        <a:lstStyle/>
                        <a:p>
                          <a:pPr marL="342900" indent="-342900" algn="l">
                            <a:buFont typeface="Wingdings" panose="05000000000000000000" pitchFamily="2" charset="2"/>
                            <a:buChar char="o"/>
                          </a:pPr>
                          <a:r>
                            <a:rPr lang="en-US" sz="2400" dirty="0" smtClean="0">
                              <a:latin typeface="Arial" panose="020B0604020202020204" pitchFamily="34" charset="0"/>
                              <a:cs typeface="Arial" panose="020B0604020202020204" pitchFamily="34" charset="0"/>
                            </a:rPr>
                            <a:t>N</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4.8m</a:t>
                          </a:r>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15.2</a:t>
                          </a:r>
                          <a:r>
                            <a:rPr lang="en-US" sz="2400" baseline="0" dirty="0" smtClean="0">
                              <a:latin typeface="Arial" panose="020B0604020202020204" pitchFamily="34" charset="0"/>
                              <a:cs typeface="Arial" panose="020B0604020202020204" pitchFamily="34" charset="0"/>
                            </a:rPr>
                            <a:t> N/m</a:t>
                          </a:r>
                          <a:r>
                            <a:rPr lang="en-US" sz="2400" baseline="30000" dirty="0" smtClean="0">
                              <a:latin typeface="Arial" panose="020B0604020202020204" pitchFamily="34" charset="0"/>
                              <a:cs typeface="Arial" panose="020B0604020202020204" pitchFamily="34" charset="0"/>
                            </a:rPr>
                            <a:t>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57200">
                    <a:tc>
                      <a:txBody>
                        <a:bodyPr/>
                        <a:lstStyle/>
                        <a:p>
                          <a:pPr marL="0" indent="0" algn="l">
                            <a:buFont typeface="Wingdings" panose="05000000000000000000" pitchFamily="2" charset="2"/>
                            <a:buNone/>
                          </a:pPr>
                          <a:r>
                            <a:rPr lang="en-US" sz="2400" dirty="0" smtClean="0">
                              <a:latin typeface="Arial" panose="020B0604020202020204" pitchFamily="34" charset="0"/>
                              <a:cs typeface="Arial" panose="020B0604020202020204" pitchFamily="34" charset="0"/>
                            </a:rPr>
                            <a:t>100 N</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6"/>
                          <a:stretch>
                            <a:fillRect l="-125847" t="-309333" r="-132627" b="-32000"/>
                          </a:stretch>
                        </a:blipFill>
                      </a:tcPr>
                    </a:tc>
                    <a:tc>
                      <a:txBody>
                        <a:bodyPr/>
                        <a:lstStyle/>
                        <a:p>
                          <a:pPr algn="l"/>
                          <a:r>
                            <a:rPr lang="en-US" sz="2400" baseline="0" dirty="0" smtClean="0">
                              <a:latin typeface="Arial" panose="020B0604020202020204" pitchFamily="34" charset="0"/>
                              <a:cs typeface="Arial" panose="020B0604020202020204" pitchFamily="34" charset="0"/>
                            </a:rPr>
                            <a:t>12 N/m</a:t>
                          </a:r>
                          <a:r>
                            <a:rPr lang="en-US" sz="2400" baseline="30000" dirty="0" smtClean="0">
                              <a:latin typeface="Arial" panose="020B0604020202020204" pitchFamily="34" charset="0"/>
                              <a:cs typeface="Arial" panose="020B0604020202020204" pitchFamily="34" charset="0"/>
                            </a:rPr>
                            <a:t>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Fallback>
      </mc:AlternateContent>
    </p:spTree>
    <p:extLst>
      <p:ext uri="{BB962C8B-B14F-4D97-AF65-F5344CB8AC3E}">
        <p14:creationId xmlns:p14="http://schemas.microsoft.com/office/powerpoint/2010/main" val="2977747366"/>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11.3 </a:t>
            </a:r>
            <a:r>
              <a:rPr lang="en-GB" sz="4000" dirty="0"/>
              <a:t>– </a:t>
            </a:r>
            <a:r>
              <a:rPr lang="en-GB" sz="4000" dirty="0" smtClean="0"/>
              <a:t>More Compound </a:t>
            </a:r>
            <a:r>
              <a:rPr lang="en-GB" sz="4000" dirty="0"/>
              <a:t>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347</a:t>
            </a:r>
            <a:endParaRPr lang="en-GB" sz="1400" b="1" dirty="0">
              <a:latin typeface="Calibri" panose="020F0502020204030204" pitchFamily="34" charset="0"/>
            </a:endParaRPr>
          </a:p>
        </p:txBody>
      </p:sp>
      <p:sp>
        <p:nvSpPr>
          <p:cNvPr id="3" name="Rectangle 2"/>
          <p:cNvSpPr/>
          <p:nvPr/>
        </p:nvSpPr>
        <p:spPr>
          <a:xfrm>
            <a:off x="251520" y="1268760"/>
            <a:ext cx="5256584" cy="5170646"/>
          </a:xfrm>
          <a:prstGeom prst="rect">
            <a:avLst/>
          </a:prstGeom>
        </p:spPr>
        <p:txBody>
          <a:bodyPr wrap="square">
            <a:spAutoFit/>
          </a:bodyPr>
          <a:lstStyle/>
          <a:p>
            <a:pPr marL="514350" indent="-514350">
              <a:buClr>
                <a:srgbClr val="C00000"/>
              </a:buClr>
              <a:buFont typeface="+mj-lt"/>
              <a:buAutoNum type="arabicPeriod" startAt="15"/>
              <a:tabLst>
                <a:tab pos="2743200" algn="l"/>
              </a:tabLst>
            </a:pPr>
            <a:r>
              <a:rPr lang="en-US" sz="2200" b="1" dirty="0">
                <a:solidFill>
                  <a:srgbClr val="C00000"/>
                </a:solidFill>
                <a:latin typeface="Arial" panose="020B0604020202020204" pitchFamily="34" charset="0"/>
                <a:cs typeface="Arial" panose="020B0604020202020204" pitchFamily="34" charset="0"/>
              </a:rPr>
              <a:t>STEM</a:t>
            </a:r>
            <a:r>
              <a:rPr lang="en-US" sz="2200" dirty="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A cylindrical bottle of water has a flat, circular base with a diameter of 0.1 m. The bottle is on a table and exerts a force of 12 N on the </a:t>
            </a:r>
            <a:r>
              <a:rPr lang="en-US" sz="2200" dirty="0" smtClean="0">
                <a:latin typeface="Arial" panose="020B0604020202020204" pitchFamily="34" charset="0"/>
                <a:cs typeface="Arial" panose="020B0604020202020204" pitchFamily="34" charset="0"/>
              </a:rPr>
              <a:t>table.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pressure in N/cm</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Give your answer to 3 significant figures</a:t>
            </a:r>
            <a:r>
              <a:rPr lang="en-US" sz="22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15"/>
              <a:tabLst>
                <a:tab pos="2743200" algn="l"/>
              </a:tabLst>
            </a:pPr>
            <a:r>
              <a:rPr lang="en-US" sz="2200" dirty="0">
                <a:latin typeface="Arial" panose="020B0604020202020204" pitchFamily="34" charset="0"/>
                <a:cs typeface="Arial" panose="020B0604020202020204" pitchFamily="34" charset="0"/>
              </a:rPr>
              <a:t>The pressure between a car tyre and the road is 99 960 N/m</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The car </a:t>
            </a:r>
            <a:r>
              <a:rPr lang="en-US" sz="2200" dirty="0" smtClean="0">
                <a:latin typeface="Arial" panose="020B0604020202020204" pitchFamily="34" charset="0"/>
                <a:cs typeface="Arial" panose="020B0604020202020204" pitchFamily="34" charset="0"/>
              </a:rPr>
              <a:t>tyres </a:t>
            </a:r>
            <a:r>
              <a:rPr lang="en-US" sz="2200" dirty="0">
                <a:latin typeface="Arial" panose="020B0604020202020204" pitchFamily="34" charset="0"/>
                <a:cs typeface="Arial" panose="020B0604020202020204" pitchFamily="34" charset="0"/>
              </a:rPr>
              <a:t>have a combined area of 0.12 m</a:t>
            </a:r>
            <a:r>
              <a:rPr lang="en-US" sz="2200" baseline="30000" dirty="0">
                <a:latin typeface="Arial" panose="020B0604020202020204" pitchFamily="34" charset="0"/>
                <a:cs typeface="Arial" panose="020B0604020202020204" pitchFamily="34" charset="0"/>
              </a:rPr>
              <a:t>2</a:t>
            </a:r>
            <a:r>
              <a:rPr lang="en-US" sz="2200" dirty="0">
                <a:latin typeface="Arial" panose="020B0604020202020204" pitchFamily="34" charset="0"/>
                <a:cs typeface="Arial" panose="020B0604020202020204" pitchFamily="34" charset="0"/>
              </a:rPr>
              <a:t> in contact with the </a:t>
            </a:r>
            <a:r>
              <a:rPr lang="en-US" sz="2200" dirty="0" smtClean="0">
                <a:latin typeface="Arial" panose="020B0604020202020204" pitchFamily="34" charset="0"/>
                <a:cs typeface="Arial" panose="020B0604020202020204" pitchFamily="34" charset="0"/>
              </a:rPr>
              <a:t>road.</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force exerted by the car on the road? Give your </a:t>
            </a:r>
            <a:r>
              <a:rPr lang="en-US" sz="2200" dirty="0" smtClean="0">
                <a:latin typeface="Arial" panose="020B0604020202020204" pitchFamily="34" charset="0"/>
                <a:cs typeface="Arial" panose="020B0604020202020204" pitchFamily="34" charset="0"/>
              </a:rPr>
              <a:t>answer to 3 significant figures.</a:t>
            </a:r>
            <a:endParaRPr lang="pl-PL"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531489778"/>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339</a:t>
            </a:r>
            <a:endParaRPr lang="en-GB" sz="1400" b="1" dirty="0">
              <a:latin typeface="Calibri" panose="020F0502020204030204" pitchFamily="34" charset="0"/>
            </a:endParaRPr>
          </a:p>
        </p:txBody>
      </p:sp>
      <p:sp>
        <p:nvSpPr>
          <p:cNvPr id="3" name="Rectangle 2"/>
          <p:cNvSpPr/>
          <p:nvPr/>
        </p:nvSpPr>
        <p:spPr>
          <a:xfrm>
            <a:off x="251520" y="1196752"/>
            <a:ext cx="5256584" cy="5373779"/>
          </a:xfrm>
          <a:prstGeom prst="rect">
            <a:avLst/>
          </a:prstGeom>
        </p:spPr>
        <p:txBody>
          <a:bodyPr wrap="square">
            <a:spAutoFit/>
          </a:bodyPr>
          <a:lstStyle/>
          <a:p>
            <a:pPr>
              <a:buClr>
                <a:srgbClr val="C00000"/>
              </a:buClr>
              <a:tabLst>
                <a:tab pos="1079500" algn="l"/>
                <a:tab pos="2743200" algn="l"/>
              </a:tabLst>
            </a:pPr>
            <a:r>
              <a:rPr lang="en-US" sz="2640" b="1" dirty="0" smtClean="0">
                <a:solidFill>
                  <a:srgbClr val="C00000"/>
                </a:solidFill>
                <a:latin typeface="Arial" panose="020B0604020202020204" pitchFamily="34" charset="0"/>
                <a:cs typeface="Arial" panose="020B0604020202020204" pitchFamily="34" charset="0"/>
              </a:rPr>
              <a:t>Numerical fluency</a:t>
            </a:r>
            <a:endParaRPr lang="en-US" sz="2640" b="1" dirty="0">
              <a:solidFill>
                <a:srgbClr val="C00000"/>
              </a:solidFill>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1079500" algn="l"/>
                <a:tab pos="2743200" algn="l"/>
              </a:tabLst>
            </a:pPr>
            <a:r>
              <a:rPr lang="en-US" sz="2640" dirty="0" smtClean="0">
                <a:latin typeface="Arial" panose="020B0604020202020204" pitchFamily="34" charset="0"/>
                <a:cs typeface="Arial" panose="020B0604020202020204" pitchFamily="34" charset="0"/>
              </a:rPr>
              <a:t>3 </a:t>
            </a:r>
            <a:r>
              <a:rPr lang="en-US" sz="2640" dirty="0">
                <a:latin typeface="Arial" panose="020B0604020202020204" pitchFamily="34" charset="0"/>
                <a:cs typeface="Arial" panose="020B0604020202020204" pitchFamily="34" charset="0"/>
              </a:rPr>
              <a:t>metres of material cost £</a:t>
            </a:r>
            <a:r>
              <a:rPr lang="en-US" sz="2640" dirty="0" smtClean="0">
                <a:latin typeface="Arial" panose="020B0604020202020204" pitchFamily="34" charset="0"/>
                <a:cs typeface="Arial" panose="020B0604020202020204" pitchFamily="34" charset="0"/>
              </a:rPr>
              <a:t>1.56</a:t>
            </a:r>
            <a:br>
              <a:rPr lang="en-US" sz="2640" dirty="0" smtClean="0">
                <a:latin typeface="Arial" panose="020B0604020202020204" pitchFamily="34" charset="0"/>
                <a:cs typeface="Arial" panose="020B0604020202020204" pitchFamily="34" charset="0"/>
              </a:rPr>
            </a:br>
            <a:r>
              <a:rPr lang="en-US" sz="2640" dirty="0" smtClean="0">
                <a:latin typeface="Arial" panose="020B0604020202020204" pitchFamily="34" charset="0"/>
                <a:cs typeface="Arial" panose="020B0604020202020204" pitchFamily="34" charset="0"/>
              </a:rPr>
              <a:t>Work </a:t>
            </a:r>
            <a:r>
              <a:rPr lang="en-US" sz="2640" dirty="0">
                <a:latin typeface="Arial" panose="020B0604020202020204" pitchFamily="34" charset="0"/>
                <a:cs typeface="Arial" panose="020B0604020202020204" pitchFamily="34" charset="0"/>
              </a:rPr>
              <a:t>out the cost of 5 metres of the same material.</a:t>
            </a:r>
          </a:p>
          <a:p>
            <a:pPr marL="457200" indent="-457200">
              <a:buClr>
                <a:srgbClr val="C00000"/>
              </a:buClr>
              <a:buFont typeface="+mj-lt"/>
              <a:buAutoNum type="arabicPeriod"/>
              <a:tabLst>
                <a:tab pos="1079500" algn="l"/>
                <a:tab pos="2743200" algn="l"/>
              </a:tabLst>
            </a:pPr>
            <a:r>
              <a:rPr lang="en-US" sz="2640" dirty="0" smtClean="0">
                <a:latin typeface="Arial" panose="020B0604020202020204" pitchFamily="34" charset="0"/>
                <a:cs typeface="Arial" panose="020B0604020202020204" pitchFamily="34" charset="0"/>
              </a:rPr>
              <a:t>Connor </a:t>
            </a:r>
            <a:r>
              <a:rPr lang="en-US" sz="2640" dirty="0">
                <a:latin typeface="Arial" panose="020B0604020202020204" pitchFamily="34" charset="0"/>
                <a:cs typeface="Arial" panose="020B0604020202020204" pitchFamily="34" charset="0"/>
              </a:rPr>
              <a:t>is paid £54 for 8 hours work in a </a:t>
            </a:r>
            <a:r>
              <a:rPr lang="en-US" sz="2640" dirty="0" smtClean="0">
                <a:latin typeface="Arial" panose="020B0604020202020204" pitchFamily="34" charset="0"/>
                <a:cs typeface="Arial" panose="020B0604020202020204" pitchFamily="34" charset="0"/>
              </a:rPr>
              <a:t>supermarket.</a:t>
            </a:r>
            <a:br>
              <a:rPr lang="en-US" sz="2640" dirty="0" smtClean="0">
                <a:latin typeface="Arial" panose="020B0604020202020204" pitchFamily="34" charset="0"/>
                <a:cs typeface="Arial" panose="020B0604020202020204" pitchFamily="34" charset="0"/>
              </a:rPr>
            </a:br>
            <a:r>
              <a:rPr lang="en-US" sz="2640" dirty="0" smtClean="0">
                <a:latin typeface="Arial" panose="020B0604020202020204" pitchFamily="34" charset="0"/>
                <a:cs typeface="Arial" panose="020B0604020202020204" pitchFamily="34" charset="0"/>
              </a:rPr>
              <a:t>How </a:t>
            </a:r>
            <a:r>
              <a:rPr lang="en-US" sz="2640" dirty="0">
                <a:latin typeface="Arial" panose="020B0604020202020204" pitchFamily="34" charset="0"/>
                <a:cs typeface="Arial" panose="020B0604020202020204" pitchFamily="34" charset="0"/>
              </a:rPr>
              <a:t>much is he paid for 10 hours work?</a:t>
            </a:r>
          </a:p>
          <a:p>
            <a:pPr marL="457200" indent="-457200">
              <a:buClr>
                <a:srgbClr val="C00000"/>
              </a:buClr>
              <a:buFont typeface="+mj-lt"/>
              <a:buAutoNum type="arabicPeriod"/>
              <a:tabLst>
                <a:tab pos="1079500" algn="l"/>
                <a:tab pos="2743200" algn="l"/>
              </a:tabLst>
            </a:pPr>
            <a:r>
              <a:rPr lang="en-US" sz="2640" dirty="0" smtClean="0">
                <a:latin typeface="Arial" panose="020B0604020202020204" pitchFamily="34" charset="0"/>
                <a:cs typeface="Arial" panose="020B0604020202020204" pitchFamily="34" charset="0"/>
              </a:rPr>
              <a:t>An </a:t>
            </a:r>
            <a:r>
              <a:rPr lang="en-US" sz="2640" dirty="0">
                <a:latin typeface="Arial" panose="020B0604020202020204" pitchFamily="34" charset="0"/>
                <a:cs typeface="Arial" panose="020B0604020202020204" pitchFamily="34" charset="0"/>
              </a:rPr>
              <a:t>orchestra of 10 people takes 5 minutes to play a </a:t>
            </a:r>
            <a:r>
              <a:rPr lang="en-US" sz="2640" dirty="0" smtClean="0">
                <a:latin typeface="Arial" panose="020B0604020202020204" pitchFamily="34" charset="0"/>
                <a:cs typeface="Arial" panose="020B0604020202020204" pitchFamily="34" charset="0"/>
              </a:rPr>
              <a:t>song.</a:t>
            </a:r>
            <a:br>
              <a:rPr lang="en-US" sz="2640" dirty="0" smtClean="0">
                <a:latin typeface="Arial" panose="020B0604020202020204" pitchFamily="34" charset="0"/>
                <a:cs typeface="Arial" panose="020B0604020202020204" pitchFamily="34" charset="0"/>
              </a:rPr>
            </a:br>
            <a:r>
              <a:rPr lang="en-US" sz="2640" dirty="0" smtClean="0">
                <a:latin typeface="Arial" panose="020B0604020202020204" pitchFamily="34" charset="0"/>
                <a:cs typeface="Arial" panose="020B0604020202020204" pitchFamily="34" charset="0"/>
              </a:rPr>
              <a:t>How </a:t>
            </a:r>
            <a:r>
              <a:rPr lang="en-US" sz="2640" dirty="0">
                <a:latin typeface="Arial" panose="020B0604020202020204" pitchFamily="34" charset="0"/>
                <a:cs typeface="Arial" panose="020B0604020202020204" pitchFamily="34" charset="0"/>
              </a:rPr>
              <a:t>long will it take 20 people?</a:t>
            </a:r>
            <a:endParaRPr lang="pl-PL" sz="264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461976"/>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11.3 </a:t>
            </a:r>
            <a:r>
              <a:rPr lang="en-GB" sz="4000" dirty="0"/>
              <a:t>– </a:t>
            </a:r>
            <a:r>
              <a:rPr lang="en-GB" sz="4000" dirty="0" smtClean="0"/>
              <a:t>More Compound </a:t>
            </a:r>
            <a:r>
              <a:rPr lang="en-GB" sz="4000" dirty="0"/>
              <a:t>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348</a:t>
            </a:r>
            <a:endParaRPr lang="en-GB" sz="1400" b="1" dirty="0">
              <a:latin typeface="Calibri" panose="020F0502020204030204" pitchFamily="34" charset="0"/>
            </a:endParaRPr>
          </a:p>
        </p:txBody>
      </p:sp>
      <p:sp>
        <p:nvSpPr>
          <p:cNvPr id="3" name="Rectangle 2"/>
          <p:cNvSpPr/>
          <p:nvPr/>
        </p:nvSpPr>
        <p:spPr>
          <a:xfrm>
            <a:off x="238559" y="1247269"/>
            <a:ext cx="8581913" cy="4616648"/>
          </a:xfrm>
          <a:prstGeom prst="rect">
            <a:avLst/>
          </a:prstGeom>
        </p:spPr>
        <p:txBody>
          <a:bodyPr wrap="square">
            <a:spAutoFit/>
          </a:bodyPr>
          <a:lstStyle/>
          <a:p>
            <a:pPr marL="514350" indent="-514350">
              <a:buClr>
                <a:srgbClr val="C00000"/>
              </a:buClr>
              <a:buFont typeface="+mj-lt"/>
              <a:buAutoNum type="arabicPeriod" startAt="17"/>
              <a:tabLst>
                <a:tab pos="2743200" algn="l"/>
              </a:tabLst>
            </a:pPr>
            <a:r>
              <a:rPr lang="en-US" sz="2100" b="1" dirty="0">
                <a:solidFill>
                  <a:srgbClr val="C00000"/>
                </a:solidFill>
                <a:latin typeface="Arial" panose="020B0604020202020204" pitchFamily="34" charset="0"/>
                <a:cs typeface="Arial" panose="020B0604020202020204" pitchFamily="34" charset="0"/>
              </a:rPr>
              <a:t>Reasoning</a:t>
            </a:r>
            <a:r>
              <a:rPr lang="en-US" sz="2100" dirty="0">
                <a:solidFill>
                  <a:srgbClr val="C00000"/>
                </a:solidFill>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Jamie sits on a chair with four identical </a:t>
            </a:r>
            <a:r>
              <a:rPr lang="en-US" sz="2100" dirty="0" smtClean="0">
                <a:latin typeface="Arial" panose="020B0604020202020204" pitchFamily="34" charset="0"/>
                <a:cs typeface="Arial" panose="020B0604020202020204" pitchFamily="34" charset="0"/>
              </a:rPr>
              <a:t>legs.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Each </a:t>
            </a:r>
            <a:r>
              <a:rPr lang="en-US" sz="2100" dirty="0">
                <a:latin typeface="Arial" panose="020B0604020202020204" pitchFamily="34" charset="0"/>
                <a:cs typeface="Arial" panose="020B0604020202020204" pitchFamily="34" charset="0"/>
              </a:rPr>
              <a:t>chair leg has a flat square base measuring 2cm by </a:t>
            </a:r>
            <a:r>
              <a:rPr lang="en-US" sz="2100" dirty="0" smtClean="0">
                <a:latin typeface="Arial" panose="020B0604020202020204" pitchFamily="34" charset="0"/>
                <a:cs typeface="Arial" panose="020B0604020202020204" pitchFamily="34" charset="0"/>
              </a:rPr>
              <a:t>2cm.</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Jamie </a:t>
            </a:r>
            <a:r>
              <a:rPr lang="en-US" sz="2100" dirty="0">
                <a:latin typeface="Arial" panose="020B0604020202020204" pitchFamily="34" charset="0"/>
                <a:cs typeface="Arial" panose="020B0604020202020204" pitchFamily="34" charset="0"/>
              </a:rPr>
              <a:t>has a mass of 75 kg and the chair has a mass of 5 kg.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Use </a:t>
            </a:r>
            <a:r>
              <a:rPr lang="en-US" sz="2100" i="1" dirty="0">
                <a:latin typeface="Arial" panose="020B0604020202020204" pitchFamily="34" charset="0"/>
                <a:cs typeface="Arial" panose="020B0604020202020204" pitchFamily="34" charset="0"/>
              </a:rPr>
              <a:t>F = mg </a:t>
            </a:r>
            <a:r>
              <a:rPr lang="en-US" sz="2100" dirty="0">
                <a:latin typeface="Arial" panose="020B0604020202020204" pitchFamily="34" charset="0"/>
                <a:cs typeface="Arial" panose="020B0604020202020204" pitchFamily="34" charset="0"/>
              </a:rPr>
              <a:t>to work out the combined weight of Jamie and the chair, where </a:t>
            </a:r>
            <a:r>
              <a:rPr lang="en-US" sz="2100" i="1" dirty="0">
                <a:latin typeface="Arial" panose="020B0604020202020204" pitchFamily="34" charset="0"/>
                <a:cs typeface="Arial" panose="020B0604020202020204" pitchFamily="34" charset="0"/>
              </a:rPr>
              <a:t>g</a:t>
            </a:r>
            <a:r>
              <a:rPr lang="en-US" sz="2100" dirty="0">
                <a:latin typeface="Arial" panose="020B0604020202020204" pitchFamily="34" charset="0"/>
                <a:cs typeface="Arial" panose="020B0604020202020204" pitchFamily="34" charset="0"/>
              </a:rPr>
              <a:t> is the acceleration due to </a:t>
            </a:r>
            <a:r>
              <a:rPr lang="en-US" sz="2100" dirty="0" smtClean="0">
                <a:latin typeface="Arial" panose="020B0604020202020204" pitchFamily="34" charset="0"/>
                <a:cs typeface="Arial" panose="020B0604020202020204" pitchFamily="34" charset="0"/>
              </a:rPr>
              <a:t>gravity.</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Use </a:t>
            </a:r>
            <a:r>
              <a:rPr lang="en-US" sz="2100" i="1" dirty="0" smtClean="0">
                <a:latin typeface="Arial" panose="020B0604020202020204" pitchFamily="34" charset="0"/>
                <a:cs typeface="Arial" panose="020B0604020202020204" pitchFamily="34" charset="0"/>
              </a:rPr>
              <a:t>g</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9.8 m/s</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pressure on the floor in N/cm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when only the four chair legs are in contact with the floor.</a:t>
            </a: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area of Jamie's trainers is 0.04 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Work out the pressure on the floor when Jamie is standing up. Give your answer in N/m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Does </a:t>
            </a:r>
            <a:r>
              <a:rPr lang="en-US" sz="2100" dirty="0">
                <a:latin typeface="Arial" panose="020B0604020202020204" pitchFamily="34" charset="0"/>
                <a:cs typeface="Arial" panose="020B0604020202020204" pitchFamily="34" charset="0"/>
              </a:rPr>
              <a:t>Jamie exert a greater pressure on the floor when he is standing up or sitting on the chair?</a:t>
            </a:r>
          </a:p>
          <a:p>
            <a:pPr marL="514350" indent="-514350">
              <a:buClr>
                <a:srgbClr val="C00000"/>
              </a:buClr>
              <a:buFont typeface="+mj-lt"/>
              <a:buAutoNum type="arabicPeriod" startAt="17"/>
              <a:tabLst>
                <a:tab pos="2743200" algn="l"/>
              </a:tabLst>
            </a:pPr>
            <a:r>
              <a:rPr lang="en-US" sz="2100" dirty="0" smtClean="0">
                <a:solidFill>
                  <a:srgbClr val="C00000"/>
                </a:solidFill>
                <a:latin typeface="Arial" panose="020B0604020202020204" pitchFamily="34" charset="0"/>
                <a:cs typeface="Arial" panose="020B0604020202020204" pitchFamily="34" charset="0"/>
              </a:rPr>
              <a:t>a.</a:t>
            </a:r>
            <a:r>
              <a:rPr lang="en-US" sz="2100" dirty="0" smtClean="0">
                <a:latin typeface="Arial" panose="020B0604020202020204" pitchFamily="34" charset="0"/>
                <a:cs typeface="Arial" panose="020B0604020202020204" pitchFamily="34" charset="0"/>
              </a:rPr>
              <a:t> Convert </a:t>
            </a:r>
            <a:r>
              <a:rPr lang="en-US" sz="2100" dirty="0">
                <a:latin typeface="Arial" panose="020B0604020202020204" pitchFamily="34" charset="0"/>
                <a:cs typeface="Arial" panose="020B0604020202020204" pitchFamily="34" charset="0"/>
              </a:rPr>
              <a:t>50 N/cm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to </a:t>
            </a:r>
            <a:r>
              <a:rPr lang="en-US" sz="2100" dirty="0" smtClean="0">
                <a:latin typeface="Arial" panose="020B0604020202020204" pitchFamily="34" charset="0"/>
                <a:cs typeface="Arial" panose="020B0604020202020204" pitchFamily="34" charset="0"/>
              </a:rPr>
              <a:t>N/m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a:t>
            </a:r>
            <a:r>
              <a:rPr lang="en-US" sz="2100" dirty="0" smtClean="0">
                <a:solidFill>
                  <a:srgbClr val="C00000"/>
                </a:solidFill>
                <a:latin typeface="Arial" panose="020B0604020202020204" pitchFamily="34" charset="0"/>
                <a:cs typeface="Arial" panose="020B0604020202020204" pitchFamily="34" charset="0"/>
              </a:rPr>
              <a:t>b.</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Convert </a:t>
            </a:r>
            <a:r>
              <a:rPr lang="en-US" sz="2100" i="1" dirty="0" smtClean="0">
                <a:latin typeface="Arial" panose="020B0604020202020204" pitchFamily="34" charset="0"/>
                <a:cs typeface="Arial" panose="020B0604020202020204" pitchFamily="34" charset="0"/>
              </a:rPr>
              <a:t>x </a:t>
            </a:r>
            <a:r>
              <a:rPr lang="en-US" sz="2100" dirty="0" smtClean="0">
                <a:latin typeface="Arial" panose="020B0604020202020204" pitchFamily="34" charset="0"/>
                <a:cs typeface="Arial" panose="020B0604020202020204" pitchFamily="34" charset="0"/>
              </a:rPr>
              <a:t>N/m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to N/cm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a:t>
            </a:r>
            <a:endParaRPr lang="pl-PL" sz="21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70235" y="1194147"/>
            <a:ext cx="506661" cy="506661"/>
          </a:xfrm>
          <a:prstGeom prst="rect">
            <a:avLst/>
          </a:prstGeom>
        </p:spPr>
      </p:pic>
      <p:sp>
        <p:nvSpPr>
          <p:cNvPr id="8" name="Rectangle 7"/>
          <p:cNvSpPr/>
          <p:nvPr/>
        </p:nvSpPr>
        <p:spPr>
          <a:xfrm flipH="1">
            <a:off x="239284" y="5827911"/>
            <a:ext cx="8581188" cy="769441"/>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Q17 communication hint </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Weight is a force on an object due to gravity and is measured in newtons.</a:t>
            </a:r>
          </a:p>
        </p:txBody>
      </p:sp>
    </p:spTree>
    <p:extLst>
      <p:ext uri="{BB962C8B-B14F-4D97-AF65-F5344CB8AC3E}">
        <p14:creationId xmlns:p14="http://schemas.microsoft.com/office/powerpoint/2010/main" val="4043045961"/>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11.3 – More Compound Measures</a:t>
            </a:r>
            <a:endParaRPr lang="en-GB" sz="40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348</a:t>
            </a:r>
            <a:endParaRPr lang="en-GB" sz="1300" b="1" dirty="0">
              <a:latin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086772168"/>
                  </p:ext>
                </p:extLst>
              </p:nvPr>
            </p:nvGraphicFramePr>
            <p:xfrm>
              <a:off x="251518" y="1268760"/>
              <a:ext cx="8568952" cy="4680520"/>
            </p:xfrm>
            <a:graphic>
              <a:graphicData uri="http://schemas.openxmlformats.org/drawingml/2006/table">
                <a:tbl>
                  <a:tblPr firstRow="1" bandRow="1">
                    <a:effectLst/>
                    <a:tableStyleId>{5940675A-B579-460E-94D1-54222C63F5DA}</a:tableStyleId>
                  </a:tblPr>
                  <a:tblGrid>
                    <a:gridCol w="2142238"/>
                    <a:gridCol w="1602180"/>
                    <a:gridCol w="4824534"/>
                  </a:tblGrid>
                  <a:tr h="611859">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2724723">
                    <a:tc gridSpan="2">
                      <a:txBody>
                        <a:bodyPr/>
                        <a:lstStyle/>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Use relationships involving ratio.</a:t>
                          </a:r>
                        </a:p>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Use direct and inverse proportion.</a:t>
                          </a:r>
                          <a:endParaRPr lang="en-US" sz="28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800" dirty="0" smtClean="0">
                              <a:latin typeface="Arial" panose="020B0604020202020204" pitchFamily="34" charset="0"/>
                              <a:cs typeface="Arial" panose="020B0604020202020204" pitchFamily="34" charset="0"/>
                            </a:rPr>
                            <a:t>Speed and time are in inverse proportion. The greater the speed, the shorter the time taken to travel a journey.</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585600">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758338">
                    <a:tc gridSpan="3">
                      <a:txBody>
                        <a:bodyPr/>
                        <a:lstStyle/>
                        <a:p>
                          <a:pPr marL="457200" indent="-457200">
                            <a:buFont typeface="Arial" panose="020B0604020202020204" pitchFamily="34" charset="0"/>
                            <a:buChar char="●"/>
                          </a:pPr>
                          <a:r>
                            <a:rPr lang="en-US" sz="2700" dirty="0" smtClean="0">
                              <a:latin typeface="Arial" panose="020B0604020202020204" pitchFamily="34" charset="0"/>
                              <a:cs typeface="Arial" panose="020B0604020202020204" pitchFamily="34" charset="0"/>
                              <a:sym typeface="Wingdings" panose="05000000000000000000" pitchFamily="2" charset="2"/>
                            </a:rPr>
                            <a:t>When </a:t>
                          </a:r>
                          <a:r>
                            <a:rPr lang="en-US" sz="2700" i="1" dirty="0" smtClean="0">
                              <a:latin typeface="Arial" panose="020B0604020202020204" pitchFamily="34" charset="0"/>
                              <a:cs typeface="Arial" panose="020B0604020202020204" pitchFamily="34" charset="0"/>
                              <a:sym typeface="Wingdings" panose="05000000000000000000" pitchFamily="2" charset="2"/>
                            </a:rPr>
                            <a:t>y</a:t>
                          </a:r>
                          <a:r>
                            <a:rPr lang="en-US" sz="2700" dirty="0" smtClean="0">
                              <a:latin typeface="Arial" panose="020B0604020202020204" pitchFamily="34" charset="0"/>
                              <a:cs typeface="Arial" panose="020B0604020202020204" pitchFamily="34" charset="0"/>
                              <a:sym typeface="Wingdings" panose="05000000000000000000" pitchFamily="2" charset="2"/>
                            </a:rPr>
                            <a:t> = 5</a:t>
                          </a:r>
                          <a:r>
                            <a:rPr lang="en-US" sz="2700" i="1" dirty="0" smtClean="0">
                              <a:latin typeface="Arial" panose="020B0604020202020204" pitchFamily="34" charset="0"/>
                              <a:cs typeface="Arial" panose="020B0604020202020204" pitchFamily="34" charset="0"/>
                              <a:sym typeface="Wingdings" panose="05000000000000000000" pitchFamily="2" charset="2"/>
                            </a:rPr>
                            <a:t>x</a:t>
                          </a:r>
                          <a:r>
                            <a:rPr lang="en-US" sz="2700" dirty="0" smtClean="0">
                              <a:latin typeface="Arial" panose="020B0604020202020204" pitchFamily="34" charset="0"/>
                              <a:cs typeface="Arial" panose="020B0604020202020204" pitchFamily="34" charset="0"/>
                              <a:sym typeface="Wingdings" panose="05000000000000000000" pitchFamily="2" charset="2"/>
                            </a:rPr>
                            <a:t> then</a:t>
                          </a:r>
                          <a14:m>
                            <m:oMath xmlns:m="http://schemas.openxmlformats.org/officeDocument/2006/math">
                              <m:f>
                                <m:fPr>
                                  <m:ctrlPr>
                                    <a:rPr lang="en-US" sz="2700" i="1" smtClean="0">
                                      <a:latin typeface="Cambria Math" panose="02040503050406030204" pitchFamily="18" charset="0"/>
                                      <a:cs typeface="Arial" panose="020B0604020202020204" pitchFamily="34" charset="0"/>
                                    </a:rPr>
                                  </m:ctrlPr>
                                </m:fPr>
                                <m:num>
                                  <m:r>
                                    <m:rPr>
                                      <m:sty m:val="p"/>
                                    </m:rPr>
                                    <a:rPr lang="en-US" sz="2700" b="0" i="0" smtClean="0">
                                      <a:latin typeface="Cambria Math" panose="02040503050406030204" pitchFamily="18" charset="0"/>
                                      <a:cs typeface="Arial" panose="020B0604020202020204" pitchFamily="34" charset="0"/>
                                    </a:rPr>
                                    <m:t>y</m:t>
                                  </m:r>
                                </m:num>
                                <m:den>
                                  <m:r>
                                    <m:rPr>
                                      <m:sty m:val="p"/>
                                    </m:rPr>
                                    <a:rPr lang="en-US" sz="2700" b="0" i="0" smtClean="0">
                                      <a:latin typeface="Cambria Math" panose="02040503050406030204" pitchFamily="18" charset="0"/>
                                      <a:cs typeface="Arial" panose="020B0604020202020204" pitchFamily="34" charset="0"/>
                                    </a:rPr>
                                    <m:t>x</m:t>
                                  </m:r>
                                </m:den>
                              </m:f>
                            </m:oMath>
                          </a14:m>
                          <a:r>
                            <a:rPr lang="en-US" sz="2700" dirty="0" smtClean="0">
                              <a:latin typeface="Arial" panose="020B0604020202020204" pitchFamily="34" charset="0"/>
                              <a:cs typeface="Arial" panose="020B0604020202020204" pitchFamily="34" charset="0"/>
                              <a:sym typeface="Wingdings" panose="05000000000000000000" pitchFamily="2" charset="2"/>
                            </a:rPr>
                            <a:t> = </a:t>
                          </a:r>
                          <a:r>
                            <a:rPr lang="en-US" sz="2700" baseline="0" dirty="0" smtClean="0">
                              <a:latin typeface="Arial" panose="020B0604020202020204" pitchFamily="34" charset="0"/>
                              <a:cs typeface="Arial" panose="020B0604020202020204" pitchFamily="34" charset="0"/>
                              <a:sym typeface="Wingdings" panose="05000000000000000000" pitchFamily="2" charset="2"/>
                            </a:rPr>
                            <a:t>    ● </a:t>
                          </a:r>
                          <a:r>
                            <a:rPr lang="en-US" sz="2700" dirty="0" smtClean="0">
                              <a:latin typeface="Arial" panose="020B0604020202020204" pitchFamily="34" charset="0"/>
                              <a:cs typeface="Arial" panose="020B0604020202020204" pitchFamily="34" charset="0"/>
                              <a:sym typeface="Wingdings" panose="05000000000000000000" pitchFamily="2" charset="2"/>
                            </a:rPr>
                            <a:t>When </a:t>
                          </a:r>
                          <a:r>
                            <a:rPr lang="en-US" sz="2700" i="1" dirty="0" smtClean="0">
                              <a:latin typeface="Arial" panose="020B0604020202020204" pitchFamily="34" charset="0"/>
                              <a:cs typeface="Arial" panose="020B0604020202020204" pitchFamily="34" charset="0"/>
                              <a:sym typeface="Wingdings" panose="05000000000000000000" pitchFamily="2" charset="2"/>
                            </a:rPr>
                            <a:t>y</a:t>
                          </a:r>
                          <a:r>
                            <a:rPr lang="en-US" sz="2700" dirty="0" smtClean="0">
                              <a:latin typeface="Arial" panose="020B0604020202020204" pitchFamily="34" charset="0"/>
                              <a:cs typeface="Arial" panose="020B0604020202020204" pitchFamily="34" charset="0"/>
                              <a:sym typeface="Wingdings" panose="05000000000000000000" pitchFamily="2" charset="2"/>
                            </a:rPr>
                            <a:t> = </a:t>
                          </a:r>
                          <a14:m>
                            <m:oMath xmlns:m="http://schemas.openxmlformats.org/officeDocument/2006/math">
                              <m:f>
                                <m:fPr>
                                  <m:ctrlPr>
                                    <a:rPr lang="en-US" sz="2700" i="1" smtClean="0">
                                      <a:latin typeface="Cambria Math" panose="02040503050406030204" pitchFamily="18" charset="0"/>
                                      <a:cs typeface="Arial" panose="020B0604020202020204" pitchFamily="34" charset="0"/>
                                    </a:rPr>
                                  </m:ctrlPr>
                                </m:fPr>
                                <m:num>
                                  <m:r>
                                    <a:rPr lang="en-US" sz="2700" b="0" i="0" smtClean="0">
                                      <a:latin typeface="Cambria Math" panose="02040503050406030204" pitchFamily="18" charset="0"/>
                                      <a:cs typeface="Arial" panose="020B0604020202020204" pitchFamily="34" charset="0"/>
                                    </a:rPr>
                                    <m:t>7</m:t>
                                  </m:r>
                                </m:num>
                                <m:den>
                                  <m:r>
                                    <m:rPr>
                                      <m:sty m:val="p"/>
                                    </m:rPr>
                                    <a:rPr lang="en-US" sz="2700" b="0" i="0" smtClean="0">
                                      <a:latin typeface="Cambria Math" panose="02040503050406030204" pitchFamily="18" charset="0"/>
                                      <a:cs typeface="Arial" panose="020B0604020202020204" pitchFamily="34" charset="0"/>
                                    </a:rPr>
                                    <m:t>x</m:t>
                                  </m:r>
                                </m:den>
                              </m:f>
                            </m:oMath>
                          </a14:m>
                          <a:r>
                            <a:rPr lang="en-US" sz="2700" dirty="0" smtClean="0">
                              <a:latin typeface="Arial" panose="020B0604020202020204" pitchFamily="34" charset="0"/>
                              <a:cs typeface="Arial" panose="020B0604020202020204" pitchFamily="34" charset="0"/>
                              <a:sym typeface="Wingdings" panose="05000000000000000000" pitchFamily="2" charset="2"/>
                            </a:rPr>
                            <a:t> then </a:t>
                          </a:r>
                          <a:r>
                            <a:rPr lang="en-US" sz="2700" i="1" dirty="0" err="1" smtClean="0">
                              <a:latin typeface="Arial" panose="020B0604020202020204" pitchFamily="34" charset="0"/>
                              <a:cs typeface="Arial" panose="020B0604020202020204" pitchFamily="34" charset="0"/>
                              <a:sym typeface="Wingdings" panose="05000000000000000000" pitchFamily="2" charset="2"/>
                            </a:rPr>
                            <a:t>xy</a:t>
                          </a:r>
                          <a:r>
                            <a:rPr lang="en-US" sz="2700" dirty="0" smtClean="0">
                              <a:latin typeface="Arial" panose="020B0604020202020204" pitchFamily="34" charset="0"/>
                              <a:cs typeface="Arial" panose="020B0604020202020204" pitchFamily="34" charset="0"/>
                              <a:sym typeface="Wingdings" panose="05000000000000000000" pitchFamily="2" charset="2"/>
                            </a:rPr>
                            <a:t> = </a:t>
                          </a:r>
                          <a:endParaRPr lang="en-US" sz="27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086772168"/>
                  </p:ext>
                </p:extLst>
              </p:nvPr>
            </p:nvGraphicFramePr>
            <p:xfrm>
              <a:off x="251518" y="1268760"/>
              <a:ext cx="8568952" cy="4680520"/>
            </p:xfrm>
            <a:graphic>
              <a:graphicData uri="http://schemas.openxmlformats.org/drawingml/2006/table">
                <a:tbl>
                  <a:tblPr firstRow="1" bandRow="1">
                    <a:effectLst/>
                    <a:tableStyleId>{5940675A-B579-460E-94D1-54222C63F5DA}</a:tableStyleId>
                  </a:tblPr>
                  <a:tblGrid>
                    <a:gridCol w="2142238"/>
                    <a:gridCol w="1602180"/>
                    <a:gridCol w="4824534"/>
                  </a:tblGrid>
                  <a:tr h="611859">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Why Learn This?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2724723">
                    <a:tc gridSpan="2">
                      <a:txBody>
                        <a:bodyPr/>
                        <a:lstStyle/>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Use relationships involving ratio.</a:t>
                          </a:r>
                        </a:p>
                        <a:p>
                          <a:pPr marL="342900" indent="-3429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Use direct and inverse proportion.</a:t>
                          </a:r>
                          <a:endParaRPr lang="en-US" sz="28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800" dirty="0" smtClean="0">
                              <a:latin typeface="Arial" panose="020B0604020202020204" pitchFamily="34" charset="0"/>
                              <a:cs typeface="Arial" panose="020B0604020202020204" pitchFamily="34" charset="0"/>
                            </a:rPr>
                            <a:t>Speed and time are in inverse proportion. The greater the speed, the shorter the time taken to travel a journey.</a:t>
                          </a:r>
                          <a:endParaRPr lang="en-US" sz="28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585600">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758338">
                    <a:tc gridSpan="3">
                      <a:txBody>
                        <a:bodyPr/>
                        <a:lstStyle/>
                        <a:p>
                          <a:endParaRPr lang="en-US"/>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blipFill rotWithShape="0">
                          <a:blip r:embed="rId4"/>
                          <a:stretch>
                            <a:fillRect l="-213" t="-521774" r="-498" b="-5645"/>
                          </a:stretch>
                        </a:blip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mc:Fallback>
      </mc:AlternateContent>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11.3</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330223"/>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38559" y="1247269"/>
                <a:ext cx="8581913" cy="5440464"/>
              </a:xfrm>
              <a:prstGeom prst="rect">
                <a:avLst/>
              </a:prstGeom>
            </p:spPr>
            <p:txBody>
              <a:bodyPr wrap="square">
                <a:spAutoFit/>
              </a:bodyPr>
              <a:lstStyle/>
              <a:p>
                <a:pPr marL="514350" indent="-514350">
                  <a:buClr>
                    <a:srgbClr val="C00000"/>
                  </a:buClr>
                  <a:buFont typeface="+mj-lt"/>
                  <a:buAutoNum type="arabicPeriod"/>
                  <a:tabLst>
                    <a:tab pos="2743200" algn="l"/>
                  </a:tabLst>
                </a:pPr>
                <a:r>
                  <a:rPr lang="en-US" sz="2800" dirty="0" smtClean="0">
                    <a:latin typeface="Arial" panose="020B0604020202020204" pitchFamily="34" charset="0"/>
                    <a:cs typeface="Arial" panose="020B0604020202020204" pitchFamily="34" charset="0"/>
                  </a:rPr>
                  <a:t>Match each graph to an equation.</a:t>
                </a:r>
              </a:p>
              <a:p>
                <a:pPr marL="971550" lvl="1" indent="-514350">
                  <a:buClr>
                    <a:srgbClr val="C00000"/>
                  </a:buClr>
                  <a:buFont typeface="+mj-lt"/>
                  <a:buAutoNum type="alphaLcPeriod"/>
                  <a:tabLst>
                    <a:tab pos="2743200" algn="l"/>
                  </a:tabLst>
                </a:pP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0" smtClean="0">
                            <a:latin typeface="Cambria Math" panose="02040503050406030204" pitchFamily="18" charset="0"/>
                            <a:cs typeface="Arial" panose="020B0604020202020204" pitchFamily="34" charset="0"/>
                          </a:rPr>
                          <m:t>1</m:t>
                        </m:r>
                      </m:num>
                      <m:den>
                        <m:r>
                          <m:rPr>
                            <m:sty m:val="p"/>
                          </m:rPr>
                          <a:rPr lang="en-US" sz="2800" b="0" i="0" smtClean="0">
                            <a:latin typeface="Cambria Math" panose="02040503050406030204" pitchFamily="18" charset="0"/>
                            <a:cs typeface="Arial" panose="020B0604020202020204" pitchFamily="34" charset="0"/>
                          </a:rPr>
                          <m:t>x</m:t>
                        </m:r>
                      </m:den>
                    </m:f>
                  </m:oMath>
                </a14:m>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 = x</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c.</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 2</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+ 3</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2743200" algn="l"/>
                  </a:tabLst>
                </a:pPr>
                <a:r>
                  <a:rPr lang="en-US" sz="2800" dirty="0">
                    <a:latin typeface="Arial" panose="020B0604020202020204" pitchFamily="34" charset="0"/>
                    <a:cs typeface="Arial" panose="020B0604020202020204" pitchFamily="34" charset="0"/>
                  </a:rPr>
                  <a:t>What is the gradient of the straight line with equation</a:t>
                </a:r>
              </a:p>
              <a:p>
                <a:pPr marL="971550" lvl="1" indent="-514350">
                  <a:buClr>
                    <a:srgbClr val="C00000"/>
                  </a:buClr>
                  <a:buFont typeface="+mj-lt"/>
                  <a:buAutoNum type="alphaLcPeriod"/>
                  <a:tabLst>
                    <a:tab pos="2743200" algn="l"/>
                  </a:tabLst>
                </a:pP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+ 5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 3</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 </a:t>
                </a:r>
                <a:r>
                  <a:rPr lang="en-US" sz="2800" dirty="0">
                    <a:latin typeface="Arial" panose="020B0604020202020204" pitchFamily="34" charset="0"/>
                    <a:cs typeface="Arial" panose="020B0604020202020204" pitchFamily="34" charset="0"/>
                  </a:rPr>
                  <a:t>7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3"/>
                  <a:tabLst>
                    <a:tab pos="2743200" algn="l"/>
                  </a:tabLst>
                </a:pP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5</a:t>
                </a:r>
                <a:r>
                  <a:rPr lang="en-US" sz="2800" i="1" dirty="0">
                    <a:latin typeface="Arial" panose="020B0604020202020204" pitchFamily="34" charset="0"/>
                    <a:cs typeface="Arial" panose="020B0604020202020204" pitchFamily="34" charset="0"/>
                  </a:rPr>
                  <a:t>x</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9</a:t>
                </a:r>
                <a:r>
                  <a:rPr lang="en-US" sz="2800" i="1" dirty="0" smtClean="0">
                    <a:latin typeface="Arial" panose="020B0604020202020204" pitchFamily="34" charset="0"/>
                    <a:cs typeface="Arial" panose="020B0604020202020204" pitchFamily="34" charset="0"/>
                  </a:rPr>
                  <a:t>x</a:t>
                </a:r>
                <a:endParaRPr lang="pl-PL" sz="2800" i="1"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8559" y="1247269"/>
                <a:ext cx="8581913" cy="5440464"/>
              </a:xfrm>
              <a:prstGeom prst="rect">
                <a:avLst/>
              </a:prstGeom>
              <a:blipFill rotWithShape="0">
                <a:blip r:embed="rId4"/>
                <a:stretch>
                  <a:fillRect l="-1278" t="-1233" b="-2242"/>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a:srcRect l="18500" t="48687" r="30313" b="25063"/>
          <a:stretch/>
        </p:blipFill>
        <p:spPr>
          <a:xfrm>
            <a:off x="323528" y="2348880"/>
            <a:ext cx="8010288" cy="2464701"/>
          </a:xfrm>
          <a:prstGeom prst="rect">
            <a:avLst/>
          </a:prstGeom>
        </p:spPr>
      </p:pic>
      <p:sp>
        <p:nvSpPr>
          <p:cNvPr id="9" name="Flowchart: Delay 8"/>
          <p:cNvSpPr/>
          <p:nvPr/>
        </p:nvSpPr>
        <p:spPr>
          <a:xfrm flipH="1">
            <a:off x="8527387" y="1196752"/>
            <a:ext cx="365093" cy="5477303"/>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406584"/>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348</a:t>
            </a:r>
            <a:endParaRPr lang="en-GB" sz="1400" b="1" dirty="0">
              <a:latin typeface="Calibri" panose="020F0502020204030204" pitchFamily="34" charset="0"/>
            </a:endParaRPr>
          </a:p>
        </p:txBody>
      </p:sp>
      <p:sp>
        <p:nvSpPr>
          <p:cNvPr id="3" name="Rectangle 2"/>
          <p:cNvSpPr/>
          <p:nvPr/>
        </p:nvSpPr>
        <p:spPr>
          <a:xfrm>
            <a:off x="238559" y="1247269"/>
            <a:ext cx="8581913" cy="5047536"/>
          </a:xfrm>
          <a:prstGeom prst="rect">
            <a:avLst/>
          </a:prstGeom>
        </p:spPr>
        <p:txBody>
          <a:bodyPr wrap="square">
            <a:spAutoFit/>
          </a:bodyPr>
          <a:lstStyle/>
          <a:p>
            <a:pPr marL="514350" indent="-514350">
              <a:buClr>
                <a:srgbClr val="C00000"/>
              </a:buClr>
              <a:buFont typeface="+mj-lt"/>
              <a:buAutoNum type="arabicPeriod" startAt="3"/>
              <a:tabLst>
                <a:tab pos="914400" algn="l"/>
                <a:tab pos="27432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Which of these tables show direct proportion 	between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and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Explain your answer.</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2743200" algn="l"/>
              </a:tabLst>
            </a:pPr>
            <a:r>
              <a:rPr lang="en-US" sz="2800" dirty="0" smtClean="0">
                <a:latin typeface="Arial" panose="020B0604020202020204" pitchFamily="34" charset="0"/>
                <a:cs typeface="Arial" panose="020B0604020202020204" pitchFamily="34" charset="0"/>
              </a:rPr>
              <a:t>Plot </a:t>
            </a:r>
            <a:r>
              <a:rPr lang="en-US" sz="2800" dirty="0">
                <a:latin typeface="Arial" panose="020B0604020202020204" pitchFamily="34" charset="0"/>
                <a:cs typeface="Arial" panose="020B0604020202020204" pitchFamily="34" charset="0"/>
              </a:rPr>
              <a:t>a line graph for the values in the tables which show direct proportion,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2743200" algn="l"/>
              </a:tabLst>
            </a:pPr>
            <a:r>
              <a:rPr lang="en-US" sz="2800" dirty="0" smtClean="0">
                <a:latin typeface="Arial" panose="020B0604020202020204" pitchFamily="34" charset="0"/>
                <a:cs typeface="Arial" panose="020B0604020202020204" pitchFamily="34" charset="0"/>
              </a:rPr>
              <a:t>What </a:t>
            </a:r>
            <a:r>
              <a:rPr lang="en-US" sz="2800" dirty="0">
                <a:latin typeface="Arial" panose="020B0604020202020204" pitchFamily="34" charset="0"/>
                <a:cs typeface="Arial" panose="020B0604020202020204" pitchFamily="34" charset="0"/>
              </a:rPr>
              <a:t>do you notice about these graphs?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2743200" algn="l"/>
              </a:tabLst>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equations of the graphs.</a:t>
            </a:r>
            <a:endParaRPr lang="pl-PL" sz="2800" i="1" dirty="0">
              <a:latin typeface="Arial" panose="020B0604020202020204" pitchFamily="34" charset="0"/>
              <a:cs typeface="Arial" panose="020B0604020202020204" pitchFamily="34" charset="0"/>
            </a:endParaRPr>
          </a:p>
        </p:txBody>
      </p:sp>
      <p:sp>
        <p:nvSpPr>
          <p:cNvPr id="9" name="Flowchart: Delay 8"/>
          <p:cNvSpPr/>
          <p:nvPr/>
        </p:nvSpPr>
        <p:spPr>
          <a:xfrm flipH="1">
            <a:off x="8527387" y="1196752"/>
            <a:ext cx="365093" cy="5477303"/>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98350959"/>
              </p:ext>
            </p:extLst>
          </p:nvPr>
        </p:nvGraphicFramePr>
        <p:xfrm>
          <a:off x="563448" y="2204864"/>
          <a:ext cx="7680960" cy="914400"/>
        </p:xfrm>
        <a:graphic>
          <a:graphicData uri="http://schemas.openxmlformats.org/drawingml/2006/table">
            <a:tbl>
              <a:tblPr firstRow="1" bandRow="1">
                <a:tableStyleId>{5940675A-B579-460E-94D1-54222C63F5DA}</a:tableStyleId>
              </a:tblPr>
              <a:tblGrid>
                <a:gridCol w="640080"/>
                <a:gridCol w="640080"/>
                <a:gridCol w="640080"/>
                <a:gridCol w="640080"/>
                <a:gridCol w="640080"/>
                <a:gridCol w="640080"/>
                <a:gridCol w="640080"/>
                <a:gridCol w="640080"/>
                <a:gridCol w="640080"/>
                <a:gridCol w="640080"/>
                <a:gridCol w="640080"/>
                <a:gridCol w="640080"/>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latin typeface="Arial" panose="020B0604020202020204" pitchFamily="34" charset="0"/>
                          <a:cs typeface="Arial" panose="020B0604020202020204" pitchFamily="34" charset="0"/>
                        </a:rPr>
                        <a:t>A</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smtClean="0">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smtClean="0">
                          <a:latin typeface="Arial" panose="020B0604020202020204" pitchFamily="34" charset="0"/>
                          <a:cs typeface="Arial" panose="020B0604020202020204" pitchFamily="34" charset="0"/>
                        </a:rPr>
                        <a:t>B</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rtl="0" eaLnBrk="1" latinLnBrk="0" hangingPunct="1"/>
                      <a:r>
                        <a:rPr kumimoji="0" lang="en-US" sz="2400" b="1" i="1" kern="1200" dirty="0" smtClean="0">
                          <a:solidFill>
                            <a:schemeClr val="tx1"/>
                          </a:solidFill>
                          <a:latin typeface="Arial" panose="020B0604020202020204" pitchFamily="34" charset="0"/>
                          <a:ea typeface="+mn-ea"/>
                          <a:cs typeface="Arial" panose="020B0604020202020204" pitchFamily="34" charset="0"/>
                        </a:rPr>
                        <a:t>x</a:t>
                      </a:r>
                      <a:endParaRPr kumimoji="0" lang="en-US" sz="2400" b="1" i="1" kern="120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endParaRPr lang="en-US" sz="2400" b="1" i="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i="1" dirty="0" smtClean="0">
                          <a:latin typeface="Arial" panose="020B0604020202020204" pitchFamily="34" charset="0"/>
                          <a:cs typeface="Arial" panose="020B0604020202020204" pitchFamily="34" charset="0"/>
                        </a:rPr>
                        <a:t>y</a:t>
                      </a:r>
                      <a:endParaRPr lang="en-US" sz="24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24</a:t>
                      </a:r>
                      <a:endParaRPr lang="en-US" sz="2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rtl="0" eaLnBrk="1" latinLnBrk="0" hangingPunct="1"/>
                      <a:r>
                        <a:rPr kumimoji="0" lang="en-US" sz="2400" b="1" i="1" kern="1200" dirty="0" smtClean="0">
                          <a:solidFill>
                            <a:schemeClr val="tx1"/>
                          </a:solidFill>
                          <a:latin typeface="Arial" panose="020B0604020202020204" pitchFamily="34" charset="0"/>
                          <a:ea typeface="+mn-ea"/>
                          <a:cs typeface="Arial" panose="020B0604020202020204" pitchFamily="34" charset="0"/>
                        </a:rPr>
                        <a:t>y</a:t>
                      </a:r>
                      <a:endParaRPr kumimoji="0" lang="en-US" sz="2400" b="1" i="1" kern="120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9</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70453210"/>
              </p:ext>
            </p:extLst>
          </p:nvPr>
        </p:nvGraphicFramePr>
        <p:xfrm>
          <a:off x="539552" y="3356992"/>
          <a:ext cx="7680960" cy="914400"/>
        </p:xfrm>
        <a:graphic>
          <a:graphicData uri="http://schemas.openxmlformats.org/drawingml/2006/table">
            <a:tbl>
              <a:tblPr firstRow="1" bandRow="1">
                <a:tableStyleId>{5940675A-B579-460E-94D1-54222C63F5DA}</a:tableStyleId>
              </a:tblPr>
              <a:tblGrid>
                <a:gridCol w="640080"/>
                <a:gridCol w="640080"/>
                <a:gridCol w="640080"/>
                <a:gridCol w="640080"/>
                <a:gridCol w="640080"/>
                <a:gridCol w="640080"/>
                <a:gridCol w="640080"/>
                <a:gridCol w="640080"/>
                <a:gridCol w="640080"/>
                <a:gridCol w="640080"/>
                <a:gridCol w="640080"/>
                <a:gridCol w="640080"/>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smtClean="0">
                          <a:latin typeface="Arial" panose="020B0604020202020204" pitchFamily="34" charset="0"/>
                          <a:cs typeface="Arial" panose="020B0604020202020204" pitchFamily="34" charset="0"/>
                        </a:rPr>
                        <a:t>C</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smtClean="0">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15</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smtClean="0">
                          <a:latin typeface="Arial" panose="020B0604020202020204" pitchFamily="34" charset="0"/>
                          <a:cs typeface="Arial" panose="020B0604020202020204" pitchFamily="34" charset="0"/>
                        </a:rPr>
                        <a:t>D</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rtl="0" eaLnBrk="1" latinLnBrk="0" hangingPunct="1"/>
                      <a:r>
                        <a:rPr kumimoji="0" lang="en-US" sz="2400" b="1" i="1" kern="1200" dirty="0" smtClean="0">
                          <a:solidFill>
                            <a:schemeClr val="tx1"/>
                          </a:solidFill>
                          <a:latin typeface="Arial" panose="020B0604020202020204" pitchFamily="34" charset="0"/>
                          <a:ea typeface="+mn-ea"/>
                          <a:cs typeface="Arial" panose="020B0604020202020204" pitchFamily="34" charset="0"/>
                        </a:rPr>
                        <a:t>x</a:t>
                      </a:r>
                      <a:endParaRPr kumimoji="0" lang="en-US" sz="2400" b="1" i="1" kern="120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endParaRPr lang="en-US" sz="2400" b="1" i="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i="1" dirty="0" smtClean="0">
                          <a:latin typeface="Arial" panose="020B0604020202020204" pitchFamily="34" charset="0"/>
                          <a:cs typeface="Arial" panose="020B0604020202020204" pitchFamily="34" charset="0"/>
                        </a:rPr>
                        <a:t>y</a:t>
                      </a:r>
                      <a:endParaRPr lang="en-US" sz="24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17</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32</a:t>
                      </a:r>
                      <a:endParaRPr lang="en-US" sz="24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47</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rtl="0" eaLnBrk="1" latinLnBrk="0" hangingPunct="1"/>
                      <a:r>
                        <a:rPr kumimoji="0" lang="en-US" sz="2400" b="1" i="1" kern="1200" dirty="0" smtClean="0">
                          <a:solidFill>
                            <a:schemeClr val="tx1"/>
                          </a:solidFill>
                          <a:latin typeface="Arial" panose="020B0604020202020204" pitchFamily="34" charset="0"/>
                          <a:ea typeface="+mn-ea"/>
                          <a:cs typeface="Arial" panose="020B0604020202020204" pitchFamily="34" charset="0"/>
                        </a:rPr>
                        <a:t>y</a:t>
                      </a:r>
                      <a:endParaRPr kumimoji="0" lang="en-US" sz="2400" b="1" i="1" kern="120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30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40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23621418"/>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349</a:t>
            </a:r>
            <a:endParaRPr lang="en-GB" sz="1400" b="1" dirty="0">
              <a:latin typeface="Calibri" panose="020F0502020204030204" pitchFamily="34" charset="0"/>
            </a:endParaRPr>
          </a:p>
        </p:txBody>
      </p:sp>
      <p:sp>
        <p:nvSpPr>
          <p:cNvPr id="3" name="Rectangle 2"/>
          <p:cNvSpPr/>
          <p:nvPr/>
        </p:nvSpPr>
        <p:spPr>
          <a:xfrm>
            <a:off x="238559" y="1196752"/>
            <a:ext cx="5269545" cy="5577296"/>
          </a:xfrm>
          <a:prstGeom prst="rect">
            <a:avLst/>
          </a:prstGeom>
        </p:spPr>
        <p:txBody>
          <a:bodyPr wrap="square">
            <a:spAutoFit/>
          </a:bodyPr>
          <a:lstStyle/>
          <a:p>
            <a:pPr marL="514350" indent="-514350">
              <a:buClr>
                <a:srgbClr val="C00000"/>
              </a:buClr>
              <a:buFont typeface="+mj-lt"/>
              <a:buAutoNum type="arabicPeriod" startAt="4"/>
              <a:tabLst>
                <a:tab pos="914400" algn="l"/>
                <a:tab pos="2743200" algn="l"/>
              </a:tabLst>
            </a:pPr>
            <a:r>
              <a:rPr lang="en-US" sz="2280" dirty="0" smtClean="0">
                <a:latin typeface="Arial" panose="020B0604020202020204" pitchFamily="34" charset="0"/>
                <a:cs typeface="Arial" panose="020B0604020202020204" pitchFamily="34" charset="0"/>
              </a:rPr>
              <a:t>Copy and complete these.</a:t>
            </a:r>
          </a:p>
          <a:p>
            <a:pPr marL="971550" lvl="1" indent="-514350">
              <a:lnSpc>
                <a:spcPct val="150000"/>
              </a:lnSpc>
              <a:buClr>
                <a:srgbClr val="C00000"/>
              </a:buClr>
              <a:buFont typeface="+mj-lt"/>
              <a:buAutoNum type="alphaLcPeriod"/>
              <a:tabLst>
                <a:tab pos="914400" algn="l"/>
                <a:tab pos="2743200" algn="l"/>
              </a:tabLst>
            </a:pPr>
            <a:r>
              <a:rPr lang="en-US" sz="2280" i="1" dirty="0" smtClean="0">
                <a:latin typeface="Arial" panose="020B0604020202020204" pitchFamily="34" charset="0"/>
                <a:cs typeface="Arial" panose="020B0604020202020204" pitchFamily="34" charset="0"/>
              </a:rPr>
              <a:t>A</a:t>
            </a:r>
            <a:r>
              <a:rPr lang="en-US" sz="2280" dirty="0" smtClean="0">
                <a:latin typeface="Arial" panose="020B0604020202020204" pitchFamily="34" charset="0"/>
                <a:cs typeface="Arial" panose="020B0604020202020204" pitchFamily="34" charset="0"/>
              </a:rPr>
              <a:t>:</a:t>
            </a:r>
            <a:r>
              <a:rPr lang="en-US" sz="2280" i="1" dirty="0" smtClean="0">
                <a:latin typeface="Arial" panose="020B0604020202020204" pitchFamily="34" charset="0"/>
                <a:cs typeface="Arial" panose="020B0604020202020204" pitchFamily="34" charset="0"/>
              </a:rPr>
              <a:t>B</a:t>
            </a:r>
            <a:r>
              <a:rPr lang="en-US" sz="2280" dirty="0" smtClean="0">
                <a:latin typeface="Arial" panose="020B0604020202020204" pitchFamily="34" charset="0"/>
                <a:cs typeface="Arial" panose="020B0604020202020204" pitchFamily="34" charset="0"/>
              </a:rPr>
              <a:t> = 3:5 so </a:t>
            </a:r>
            <a:r>
              <a:rPr lang="en-US" sz="2280" i="1" dirty="0" smtClean="0">
                <a:latin typeface="Arial" panose="020B0604020202020204" pitchFamily="34" charset="0"/>
                <a:cs typeface="Arial" panose="020B0604020202020204" pitchFamily="34" charset="0"/>
              </a:rPr>
              <a:t>A</a:t>
            </a:r>
            <a:r>
              <a:rPr lang="en-US" sz="2280" dirty="0" smtClean="0">
                <a:latin typeface="Arial" panose="020B0604020202020204" pitchFamily="34" charset="0"/>
                <a:cs typeface="Arial" panose="020B0604020202020204" pitchFamily="34" charset="0"/>
              </a:rPr>
              <a:t> = </a:t>
            </a:r>
            <a14:m xmlns:a14="http://schemas.microsoft.com/office/drawing/2010/main">
              <m:oMath xmlns:m="http://schemas.openxmlformats.org/officeDocument/2006/math">
                <m:f>
                  <m:fPr>
                    <m:ctrlPr>
                      <a:rPr lang="en-US" sz="2280" i="1">
                        <a:latin typeface="Cambria Math" panose="02040503050406030204" pitchFamily="18" charset="0"/>
                        <a:cs typeface="Arial" panose="020B0604020202020204" pitchFamily="34" charset="0"/>
                      </a:rPr>
                    </m:ctrlPr>
                  </m:fPr>
                  <m:num>
                    <m:r>
                      <a:rPr lang="en-US" sz="2280" i="1">
                        <a:latin typeface="Cambria Math" panose="02040503050406030204" pitchFamily="18" charset="0"/>
                        <a:cs typeface="Arial" panose="020B0604020202020204" pitchFamily="34" charset="0"/>
                        <a:sym typeface="Wingdings" panose="05000000000000000000" pitchFamily="2" charset="2"/>
                      </a:rPr>
                      <m:t></m:t>
                    </m:r>
                  </m:num>
                  <m:den>
                    <m:r>
                      <a:rPr lang="en-US" sz="2280" i="1">
                        <a:latin typeface="Cambria Math" panose="02040503050406030204" pitchFamily="18" charset="0"/>
                        <a:cs typeface="Arial" panose="020B0604020202020204" pitchFamily="34" charset="0"/>
                        <a:sym typeface="Wingdings" panose="05000000000000000000" pitchFamily="2" charset="2"/>
                      </a:rPr>
                      <m:t></m:t>
                    </m:r>
                  </m:den>
                </m:f>
              </m:oMath>
            </a14:m>
            <a:r>
              <a:rPr lang="en-US" sz="2280" i="1" dirty="0" smtClean="0">
                <a:latin typeface="Arial" panose="020B0604020202020204" pitchFamily="34" charset="0"/>
                <a:cs typeface="Arial" panose="020B0604020202020204" pitchFamily="34" charset="0"/>
              </a:rPr>
              <a:t>B</a:t>
            </a:r>
          </a:p>
          <a:p>
            <a:pPr marL="971550" lvl="1" indent="-514350">
              <a:lnSpc>
                <a:spcPct val="150000"/>
              </a:lnSpc>
              <a:buClr>
                <a:srgbClr val="C00000"/>
              </a:buClr>
              <a:buFont typeface="+mj-lt"/>
              <a:buAutoNum type="alphaLcPeriod"/>
              <a:tabLst>
                <a:tab pos="914400" algn="l"/>
                <a:tab pos="2743200" algn="l"/>
              </a:tabLst>
            </a:pPr>
            <a:r>
              <a:rPr lang="en-US" sz="2280" i="1" dirty="0" smtClean="0">
                <a:latin typeface="Arial" panose="020B0604020202020204" pitchFamily="34" charset="0"/>
                <a:cs typeface="Arial" panose="020B0604020202020204" pitchFamily="34" charset="0"/>
              </a:rPr>
              <a:t>P</a:t>
            </a:r>
            <a:r>
              <a:rPr lang="en-US" sz="2280" dirty="0" smtClean="0">
                <a:latin typeface="Arial" panose="020B0604020202020204" pitchFamily="34" charset="0"/>
                <a:cs typeface="Arial" panose="020B0604020202020204" pitchFamily="34" charset="0"/>
              </a:rPr>
              <a:t>:</a:t>
            </a:r>
            <a:r>
              <a:rPr lang="en-US" sz="2280" i="1" dirty="0" smtClean="0">
                <a:latin typeface="Arial" panose="020B0604020202020204" pitchFamily="34" charset="0"/>
                <a:cs typeface="Arial" panose="020B0604020202020204" pitchFamily="34" charset="0"/>
              </a:rPr>
              <a:t>Q</a:t>
            </a:r>
            <a:r>
              <a:rPr lang="en-US" sz="2280" dirty="0" smtClean="0">
                <a:latin typeface="Arial" panose="020B0604020202020204" pitchFamily="34" charset="0"/>
                <a:cs typeface="Arial" panose="020B0604020202020204" pitchFamily="34" charset="0"/>
              </a:rPr>
              <a:t> </a:t>
            </a:r>
            <a:r>
              <a:rPr lang="en-US" sz="2280" dirty="0">
                <a:latin typeface="Arial" panose="020B0604020202020204" pitchFamily="34" charset="0"/>
                <a:cs typeface="Arial" panose="020B0604020202020204" pitchFamily="34" charset="0"/>
              </a:rPr>
              <a:t>= </a:t>
            </a:r>
            <a:r>
              <a:rPr lang="en-US" sz="2280" dirty="0" smtClean="0">
                <a:latin typeface="Arial" panose="020B0604020202020204" pitchFamily="34" charset="0"/>
                <a:cs typeface="Arial" panose="020B0604020202020204" pitchFamily="34" charset="0"/>
              </a:rPr>
              <a:t>7:4 </a:t>
            </a:r>
            <a:r>
              <a:rPr lang="en-US" sz="2280" dirty="0">
                <a:latin typeface="Arial" panose="020B0604020202020204" pitchFamily="34" charset="0"/>
                <a:cs typeface="Arial" panose="020B0604020202020204" pitchFamily="34" charset="0"/>
              </a:rPr>
              <a:t>so </a:t>
            </a:r>
            <a:r>
              <a:rPr lang="en-US" sz="2280" i="1" dirty="0" smtClean="0">
                <a:latin typeface="Arial" panose="020B0604020202020204" pitchFamily="34" charset="0"/>
                <a:cs typeface="Arial" panose="020B0604020202020204" pitchFamily="34" charset="0"/>
              </a:rPr>
              <a:t>P</a:t>
            </a:r>
            <a:r>
              <a:rPr lang="en-US" sz="2280" dirty="0" smtClean="0">
                <a:latin typeface="Arial" panose="020B0604020202020204" pitchFamily="34" charset="0"/>
                <a:cs typeface="Arial" panose="020B0604020202020204" pitchFamily="34" charset="0"/>
              </a:rPr>
              <a:t> </a:t>
            </a:r>
            <a:r>
              <a:rPr lang="en-US" sz="2280" dirty="0">
                <a:latin typeface="Arial" panose="020B0604020202020204" pitchFamily="34" charset="0"/>
                <a:cs typeface="Arial" panose="020B0604020202020204" pitchFamily="34" charset="0"/>
              </a:rPr>
              <a:t>= </a:t>
            </a:r>
            <a14:m xmlns:a14="http://schemas.microsoft.com/office/drawing/2010/main">
              <m:oMath xmlns:m="http://schemas.openxmlformats.org/officeDocument/2006/math">
                <m:f>
                  <m:fPr>
                    <m:ctrlPr>
                      <a:rPr lang="en-US" sz="2280" i="1">
                        <a:latin typeface="Cambria Math" panose="02040503050406030204" pitchFamily="18" charset="0"/>
                        <a:cs typeface="Arial" panose="020B0604020202020204" pitchFamily="34" charset="0"/>
                      </a:rPr>
                    </m:ctrlPr>
                  </m:fPr>
                  <m:num>
                    <m:r>
                      <a:rPr lang="en-US" sz="2280" i="1">
                        <a:latin typeface="Cambria Math" panose="02040503050406030204" pitchFamily="18" charset="0"/>
                        <a:cs typeface="Arial" panose="020B0604020202020204" pitchFamily="34" charset="0"/>
                        <a:sym typeface="Wingdings" panose="05000000000000000000" pitchFamily="2" charset="2"/>
                      </a:rPr>
                      <m:t></m:t>
                    </m:r>
                  </m:num>
                  <m:den>
                    <m:r>
                      <a:rPr lang="en-US" sz="2280" i="1">
                        <a:latin typeface="Cambria Math" panose="02040503050406030204" pitchFamily="18" charset="0"/>
                        <a:cs typeface="Arial" panose="020B0604020202020204" pitchFamily="34" charset="0"/>
                        <a:sym typeface="Wingdings" panose="05000000000000000000" pitchFamily="2" charset="2"/>
                      </a:rPr>
                      <m:t></m:t>
                    </m:r>
                  </m:den>
                </m:f>
              </m:oMath>
            </a14:m>
            <a:r>
              <a:rPr lang="en-US" sz="2280" i="1" dirty="0" smtClean="0">
                <a:latin typeface="Arial" panose="020B0604020202020204" pitchFamily="34" charset="0"/>
                <a:cs typeface="Arial" panose="020B0604020202020204" pitchFamily="34" charset="0"/>
              </a:rPr>
              <a:t>Q</a:t>
            </a:r>
          </a:p>
          <a:p>
            <a:pPr marL="971550" lvl="1" indent="-514350">
              <a:buClr>
                <a:srgbClr val="C00000"/>
              </a:buClr>
              <a:buFont typeface="+mj-lt"/>
              <a:buAutoNum type="alphaLcPeriod"/>
              <a:tabLst>
                <a:tab pos="914400" algn="l"/>
                <a:tab pos="2743200" algn="l"/>
              </a:tabLst>
            </a:pPr>
            <a:r>
              <a:rPr lang="en-US" sz="2280" dirty="0" smtClean="0">
                <a:latin typeface="Arial" panose="020B0604020202020204" pitchFamily="34" charset="0"/>
                <a:cs typeface="Arial" panose="020B0604020202020204" pitchFamily="34" charset="0"/>
              </a:rPr>
              <a:t>5</a:t>
            </a:r>
            <a:r>
              <a:rPr lang="en-US" sz="2280" i="1" dirty="0" smtClean="0">
                <a:latin typeface="Arial" panose="020B0604020202020204" pitchFamily="34" charset="0"/>
                <a:cs typeface="Arial" panose="020B0604020202020204" pitchFamily="34" charset="0"/>
              </a:rPr>
              <a:t>X</a:t>
            </a:r>
            <a:r>
              <a:rPr lang="en-US" sz="2280" dirty="0" smtClean="0">
                <a:latin typeface="Arial" panose="020B0604020202020204" pitchFamily="34" charset="0"/>
                <a:cs typeface="Arial" panose="020B0604020202020204" pitchFamily="34" charset="0"/>
              </a:rPr>
              <a:t> = 9</a:t>
            </a:r>
            <a:r>
              <a:rPr lang="en-US" sz="2280" i="1" dirty="0" smtClean="0">
                <a:latin typeface="Arial" panose="020B0604020202020204" pitchFamily="34" charset="0"/>
                <a:cs typeface="Arial" panose="020B0604020202020204" pitchFamily="34" charset="0"/>
              </a:rPr>
              <a:t>Y</a:t>
            </a:r>
            <a:r>
              <a:rPr lang="en-US" sz="2280" dirty="0" smtClean="0">
                <a:latin typeface="Arial" panose="020B0604020202020204" pitchFamily="34" charset="0"/>
                <a:cs typeface="Arial" panose="020B0604020202020204" pitchFamily="34" charset="0"/>
              </a:rPr>
              <a:t> so X:Y = </a:t>
            </a:r>
            <a14:m xmlns:a14="http://schemas.microsoft.com/office/drawing/2010/main">
              <m:oMath xmlns:m="http://schemas.openxmlformats.org/officeDocument/2006/math">
                <m:r>
                  <a:rPr lang="en-US" sz="2280" i="1">
                    <a:latin typeface="Cambria Math" panose="02040503050406030204" pitchFamily="18" charset="0"/>
                    <a:cs typeface="Arial" panose="020B0604020202020204" pitchFamily="34" charset="0"/>
                    <a:sym typeface="Wingdings" panose="05000000000000000000" pitchFamily="2" charset="2"/>
                  </a:rPr>
                  <m:t> </m:t>
                </m:r>
              </m:oMath>
            </a14:m>
            <a:r>
              <a:rPr lang="en-US" sz="2280" dirty="0" smtClean="0">
                <a:latin typeface="Arial" panose="020B0604020202020204" pitchFamily="34" charset="0"/>
                <a:cs typeface="Arial" panose="020B0604020202020204" pitchFamily="34" charset="0"/>
              </a:rPr>
              <a:t>:</a:t>
            </a:r>
            <a:r>
              <a:rPr lang="en-US" sz="2280" i="1" dirty="0" smtClean="0">
                <a:latin typeface="Arial" panose="020B0604020202020204" pitchFamily="34" charset="0"/>
                <a:cs typeface="Arial" panose="020B0604020202020204" pitchFamily="34" charset="0"/>
              </a:rPr>
              <a:t> </a:t>
            </a:r>
            <a14:m xmlns:a14="http://schemas.microsoft.com/office/drawing/2010/main">
              <m:oMath xmlns:m="http://schemas.openxmlformats.org/officeDocument/2006/math">
                <m:r>
                  <a:rPr lang="en-US" sz="2280" i="1">
                    <a:latin typeface="Cambria Math" panose="02040503050406030204" pitchFamily="18" charset="0"/>
                    <a:cs typeface="Arial" panose="020B0604020202020204" pitchFamily="34" charset="0"/>
                    <a:sym typeface="Wingdings" panose="05000000000000000000" pitchFamily="2" charset="2"/>
                  </a:rPr>
                  <m:t></m:t>
                </m:r>
              </m:oMath>
            </a14:m>
            <a:r>
              <a:rPr lang="en-US" sz="2280" dirty="0" smtClean="0">
                <a:latin typeface="Arial" panose="020B0604020202020204" pitchFamily="34" charset="0"/>
                <a:cs typeface="Arial" panose="020B0604020202020204" pitchFamily="34" charset="0"/>
              </a:rPr>
              <a:t/>
            </a:r>
            <a:br>
              <a:rPr lang="en-US" sz="2280" dirty="0" smtClean="0">
                <a:latin typeface="Arial" panose="020B0604020202020204" pitchFamily="34" charset="0"/>
                <a:cs typeface="Arial" panose="020B0604020202020204" pitchFamily="34" charset="0"/>
              </a:rPr>
            </a:br>
            <a:r>
              <a:rPr lang="en-US" sz="2280" dirty="0" smtClean="0">
                <a:latin typeface="Arial" panose="020B0604020202020204" pitchFamily="34" charset="0"/>
                <a:cs typeface="Arial" panose="020B0604020202020204" pitchFamily="34" charset="0"/>
              </a:rPr>
              <a:t/>
            </a:r>
            <a:br>
              <a:rPr lang="en-US" sz="2280" dirty="0" smtClean="0">
                <a:latin typeface="Arial" panose="020B0604020202020204" pitchFamily="34" charset="0"/>
                <a:cs typeface="Arial" panose="020B0604020202020204" pitchFamily="34" charset="0"/>
              </a:rPr>
            </a:br>
            <a:endParaRPr lang="en-US" sz="228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914400" algn="l"/>
                <a:tab pos="2743200" algn="l"/>
              </a:tabLst>
            </a:pPr>
            <a:r>
              <a:rPr lang="en-US" sz="2280" dirty="0" smtClean="0">
                <a:latin typeface="Arial" panose="020B0604020202020204" pitchFamily="34" charset="0"/>
                <a:cs typeface="Arial" panose="020B0604020202020204" pitchFamily="34" charset="0"/>
              </a:rPr>
              <a:t/>
            </a:r>
            <a:br>
              <a:rPr lang="en-US" sz="2280" dirty="0" smtClean="0">
                <a:latin typeface="Arial" panose="020B0604020202020204" pitchFamily="34" charset="0"/>
                <a:cs typeface="Arial" panose="020B0604020202020204" pitchFamily="34" charset="0"/>
              </a:rPr>
            </a:br>
            <a:r>
              <a:rPr lang="en-US" sz="2280" dirty="0" smtClean="0">
                <a:latin typeface="Arial" panose="020B0604020202020204" pitchFamily="34" charset="0"/>
                <a:cs typeface="Arial" panose="020B0604020202020204" pitchFamily="34" charset="0"/>
              </a:rPr>
              <a:t/>
            </a:r>
            <a:br>
              <a:rPr lang="en-US" sz="2280" dirty="0" smtClean="0">
                <a:latin typeface="Arial" panose="020B0604020202020204" pitchFamily="34" charset="0"/>
                <a:cs typeface="Arial" panose="020B0604020202020204" pitchFamily="34" charset="0"/>
              </a:rPr>
            </a:br>
            <a:endParaRPr lang="en-US" sz="228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7"/>
              <a:tabLst>
                <a:tab pos="914400" algn="l"/>
                <a:tab pos="2743200" algn="l"/>
              </a:tabLst>
            </a:pPr>
            <a:r>
              <a:rPr lang="en-US" sz="2280" b="1" dirty="0">
                <a:solidFill>
                  <a:srgbClr val="C00000"/>
                </a:solidFill>
                <a:latin typeface="Arial" panose="020B0604020202020204" pitchFamily="34" charset="0"/>
                <a:cs typeface="Arial" panose="020B0604020202020204" pitchFamily="34" charset="0"/>
              </a:rPr>
              <a:t>Reflect</a:t>
            </a:r>
            <a:r>
              <a:rPr lang="en-US" sz="2280" dirty="0">
                <a:solidFill>
                  <a:srgbClr val="C00000"/>
                </a:solidFill>
                <a:latin typeface="Arial" panose="020B0604020202020204" pitchFamily="34" charset="0"/>
                <a:cs typeface="Arial" panose="020B0604020202020204" pitchFamily="34" charset="0"/>
              </a:rPr>
              <a:t> </a:t>
            </a:r>
            <a:r>
              <a:rPr lang="en-US" sz="2280" dirty="0">
                <a:latin typeface="Arial" panose="020B0604020202020204" pitchFamily="34" charset="0"/>
                <a:cs typeface="Arial" panose="020B0604020202020204" pitchFamily="34" charset="0"/>
              </a:rPr>
              <a:t>You have drawn graphs and calculated ratios to check that ratios are in direct proportion. Which method did </a:t>
            </a:r>
            <a:r>
              <a:rPr lang="en-US" sz="2280" dirty="0" smtClean="0">
                <a:latin typeface="Arial" panose="020B0604020202020204" pitchFamily="34" charset="0"/>
                <a:cs typeface="Arial" panose="020B0604020202020204" pitchFamily="34" charset="0"/>
              </a:rPr>
              <a:t>you </a:t>
            </a:r>
            <a:r>
              <a:rPr lang="en-US" sz="2280" dirty="0">
                <a:latin typeface="Arial" panose="020B0604020202020204" pitchFamily="34" charset="0"/>
                <a:cs typeface="Arial" panose="020B0604020202020204" pitchFamily="34" charset="0"/>
              </a:rPr>
              <a:t>like best? Why?</a:t>
            </a:r>
            <a:endParaRPr lang="pl-PL" sz="228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flipH="1">
                <a:off x="251520" y="3255367"/>
                <a:ext cx="5204539" cy="9862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i="1" dirty="0">
                    <a:solidFill>
                      <a:schemeClr val="tx1"/>
                    </a:solidFill>
                    <a:latin typeface="Arial" panose="020B0604020202020204" pitchFamily="34" charset="0"/>
                    <a:cs typeface="Arial" panose="020B0604020202020204" pitchFamily="34" charset="0"/>
                  </a:rPr>
                  <a:t>A</a:t>
                </a:r>
                <a:r>
                  <a:rPr lang="en-US" sz="2400" dirty="0">
                    <a:solidFill>
                      <a:schemeClr val="tx1"/>
                    </a:solidFill>
                    <a:latin typeface="Arial" panose="020B0604020202020204" pitchFamily="34" charset="0"/>
                    <a:cs typeface="Arial" panose="020B0604020202020204" pitchFamily="34" charset="0"/>
                  </a:rPr>
                  <a:t>:</a:t>
                </a:r>
                <a:r>
                  <a:rPr lang="en-US" sz="2400" i="1" dirty="0">
                    <a:solidFill>
                      <a:schemeClr val="tx1"/>
                    </a:solidFill>
                    <a:latin typeface="Arial" panose="020B0604020202020204" pitchFamily="34" charset="0"/>
                    <a:cs typeface="Arial" panose="020B0604020202020204" pitchFamily="34" charset="0"/>
                  </a:rPr>
                  <a:t>B</a:t>
                </a:r>
                <a:r>
                  <a:rPr lang="en-US" sz="2400" dirty="0">
                    <a:solidFill>
                      <a:schemeClr val="tx1"/>
                    </a:solidFill>
                    <a:latin typeface="Arial" panose="020B0604020202020204" pitchFamily="34" charset="0"/>
                    <a:cs typeface="Arial" panose="020B0604020202020204" pitchFamily="34" charset="0"/>
                  </a:rPr>
                  <a:t> = 3:5 </a:t>
                </a:r>
                <a:r>
                  <a:rPr lang="en-US" sz="2400" dirty="0" smtClean="0">
                    <a:solidFill>
                      <a:schemeClr val="tx1"/>
                    </a:solidFill>
                    <a:latin typeface="Arial" panose="020B0604020202020204" pitchFamily="34" charset="0"/>
                    <a:cs typeface="Arial" panose="020B0604020202020204" pitchFamily="34" charset="0"/>
                  </a:rPr>
                  <a:t>so </a:t>
                </a:r>
                <a14:m>
                  <m:oMath xmlns:m="http://schemas.openxmlformats.org/officeDocument/2006/math">
                    <m:f>
                      <m:fPr>
                        <m:ctrlPr>
                          <a:rPr lang="en-US" sz="2400" i="1">
                            <a:solidFill>
                              <a:schemeClr val="tx1"/>
                            </a:solidFill>
                            <a:latin typeface="Cambria Math" panose="02040503050406030204" pitchFamily="18" charset="0"/>
                            <a:cs typeface="Arial" panose="020B0604020202020204" pitchFamily="34" charset="0"/>
                          </a:rPr>
                        </m:ctrlPr>
                      </m:fPr>
                      <m:num>
                        <m:r>
                          <a:rPr lang="en-US" sz="2400" b="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𝐴</m:t>
                        </m:r>
                      </m:num>
                      <m:den>
                        <m:r>
                          <a:rPr lang="en-US" sz="2400" b="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𝐵</m:t>
                        </m:r>
                      </m:den>
                    </m:f>
                  </m:oMath>
                </a14:m>
                <a:r>
                  <a:rPr lang="en-US" sz="24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sz="2400" i="1">
                            <a:solidFill>
                              <a:schemeClr val="tx1"/>
                            </a:solidFill>
                            <a:latin typeface="Cambria Math" panose="02040503050406030204" pitchFamily="18" charset="0"/>
                            <a:cs typeface="Arial" panose="020B0604020202020204" pitchFamily="34" charset="0"/>
                          </a:rPr>
                        </m:ctrlPr>
                      </m:fPr>
                      <m:num>
                        <m:r>
                          <a:rPr lang="en-US" sz="2400" b="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3</m:t>
                        </m:r>
                      </m:num>
                      <m:den>
                        <m:r>
                          <a:rPr lang="en-US" sz="2400" b="0" i="1" smtClean="0">
                            <a:solidFill>
                              <a:schemeClr val="tx1"/>
                            </a:solidFill>
                            <a:latin typeface="Cambria Math" panose="02040503050406030204" pitchFamily="18" charset="0"/>
                            <a:cs typeface="Arial" panose="020B0604020202020204" pitchFamily="34" charset="0"/>
                            <a:sym typeface="Wingdings" panose="05000000000000000000" pitchFamily="2" charset="2"/>
                          </a:rPr>
                          <m:t>5</m:t>
                        </m:r>
                      </m:den>
                    </m:f>
                  </m:oMath>
                </a14:m>
                <a:endParaRPr lang="en-US" sz="2400" dirty="0" smtClean="0">
                  <a:solidFill>
                    <a:schemeClr val="tx1"/>
                  </a:solidFill>
                  <a:latin typeface="Arial" panose="020B0604020202020204" pitchFamily="34" charset="0"/>
                  <a:cs typeface="Arial" panose="020B0604020202020204" pitchFamily="34" charset="0"/>
                </a:endParaRPr>
              </a:p>
              <a:p>
                <a:r>
                  <a:rPr lang="en-US" sz="2400" dirty="0" smtClean="0">
                    <a:solidFill>
                      <a:schemeClr val="tx1"/>
                    </a:solidFill>
                    <a:latin typeface="Arial" panose="020B0604020202020204" pitchFamily="34" charset="0"/>
                    <a:cs typeface="Arial" panose="020B0604020202020204" pitchFamily="34" charset="0"/>
                  </a:rPr>
                  <a:t>Rearrange to find </a:t>
                </a:r>
                <a:r>
                  <a:rPr lang="en-US" sz="2400" i="1" dirty="0" smtClean="0">
                    <a:solidFill>
                      <a:schemeClr val="tx1"/>
                    </a:solidFill>
                    <a:latin typeface="Arial" panose="020B0604020202020204" pitchFamily="34" charset="0"/>
                    <a:cs typeface="Arial" panose="020B0604020202020204" pitchFamily="34" charset="0"/>
                  </a:rPr>
                  <a:t>A.</a:t>
                </a:r>
                <a:endParaRPr lang="en-US" sz="2400" i="1" dirty="0">
                  <a:solidFill>
                    <a:schemeClr val="tx1"/>
                  </a:solidFill>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flipH="1">
                <a:off x="251520" y="3255367"/>
                <a:ext cx="5204539" cy="986296"/>
              </a:xfrm>
              <a:prstGeom prst="rect">
                <a:avLst/>
              </a:prstGeom>
              <a:blipFill rotWithShape="0">
                <a:blip r:embed="rId4"/>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1" name="Rectangle 10"/>
          <p:cNvSpPr/>
          <p:nvPr/>
        </p:nvSpPr>
        <p:spPr>
          <a:xfrm flipH="1">
            <a:off x="251520" y="4335487"/>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Divide both sides by 4.</a:t>
            </a:r>
            <a:endParaRPr lang="en-US" sz="2400" dirty="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4869160"/>
            <a:ext cx="548640" cy="548640"/>
          </a:xfrm>
          <a:prstGeom prst="rect">
            <a:avLst/>
          </a:prstGeom>
        </p:spPr>
      </p:pic>
    </p:spTree>
    <p:extLst>
      <p:ext uri="{BB962C8B-B14F-4D97-AF65-F5344CB8AC3E}">
        <p14:creationId xmlns:p14="http://schemas.microsoft.com/office/powerpoint/2010/main" val="3034631890"/>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349</a:t>
            </a:r>
            <a:endParaRPr lang="en-GB" sz="1400" b="1" dirty="0">
              <a:latin typeface="Calibri" panose="020F0502020204030204" pitchFamily="34" charset="0"/>
            </a:endParaRPr>
          </a:p>
        </p:txBody>
      </p:sp>
      <p:sp>
        <p:nvSpPr>
          <p:cNvPr id="3" name="Rectangle 2"/>
          <p:cNvSpPr/>
          <p:nvPr/>
        </p:nvSpPr>
        <p:spPr>
          <a:xfrm>
            <a:off x="238559" y="1196752"/>
            <a:ext cx="5269545" cy="5239896"/>
          </a:xfrm>
          <a:prstGeom prst="rect">
            <a:avLst/>
          </a:prstGeom>
        </p:spPr>
        <p:txBody>
          <a:bodyPr wrap="square">
            <a:spAutoFit/>
          </a:bodyPr>
          <a:lstStyle/>
          <a:p>
            <a:pPr marL="400050" indent="-400050">
              <a:buClr>
                <a:srgbClr val="C00000"/>
              </a:buClr>
              <a:buFont typeface="+mj-lt"/>
              <a:buAutoNum type="arabicPeriod" startAt="5"/>
              <a:tabLst>
                <a:tab pos="914400" algn="l"/>
                <a:tab pos="2743200" algn="l"/>
              </a:tabLst>
            </a:pPr>
            <a:r>
              <a:rPr lang="en-US" sz="2230" b="1" dirty="0">
                <a:solidFill>
                  <a:srgbClr val="C00000"/>
                </a:solidFill>
                <a:latin typeface="Arial" panose="020B0604020202020204" pitchFamily="34" charset="0"/>
                <a:cs typeface="Arial" panose="020B0604020202020204" pitchFamily="34" charset="0"/>
              </a:rPr>
              <a:t>Modelling</a:t>
            </a:r>
            <a:r>
              <a:rPr lang="en-US" sz="2230" dirty="0">
                <a:solidFill>
                  <a:srgbClr val="C00000"/>
                </a:solidFill>
                <a:latin typeface="Arial" panose="020B0604020202020204" pitchFamily="34" charset="0"/>
                <a:cs typeface="Arial" panose="020B0604020202020204" pitchFamily="34" charset="0"/>
              </a:rPr>
              <a:t> </a:t>
            </a:r>
            <a:r>
              <a:rPr lang="en-US" sz="2230" dirty="0">
                <a:latin typeface="Arial" panose="020B0604020202020204" pitchFamily="34" charset="0"/>
                <a:cs typeface="Arial" panose="020B0604020202020204" pitchFamily="34" charset="0"/>
              </a:rPr>
              <a:t>The table shows some lengths in both miles and kilometres.</a:t>
            </a:r>
          </a:p>
          <a:p>
            <a:pPr marL="857250" lvl="1" indent="-400050">
              <a:buClr>
                <a:srgbClr val="C00000"/>
              </a:buClr>
              <a:buFont typeface="+mj-lt"/>
              <a:buAutoNum type="alphaLcPeriod"/>
              <a:tabLst>
                <a:tab pos="2743200" algn="l"/>
              </a:tabLst>
            </a:pPr>
            <a:r>
              <a:rPr lang="en-US" sz="2230" dirty="0" smtClean="0">
                <a:latin typeface="Arial" panose="020B0604020202020204" pitchFamily="34" charset="0"/>
                <a:cs typeface="Arial" panose="020B0604020202020204" pitchFamily="34" charset="0"/>
              </a:rPr>
              <a:t>What </a:t>
            </a:r>
            <a:r>
              <a:rPr lang="en-US" sz="2230" dirty="0">
                <a:latin typeface="Arial" panose="020B0604020202020204" pitchFamily="34" charset="0"/>
                <a:cs typeface="Arial" panose="020B0604020202020204" pitchFamily="34" charset="0"/>
              </a:rPr>
              <a:t>is the ratio miles: kilometres in the form 1 :n? </a:t>
            </a:r>
            <a:endParaRPr lang="en-US" sz="22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230" dirty="0" smtClean="0">
                <a:latin typeface="Arial" panose="020B0604020202020204" pitchFamily="34" charset="0"/>
                <a:cs typeface="Arial" panose="020B0604020202020204" pitchFamily="34" charset="0"/>
              </a:rPr>
              <a:t>Plot </a:t>
            </a:r>
            <a:r>
              <a:rPr lang="en-US" sz="2230" dirty="0">
                <a:latin typeface="Arial" panose="020B0604020202020204" pitchFamily="34" charset="0"/>
                <a:cs typeface="Arial" panose="020B0604020202020204" pitchFamily="34" charset="0"/>
              </a:rPr>
              <a:t>a line graph for these values. </a:t>
            </a:r>
          </a:p>
          <a:p>
            <a:pPr marL="857250" lvl="1" indent="-400050">
              <a:buClr>
                <a:srgbClr val="C00000"/>
              </a:buClr>
              <a:buFont typeface="+mj-lt"/>
              <a:buAutoNum type="alphaLcPeriod"/>
              <a:tabLst>
                <a:tab pos="2743200" algn="l"/>
              </a:tabLst>
            </a:pPr>
            <a:r>
              <a:rPr lang="en-US" sz="2230" dirty="0" smtClean="0">
                <a:latin typeface="Arial" panose="020B0604020202020204" pitchFamily="34" charset="0"/>
                <a:cs typeface="Arial" panose="020B0604020202020204" pitchFamily="34" charset="0"/>
              </a:rPr>
              <a:t>Are </a:t>
            </a:r>
            <a:r>
              <a:rPr lang="en-US" sz="2230" dirty="0">
                <a:latin typeface="Arial" panose="020B0604020202020204" pitchFamily="34" charset="0"/>
                <a:cs typeface="Arial" panose="020B0604020202020204" pitchFamily="34" charset="0"/>
              </a:rPr>
              <a:t>miles and kilometres in direct </a:t>
            </a:r>
            <a:r>
              <a:rPr lang="en-US" sz="2230" dirty="0" smtClean="0">
                <a:latin typeface="Arial" panose="020B0604020202020204" pitchFamily="34" charset="0"/>
                <a:cs typeface="Arial" panose="020B0604020202020204" pitchFamily="34" charset="0"/>
              </a:rPr>
              <a:t>proportion? Explain </a:t>
            </a:r>
            <a:r>
              <a:rPr lang="en-US" sz="2230" dirty="0">
                <a:latin typeface="Arial" panose="020B0604020202020204" pitchFamily="34" charset="0"/>
                <a:cs typeface="Arial" panose="020B0604020202020204" pitchFamily="34" charset="0"/>
              </a:rPr>
              <a:t>your answer, </a:t>
            </a:r>
            <a:endParaRPr lang="en-US" sz="22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230" dirty="0" smtClean="0">
                <a:latin typeface="Arial" panose="020B0604020202020204" pitchFamily="34" charset="0"/>
                <a:cs typeface="Arial" panose="020B0604020202020204" pitchFamily="34" charset="0"/>
              </a:rPr>
              <a:t>What </a:t>
            </a:r>
            <a:r>
              <a:rPr lang="en-US" sz="2230" dirty="0">
                <a:latin typeface="Arial" panose="020B0604020202020204" pitchFamily="34" charset="0"/>
                <a:cs typeface="Arial" panose="020B0604020202020204" pitchFamily="34" charset="0"/>
              </a:rPr>
              <a:t>is the gradient of the line?</a:t>
            </a:r>
          </a:p>
          <a:p>
            <a:pPr marL="857250" lvl="1" indent="-400050">
              <a:buClr>
                <a:srgbClr val="C00000"/>
              </a:buClr>
              <a:buFont typeface="+mj-lt"/>
              <a:buAutoNum type="alphaLcPeriod"/>
              <a:tabLst>
                <a:tab pos="2743200" algn="l"/>
              </a:tabLst>
            </a:pPr>
            <a:r>
              <a:rPr lang="en-US" sz="2230" dirty="0" smtClean="0">
                <a:latin typeface="Arial" panose="020B0604020202020204" pitchFamily="34" charset="0"/>
                <a:cs typeface="Arial" panose="020B0604020202020204" pitchFamily="34" charset="0"/>
              </a:rPr>
              <a:t>Write </a:t>
            </a:r>
            <a:r>
              <a:rPr lang="en-US" sz="2230" dirty="0">
                <a:latin typeface="Arial" panose="020B0604020202020204" pitchFamily="34" charset="0"/>
                <a:cs typeface="Arial" panose="020B0604020202020204" pitchFamily="34" charset="0"/>
              </a:rPr>
              <a:t>a </a:t>
            </a:r>
            <a:r>
              <a:rPr lang="en-US" sz="2230" dirty="0" smtClean="0">
                <a:latin typeface="Arial" panose="020B0604020202020204" pitchFamily="34" charset="0"/>
                <a:cs typeface="Arial" panose="020B0604020202020204" pitchFamily="34" charset="0"/>
              </a:rPr>
              <a:t>formula </a:t>
            </a:r>
            <a:r>
              <a:rPr lang="en-US" sz="2230" dirty="0">
                <a:latin typeface="Arial" panose="020B0604020202020204" pitchFamily="34" charset="0"/>
                <a:cs typeface="Arial" panose="020B0604020202020204" pitchFamily="34" charset="0"/>
              </a:rPr>
              <a:t>that shows the relationship between miles and kilometres. Discussion What is the connection between your answers to parts a and d?</a:t>
            </a:r>
          </a:p>
          <a:p>
            <a:pPr marL="857250" lvl="1" indent="-400050">
              <a:buClr>
                <a:srgbClr val="C00000"/>
              </a:buClr>
              <a:buFont typeface="+mj-lt"/>
              <a:buAutoNum type="alphaLcPeriod"/>
              <a:tabLst>
                <a:tab pos="2743200" algn="l"/>
              </a:tabLst>
            </a:pPr>
            <a:r>
              <a:rPr lang="en-US" sz="2230" dirty="0">
                <a:latin typeface="Arial" panose="020B0604020202020204" pitchFamily="34" charset="0"/>
                <a:cs typeface="Arial" panose="020B0604020202020204" pitchFamily="34" charset="0"/>
              </a:rPr>
              <a:t>How can you use them to write to formula in part e?</a:t>
            </a:r>
            <a:endParaRPr lang="pl-PL" sz="2230" dirty="0">
              <a:latin typeface="Arial" panose="020B0604020202020204" pitchFamily="34" charset="0"/>
              <a:cs typeface="Arial" panose="020B0604020202020204" pitchFamily="34" charset="0"/>
            </a:endParaRPr>
          </a:p>
        </p:txBody>
      </p:sp>
      <p:sp>
        <p:nvSpPr>
          <p:cNvPr id="10" name="Rectangle 9"/>
          <p:cNvSpPr/>
          <p:nvPr/>
        </p:nvSpPr>
        <p:spPr>
          <a:xfrm flipH="1">
            <a:off x="5554526" y="5273913"/>
            <a:ext cx="3193938"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Plot miles on the </a:t>
            </a:r>
            <a:r>
              <a:rPr lang="en-US" sz="2000" dirty="0" smtClean="0">
                <a:solidFill>
                  <a:schemeClr val="tx1"/>
                </a:solidFill>
                <a:latin typeface="Arial" panose="020B0604020202020204" pitchFamily="34" charset="0"/>
                <a:cs typeface="Arial" panose="020B0604020202020204" pitchFamily="34" charset="0"/>
              </a:rPr>
              <a:t>horizontal axis </a:t>
            </a:r>
            <a:r>
              <a:rPr lang="en-US" sz="2000" dirty="0">
                <a:solidFill>
                  <a:schemeClr val="tx1"/>
                </a:solidFill>
                <a:latin typeface="Arial" panose="020B0604020202020204" pitchFamily="34" charset="0"/>
                <a:cs typeface="Arial" panose="020B0604020202020204" pitchFamily="34" charset="0"/>
              </a:rPr>
              <a:t>and </a:t>
            </a:r>
            <a:r>
              <a:rPr lang="en-US" sz="2000" dirty="0" smtClean="0">
                <a:solidFill>
                  <a:schemeClr val="tx1"/>
                </a:solidFill>
                <a:latin typeface="Arial" panose="020B0604020202020204" pitchFamily="34" charset="0"/>
                <a:cs typeface="Arial" panose="020B0604020202020204" pitchFamily="34" charset="0"/>
              </a:rPr>
              <a:t>kilometres </a:t>
            </a:r>
            <a:r>
              <a:rPr lang="en-US" sz="2000" dirty="0">
                <a:solidFill>
                  <a:schemeClr val="tx1"/>
                </a:solidFill>
                <a:latin typeface="Arial" panose="020B0604020202020204" pitchFamily="34" charset="0"/>
                <a:cs typeface="Arial" panose="020B0604020202020204" pitchFamily="34" charset="0"/>
              </a:rPr>
              <a:t>on the vertical </a:t>
            </a:r>
            <a:r>
              <a:rPr lang="en-US" sz="2000" dirty="0" smtClean="0">
                <a:solidFill>
                  <a:schemeClr val="tx1"/>
                </a:solidFill>
                <a:latin typeface="Arial" panose="020B0604020202020204" pitchFamily="34" charset="0"/>
                <a:cs typeface="Arial" panose="020B0604020202020204" pitchFamily="34" charset="0"/>
              </a:rPr>
              <a:t>axis.</a:t>
            </a:r>
            <a:endParaRPr lang="en-US" sz="2000" dirty="0">
              <a:solidFill>
                <a:schemeClr val="tx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18981422"/>
              </p:ext>
            </p:extLst>
          </p:nvPr>
        </p:nvGraphicFramePr>
        <p:xfrm>
          <a:off x="5659508" y="1916832"/>
          <a:ext cx="3016948" cy="853440"/>
        </p:xfrm>
        <a:graphic>
          <a:graphicData uri="http://schemas.openxmlformats.org/drawingml/2006/table">
            <a:tbl>
              <a:tblPr firstRow="1" bandRow="1">
                <a:tableStyleId>{5940675A-B579-460E-94D1-54222C63F5DA}</a:tableStyleId>
              </a:tblPr>
              <a:tblGrid>
                <a:gridCol w="944728"/>
                <a:gridCol w="401094"/>
                <a:gridCol w="557042"/>
                <a:gridCol w="557042"/>
                <a:gridCol w="557042"/>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dirty="0" smtClean="0">
                          <a:latin typeface="Arial" panose="020B0604020202020204" pitchFamily="34" charset="0"/>
                          <a:cs typeface="Arial" panose="020B0604020202020204" pitchFamily="34" charset="0"/>
                        </a:rPr>
                        <a:t>Miles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5</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10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15</a:t>
                      </a:r>
                      <a:endParaRPr lang="en-US" sz="22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2200" b="1" i="1" dirty="0" smtClean="0">
                          <a:latin typeface="Arial" panose="020B0604020202020204" pitchFamily="34" charset="0"/>
                          <a:cs typeface="Arial" panose="020B0604020202020204" pitchFamily="34" charset="0"/>
                        </a:rPr>
                        <a:t>Km</a:t>
                      </a:r>
                      <a:endParaRPr lang="en-US" sz="22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8</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16</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24</a:t>
                      </a:r>
                      <a:endParaRPr lang="en-US" sz="22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32</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426079750"/>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349</a:t>
            </a:r>
            <a:endParaRPr lang="en-GB" sz="1400" b="1" dirty="0">
              <a:latin typeface="Calibri" panose="020F0502020204030204" pitchFamily="34" charset="0"/>
            </a:endParaRPr>
          </a:p>
        </p:txBody>
      </p:sp>
      <p:sp>
        <p:nvSpPr>
          <p:cNvPr id="3" name="Rectangle 2"/>
          <p:cNvSpPr/>
          <p:nvPr/>
        </p:nvSpPr>
        <p:spPr>
          <a:xfrm>
            <a:off x="238559" y="1196752"/>
            <a:ext cx="5269545" cy="3867213"/>
          </a:xfrm>
          <a:prstGeom prst="rect">
            <a:avLst/>
          </a:prstGeom>
        </p:spPr>
        <p:txBody>
          <a:bodyPr wrap="square">
            <a:spAutoFit/>
          </a:bodyPr>
          <a:lstStyle/>
          <a:p>
            <a:pPr marL="457200" indent="-457200">
              <a:buClr>
                <a:srgbClr val="C00000"/>
              </a:buClr>
              <a:buFont typeface="+mj-lt"/>
              <a:buAutoNum type="arabicPeriod" startAt="6"/>
              <a:tabLst>
                <a:tab pos="914400" algn="l"/>
                <a:tab pos="2743200" algn="l"/>
              </a:tabLst>
            </a:pPr>
            <a:r>
              <a:rPr lang="en-US" sz="2230" b="1" dirty="0">
                <a:solidFill>
                  <a:srgbClr val="C00000"/>
                </a:solidFill>
                <a:latin typeface="Arial" panose="020B0604020202020204" pitchFamily="34" charset="0"/>
                <a:cs typeface="Arial" panose="020B0604020202020204" pitchFamily="34" charset="0"/>
              </a:rPr>
              <a:t>Modelling</a:t>
            </a:r>
            <a:r>
              <a:rPr lang="en-US" sz="2230" dirty="0">
                <a:solidFill>
                  <a:srgbClr val="C00000"/>
                </a:solidFill>
                <a:latin typeface="Arial" panose="020B0604020202020204" pitchFamily="34" charset="0"/>
                <a:cs typeface="Arial" panose="020B0604020202020204" pitchFamily="34" charset="0"/>
              </a:rPr>
              <a:t> </a:t>
            </a:r>
            <a:r>
              <a:rPr lang="en-US" sz="2230" dirty="0" smtClean="0">
                <a:latin typeface="Arial" panose="020B0604020202020204" pitchFamily="34" charset="0"/>
                <a:cs typeface="Arial" panose="020B0604020202020204" pitchFamily="34" charset="0"/>
              </a:rPr>
              <a:t>The </a:t>
            </a:r>
            <a:r>
              <a:rPr lang="en-US" sz="2230" dirty="0">
                <a:latin typeface="Arial" panose="020B0604020202020204" pitchFamily="34" charset="0"/>
                <a:cs typeface="Arial" panose="020B0604020202020204" pitchFamily="34" charset="0"/>
              </a:rPr>
              <a:t>table shows the distance (</a:t>
            </a:r>
            <a:r>
              <a:rPr lang="en-US" sz="2230" i="1" dirty="0">
                <a:latin typeface="Arial" panose="020B0604020202020204" pitchFamily="34" charset="0"/>
                <a:cs typeface="Arial" panose="020B0604020202020204" pitchFamily="34" charset="0"/>
              </a:rPr>
              <a:t>s</a:t>
            </a:r>
            <a:r>
              <a:rPr lang="en-US" sz="2230" dirty="0">
                <a:latin typeface="Arial" panose="020B0604020202020204" pitchFamily="34" charset="0"/>
                <a:cs typeface="Arial" panose="020B0604020202020204" pitchFamily="34" charset="0"/>
              </a:rPr>
              <a:t>) in miles travelled by a car over a period of time (</a:t>
            </a:r>
            <a:r>
              <a:rPr lang="en-US" sz="2230" i="1" dirty="0">
                <a:latin typeface="Arial" panose="020B0604020202020204" pitchFamily="34" charset="0"/>
                <a:cs typeface="Arial" panose="020B0604020202020204" pitchFamily="34" charset="0"/>
              </a:rPr>
              <a:t>t</a:t>
            </a:r>
            <a:r>
              <a:rPr lang="en-US" sz="2230" dirty="0">
                <a:latin typeface="Arial" panose="020B0604020202020204" pitchFamily="34" charset="0"/>
                <a:cs typeface="Arial" panose="020B0604020202020204" pitchFamily="34" charset="0"/>
              </a:rPr>
              <a:t>) minutes.</a:t>
            </a:r>
          </a:p>
          <a:p>
            <a:pPr marL="914400" lvl="1" indent="-457200">
              <a:buClr>
                <a:srgbClr val="C00000"/>
              </a:buClr>
              <a:buFont typeface="+mj-lt"/>
              <a:buAutoNum type="alphaLcPeriod"/>
              <a:tabLst>
                <a:tab pos="914400" algn="l"/>
                <a:tab pos="2743200" algn="l"/>
              </a:tabLst>
            </a:pPr>
            <a:r>
              <a:rPr lang="en-US" sz="2230" dirty="0" smtClean="0">
                <a:latin typeface="Arial" panose="020B0604020202020204" pitchFamily="34" charset="0"/>
                <a:cs typeface="Arial" panose="020B0604020202020204" pitchFamily="34" charset="0"/>
              </a:rPr>
              <a:t>Is </a:t>
            </a:r>
            <a:r>
              <a:rPr lang="en-US" sz="2230" i="1" dirty="0">
                <a:latin typeface="Arial" panose="020B0604020202020204" pitchFamily="34" charset="0"/>
                <a:cs typeface="Arial" panose="020B0604020202020204" pitchFamily="34" charset="0"/>
              </a:rPr>
              <a:t>s</a:t>
            </a:r>
            <a:r>
              <a:rPr lang="en-US" sz="2230" dirty="0">
                <a:latin typeface="Arial" panose="020B0604020202020204" pitchFamily="34" charset="0"/>
                <a:cs typeface="Arial" panose="020B0604020202020204" pitchFamily="34" charset="0"/>
              </a:rPr>
              <a:t> in direct proportion to </a:t>
            </a:r>
            <a:r>
              <a:rPr lang="en-US" sz="2230" i="1" dirty="0">
                <a:latin typeface="Arial" panose="020B0604020202020204" pitchFamily="34" charset="0"/>
                <a:cs typeface="Arial" panose="020B0604020202020204" pitchFamily="34" charset="0"/>
              </a:rPr>
              <a:t>t</a:t>
            </a:r>
            <a:r>
              <a:rPr lang="en-US" sz="2230" dirty="0">
                <a:latin typeface="Arial" panose="020B0604020202020204" pitchFamily="34" charset="0"/>
                <a:cs typeface="Arial" panose="020B0604020202020204" pitchFamily="34" charset="0"/>
              </a:rPr>
              <a:t>? Explain, </a:t>
            </a:r>
            <a:endParaRPr lang="en-US" sz="223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230" dirty="0" smtClean="0">
                <a:latin typeface="Arial" panose="020B0604020202020204" pitchFamily="34" charset="0"/>
                <a:cs typeface="Arial" panose="020B0604020202020204" pitchFamily="34" charset="0"/>
              </a:rPr>
              <a:t>What </a:t>
            </a:r>
            <a:r>
              <a:rPr lang="en-US" sz="2230" dirty="0">
                <a:latin typeface="Arial" panose="020B0604020202020204" pitchFamily="34" charset="0"/>
                <a:cs typeface="Arial" panose="020B0604020202020204" pitchFamily="34" charset="0"/>
              </a:rPr>
              <a:t>is the relationship between distance (</a:t>
            </a:r>
            <a:r>
              <a:rPr lang="en-US" sz="2230" i="1" dirty="0">
                <a:latin typeface="Arial" panose="020B0604020202020204" pitchFamily="34" charset="0"/>
                <a:cs typeface="Arial" panose="020B0604020202020204" pitchFamily="34" charset="0"/>
              </a:rPr>
              <a:t>s</a:t>
            </a:r>
            <a:r>
              <a:rPr lang="en-US" sz="2230" dirty="0">
                <a:latin typeface="Arial" panose="020B0604020202020204" pitchFamily="34" charset="0"/>
                <a:cs typeface="Arial" panose="020B0604020202020204" pitchFamily="34" charset="0"/>
              </a:rPr>
              <a:t>) and time (</a:t>
            </a:r>
            <a:r>
              <a:rPr lang="en-US" sz="2230" i="1" dirty="0">
                <a:latin typeface="Arial" panose="020B0604020202020204" pitchFamily="34" charset="0"/>
                <a:cs typeface="Arial" panose="020B0604020202020204" pitchFamily="34" charset="0"/>
              </a:rPr>
              <a:t>t</a:t>
            </a:r>
            <a:r>
              <a:rPr lang="en-US" sz="2230" dirty="0">
                <a:latin typeface="Arial" panose="020B0604020202020204" pitchFamily="34" charset="0"/>
                <a:cs typeface="Arial" panose="020B0604020202020204" pitchFamily="34" charset="0"/>
              </a:rPr>
              <a:t>). </a:t>
            </a:r>
            <a:endParaRPr lang="en-US" sz="223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230" dirty="0" smtClean="0">
                <a:latin typeface="Arial" panose="020B0604020202020204" pitchFamily="34" charset="0"/>
                <a:cs typeface="Arial" panose="020B0604020202020204" pitchFamily="34" charset="0"/>
              </a:rPr>
              <a:t>Work </a:t>
            </a:r>
            <a:r>
              <a:rPr lang="en-US" sz="2230" dirty="0">
                <a:latin typeface="Arial" panose="020B0604020202020204" pitchFamily="34" charset="0"/>
                <a:cs typeface="Arial" panose="020B0604020202020204" pitchFamily="34" charset="0"/>
              </a:rPr>
              <a:t>out the distance travelled after 25 minutes.</a:t>
            </a:r>
          </a:p>
          <a:p>
            <a:pPr lvl="1">
              <a:buClr>
                <a:srgbClr val="C00000"/>
              </a:buClr>
              <a:tabLst>
                <a:tab pos="914400" algn="l"/>
                <a:tab pos="2743200" algn="l"/>
              </a:tabLst>
            </a:pPr>
            <a:r>
              <a:rPr lang="en-US" sz="2230" b="1" dirty="0">
                <a:solidFill>
                  <a:srgbClr val="C00000"/>
                </a:solidFill>
                <a:latin typeface="Arial" panose="020B0604020202020204" pitchFamily="34" charset="0"/>
                <a:cs typeface="Arial" panose="020B0604020202020204" pitchFamily="34" charset="0"/>
              </a:rPr>
              <a:t>Discussion </a:t>
            </a:r>
            <a:r>
              <a:rPr lang="en-US" sz="2230" dirty="0">
                <a:latin typeface="Arial" panose="020B0604020202020204" pitchFamily="34" charset="0"/>
                <a:cs typeface="Arial" panose="020B0604020202020204" pitchFamily="34" charset="0"/>
              </a:rPr>
              <a:t>Did everyone use the same method?</a:t>
            </a:r>
            <a:endParaRPr lang="pl-PL" sz="223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058787257"/>
              </p:ext>
            </p:extLst>
          </p:nvPr>
        </p:nvGraphicFramePr>
        <p:xfrm>
          <a:off x="238561" y="5013176"/>
          <a:ext cx="5269543" cy="1524000"/>
        </p:xfrm>
        <a:graphic>
          <a:graphicData uri="http://schemas.openxmlformats.org/drawingml/2006/table">
            <a:tbl>
              <a:tblPr firstRow="1" bandRow="1">
                <a:tableStyleId>{5940675A-B579-460E-94D1-54222C63F5DA}</a:tableStyleId>
              </a:tblPr>
              <a:tblGrid>
                <a:gridCol w="1769254"/>
                <a:gridCol w="751155"/>
                <a:gridCol w="613106"/>
                <a:gridCol w="712623"/>
                <a:gridCol w="826642"/>
                <a:gridCol w="596763"/>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dirty="0" smtClean="0">
                          <a:latin typeface="Arial" panose="020B0604020202020204" pitchFamily="34" charset="0"/>
                          <a:cs typeface="Arial" panose="020B0604020202020204" pitchFamily="34" charset="0"/>
                        </a:rPr>
                        <a:t>Distance (</a:t>
                      </a:r>
                      <a:r>
                        <a:rPr lang="en-US" sz="2200" b="1" i="1" dirty="0" smtClean="0">
                          <a:latin typeface="Arial" panose="020B0604020202020204" pitchFamily="34" charset="0"/>
                          <a:cs typeface="Arial" panose="020B0604020202020204" pitchFamily="34" charset="0"/>
                        </a:rPr>
                        <a:t>s</a:t>
                      </a:r>
                      <a:r>
                        <a:rPr lang="en-US" sz="2200" b="1" i="0" dirty="0" smtClean="0">
                          <a:latin typeface="Arial" panose="020B0604020202020204" pitchFamily="34" charset="0"/>
                          <a:cs typeface="Arial" panose="020B0604020202020204" pitchFamily="34" charset="0"/>
                        </a:rPr>
                        <a:t>) (miles)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8</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16</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24</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32</a:t>
                      </a:r>
                      <a:endParaRPr lang="en-US" sz="22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40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2200" b="1" i="0" dirty="0" smtClean="0">
                          <a:latin typeface="Arial" panose="020B0604020202020204" pitchFamily="34" charset="0"/>
                          <a:cs typeface="Arial" panose="020B0604020202020204" pitchFamily="34" charset="0"/>
                        </a:rPr>
                        <a:t>Time,</a:t>
                      </a:r>
                      <a:r>
                        <a:rPr lang="en-US" sz="2200" b="1" i="0" baseline="0" dirty="0" smtClean="0">
                          <a:latin typeface="Arial" panose="020B0604020202020204" pitchFamily="34" charset="0"/>
                          <a:cs typeface="Arial" panose="020B0604020202020204" pitchFamily="34" charset="0"/>
                        </a:rPr>
                        <a:t> </a:t>
                      </a:r>
                      <a:r>
                        <a:rPr lang="en-US" sz="2200" b="1" i="1" baseline="0" dirty="0" smtClean="0">
                          <a:latin typeface="Arial" panose="020B0604020202020204" pitchFamily="34" charset="0"/>
                          <a:cs typeface="Arial" panose="020B0604020202020204" pitchFamily="34" charset="0"/>
                        </a:rPr>
                        <a:t>t</a:t>
                      </a:r>
                      <a:r>
                        <a:rPr lang="en-US" sz="2200" b="1" i="0" baseline="0" dirty="0" smtClean="0">
                          <a:latin typeface="Arial" panose="020B0604020202020204" pitchFamily="34" charset="0"/>
                          <a:cs typeface="Arial" panose="020B0604020202020204" pitchFamily="34" charset="0"/>
                        </a:rPr>
                        <a:t>, (minutes)</a:t>
                      </a:r>
                      <a:endParaRPr lang="en-US" sz="22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10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30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40</a:t>
                      </a:r>
                      <a:endParaRPr lang="en-US" sz="22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50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08910740"/>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11.4 – Ratio and Proportion</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344</a:t>
            </a:r>
            <a:endParaRPr lang="en-GB" sz="1400" b="1" dirty="0">
              <a:latin typeface="Calibri" panose="020F0502020204030204" pitchFamily="34" charset="0"/>
            </a:endParaRPr>
          </a:p>
        </p:txBody>
      </p:sp>
      <p:grpSp>
        <p:nvGrpSpPr>
          <p:cNvPr id="11" name="Group 10"/>
          <p:cNvGrpSpPr/>
          <p:nvPr/>
        </p:nvGrpSpPr>
        <p:grpSpPr>
          <a:xfrm>
            <a:off x="179512" y="2492896"/>
            <a:ext cx="8712968" cy="4140640"/>
            <a:chOff x="3483872" y="1089031"/>
            <a:chExt cx="5264592" cy="4223866"/>
          </a:xfrm>
        </p:grpSpPr>
        <p:sp>
          <p:nvSpPr>
            <p:cNvPr id="12" name="Round Diagonal Corner Rectangle 11"/>
            <p:cNvSpPr/>
            <p:nvPr/>
          </p:nvSpPr>
          <p:spPr>
            <a:xfrm>
              <a:off x="3491880" y="1162083"/>
              <a:ext cx="5256584" cy="4150814"/>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4</a:t>
              </a:r>
              <a:endParaRPr lang="en-US" sz="2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3558865" y="1618055"/>
                  <a:ext cx="5146090" cy="3606386"/>
                </a:xfrm>
                <a:prstGeom prst="rect">
                  <a:avLst/>
                </a:prstGeom>
              </p:spPr>
              <p:txBody>
                <a:bodyPr wrap="square">
                  <a:spAutoFit/>
                </a:bodyPr>
                <a:lstStyle/>
                <a:p>
                  <a:pPr>
                    <a:spcAft>
                      <a:spcPts val="0"/>
                    </a:spcAft>
                    <a:tabLst>
                      <a:tab pos="4972050" algn="r"/>
                    </a:tabLst>
                  </a:pPr>
                  <a:r>
                    <a:rPr lang="en-US" sz="2000" dirty="0" smtClean="0"/>
                    <a:t>A is directly proportional to x. A = 5 when x = 10. </a:t>
                  </a:r>
                </a:p>
                <a:p>
                  <a:pPr marL="457200" indent="-457200">
                    <a:spcAft>
                      <a:spcPts val="0"/>
                    </a:spcAft>
                    <a:buFont typeface="+mj-lt"/>
                    <a:buAutoNum type="alphaLcPeriod"/>
                    <a:tabLst>
                      <a:tab pos="4972050" algn="r"/>
                    </a:tabLst>
                  </a:pPr>
                  <a:r>
                    <a:rPr lang="en-US" sz="2000" dirty="0" smtClean="0"/>
                    <a:t>Sketch </a:t>
                  </a:r>
                  <a:r>
                    <a:rPr lang="en-US" sz="2000" dirty="0"/>
                    <a:t>a graph of A against x. </a:t>
                  </a:r>
                  <a:endParaRPr lang="en-US" sz="2000" dirty="0" smtClean="0"/>
                </a:p>
                <a:p>
                  <a:pPr marL="457200" indent="-457200">
                    <a:spcAft>
                      <a:spcPts val="0"/>
                    </a:spcAft>
                    <a:buFont typeface="+mj-lt"/>
                    <a:buAutoNum type="alphaLcPeriod"/>
                    <a:tabLst>
                      <a:tab pos="4972050" algn="r"/>
                    </a:tabLst>
                  </a:pPr>
                  <a:r>
                    <a:rPr lang="en-US" sz="2000" dirty="0" smtClean="0"/>
                    <a:t>Use </a:t>
                  </a:r>
                  <a:r>
                    <a:rPr lang="en-US" sz="2000" dirty="0"/>
                    <a:t>your graph to work out a formula for A in terms of </a:t>
                  </a:r>
                  <a:r>
                    <a:rPr lang="en-US" sz="2000" dirty="0" smtClean="0"/>
                    <a:t>x/</a:t>
                  </a:r>
                </a:p>
                <a:p>
                  <a:pPr marL="457200" indent="-457200">
                    <a:spcAft>
                      <a:spcPts val="0"/>
                    </a:spcAft>
                    <a:buFont typeface="+mj-lt"/>
                    <a:buAutoNum type="alphaLcPeriod"/>
                    <a:tabLst>
                      <a:tab pos="4972050" algn="r"/>
                    </a:tabLst>
                  </a:pPr>
                  <a:r>
                    <a:rPr lang="en-US" sz="2000" dirty="0" smtClean="0"/>
                    <a:t>Use </a:t>
                  </a:r>
                  <a:r>
                    <a:rPr lang="en-US" sz="2000" dirty="0"/>
                    <a:t>your formula to work out the value of A when x = </a:t>
                  </a:r>
                  <a:r>
                    <a:rPr lang="en-US" sz="2000" dirty="0" smtClean="0"/>
                    <a:t>100</a:t>
                  </a:r>
                </a:p>
                <a:p>
                  <a:pPr>
                    <a:spcAft>
                      <a:spcPts val="0"/>
                    </a:spcAft>
                    <a:tabLst>
                      <a:tab pos="4972050" algn="r"/>
                    </a:tabLst>
                  </a:pPr>
                  <a:endParaRPr lang="en-US" sz="2000" dirty="0">
                    <a:latin typeface="Comic Sans MS" panose="030F0702030302020204" pitchFamily="66" charset="0"/>
                  </a:endParaRPr>
                </a:p>
                <a:p>
                  <a:pPr>
                    <a:spcAft>
                      <a:spcPts val="0"/>
                    </a:spcAft>
                    <a:tabLst>
                      <a:tab pos="4972050" algn="r"/>
                    </a:tabLst>
                  </a:pPr>
                  <a:r>
                    <a:rPr lang="en-US" sz="2000" dirty="0" smtClean="0">
                      <a:latin typeface="Comic Sans MS" panose="030F0702030302020204" pitchFamily="66" charset="0"/>
                    </a:rPr>
                    <a:t>b. A = </a:t>
                  </a:r>
                  <a:r>
                    <a:rPr lang="en-US" sz="2000" dirty="0" err="1" smtClean="0">
                      <a:latin typeface="Comic Sans MS" panose="030F0702030302020204" pitchFamily="66" charset="0"/>
                    </a:rPr>
                    <a:t>kx</a:t>
                  </a:r>
                  <a:r>
                    <a:rPr lang="en-US" sz="2000" dirty="0" smtClean="0">
                      <a:latin typeface="Comic Sans MS" panose="030F0702030302020204" pitchFamily="66" charset="0"/>
                    </a:rPr>
                    <a:t>, so k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m:rPr>
                              <m:sty m:val="p"/>
                            </m:rPr>
                            <a:rPr lang="en-US" b="0" i="0" smtClean="0">
                              <a:latin typeface="Cambria Math" panose="02040503050406030204" pitchFamily="18" charset="0"/>
                              <a:cs typeface="Arial" panose="020B0604020202020204" pitchFamily="34" charset="0"/>
                            </a:rPr>
                            <m:t>A</m:t>
                          </m:r>
                        </m:num>
                        <m:den>
                          <m:r>
                            <m:rPr>
                              <m:sty m:val="p"/>
                            </m:rPr>
                            <a:rPr lang="en-US" b="0" i="0" smtClean="0">
                              <a:latin typeface="Cambria Math" panose="02040503050406030204" pitchFamily="18" charset="0"/>
                              <a:cs typeface="Arial" panose="020B0604020202020204" pitchFamily="34" charset="0"/>
                            </a:rPr>
                            <m:t>x</m:t>
                          </m:r>
                        </m:den>
                      </m:f>
                    </m:oMath>
                  </a14:m>
                  <a:endParaRPr lang="en-US" dirty="0" smtClean="0">
                    <a:latin typeface="Comic Sans MS" panose="030F0702030302020204" pitchFamily="66" charset="0"/>
                  </a:endParaRPr>
                </a:p>
                <a:p>
                  <a:pPr>
                    <a:spcAft>
                      <a:spcPts val="0"/>
                    </a:spcAft>
                    <a:tabLst>
                      <a:tab pos="4972050" algn="r"/>
                    </a:tabLst>
                  </a:pPr>
                  <a:r>
                    <a:rPr lang="en-US" dirty="0">
                      <a:latin typeface="Comic Sans MS" panose="030F0702030302020204" pitchFamily="66" charset="0"/>
                    </a:rPr>
                    <a:t> </a:t>
                  </a:r>
                  <a:r>
                    <a:rPr lang="en-US" dirty="0" smtClean="0">
                      <a:latin typeface="Comic Sans MS" panose="030F0702030302020204" pitchFamily="66" charset="0"/>
                    </a:rPr>
                    <a:t>    k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a:rPr lang="en-US" b="0" i="0" smtClean="0">
                              <a:latin typeface="Cambria Math" panose="02040503050406030204" pitchFamily="18" charset="0"/>
                              <a:cs typeface="Arial" panose="020B0604020202020204" pitchFamily="34" charset="0"/>
                            </a:rPr>
                            <m:t>5</m:t>
                          </m:r>
                        </m:num>
                        <m:den>
                          <m:r>
                            <a:rPr lang="en-US" b="0" i="0" smtClean="0">
                              <a:latin typeface="Cambria Math" panose="02040503050406030204" pitchFamily="18" charset="0"/>
                              <a:cs typeface="Arial" panose="020B0604020202020204" pitchFamily="34" charset="0"/>
                            </a:rPr>
                            <m:t>10</m:t>
                          </m:r>
                        </m:den>
                      </m:f>
                    </m:oMath>
                  </a14:m>
                  <a:r>
                    <a:rPr lang="en-US" dirty="0" smtClean="0">
                      <a:latin typeface="Comic Sans MS" panose="030F0702030302020204" pitchFamily="66" charset="0"/>
                    </a:rPr>
                    <a:t> = </a:t>
                  </a:r>
                  <a14:m>
                    <m:oMath xmlns:m="http://schemas.openxmlformats.org/officeDocument/2006/math">
                      <m:f>
                        <m:fPr>
                          <m:ctrlPr>
                            <a:rPr lang="en-US" i="1">
                              <a:latin typeface="Cambria Math" panose="02040503050406030204" pitchFamily="18" charset="0"/>
                              <a:cs typeface="Arial" panose="020B0604020202020204" pitchFamily="34" charset="0"/>
                            </a:rPr>
                          </m:ctrlPr>
                        </m:fPr>
                        <m:num>
                          <m:r>
                            <a:rPr lang="en-US" b="0" i="0" smtClean="0">
                              <a:latin typeface="Cambria Math" panose="02040503050406030204" pitchFamily="18" charset="0"/>
                              <a:cs typeface="Arial" panose="020B0604020202020204" pitchFamily="34" charset="0"/>
                            </a:rPr>
                            <m:t>1</m:t>
                          </m:r>
                        </m:num>
                        <m:den>
                          <m:r>
                            <a:rPr lang="en-US" b="0" i="0" smtClean="0">
                              <a:latin typeface="Cambria Math" panose="02040503050406030204" pitchFamily="18" charset="0"/>
                              <a:cs typeface="Arial" panose="020B0604020202020204" pitchFamily="34" charset="0"/>
                            </a:rPr>
                            <m:t>2</m:t>
                          </m:r>
                        </m:den>
                      </m:f>
                    </m:oMath>
                  </a14:m>
                  <a:r>
                    <a:rPr lang="en-US" dirty="0" smtClean="0">
                      <a:latin typeface="Comic Sans MS" panose="030F0702030302020204" pitchFamily="66" charset="0"/>
                    </a:rPr>
                    <a:t> - or 0.5</a:t>
                  </a:r>
                </a:p>
                <a:p>
                  <a:pPr>
                    <a:spcAft>
                      <a:spcPts val="0"/>
                    </a:spcAft>
                    <a:tabLst>
                      <a:tab pos="4972050" algn="r"/>
                    </a:tabLst>
                  </a:pPr>
                  <a:r>
                    <a:rPr lang="en-US" dirty="0" smtClean="0">
                      <a:latin typeface="Comic Sans MS" panose="030F0702030302020204" pitchFamily="66" charset="0"/>
                    </a:rPr>
                    <a:t>    A = 0.5x</a:t>
                  </a:r>
                </a:p>
                <a:p>
                  <a:pPr>
                    <a:spcAft>
                      <a:spcPts val="0"/>
                    </a:spcAft>
                    <a:tabLst>
                      <a:tab pos="4972050" algn="r"/>
                    </a:tabLst>
                  </a:pPr>
                  <a:r>
                    <a:rPr lang="en-US" dirty="0" smtClean="0">
                      <a:latin typeface="Comic Sans MS" panose="030F0702030302020204" pitchFamily="66" charset="0"/>
                    </a:rPr>
                    <a:t>c.  A = 0.5 x 100</a:t>
                  </a:r>
                  <a:br>
                    <a:rPr lang="en-US" dirty="0" smtClean="0">
                      <a:latin typeface="Comic Sans MS" panose="030F0702030302020204" pitchFamily="66" charset="0"/>
                    </a:rPr>
                  </a:br>
                  <a:r>
                    <a:rPr lang="en-US" dirty="0" smtClean="0">
                      <a:latin typeface="Comic Sans MS" panose="030F0702030302020204" pitchFamily="66" charset="0"/>
                    </a:rPr>
                    <a:t>     A = 50</a:t>
                  </a:r>
                  <a:br>
                    <a:rPr lang="en-US" dirty="0" smtClean="0">
                      <a:latin typeface="Comic Sans MS" panose="030F0702030302020204" pitchFamily="66" charset="0"/>
                    </a:rPr>
                  </a:br>
                  <a:endParaRPr lang="en-US" dirty="0">
                    <a:latin typeface="Comic Sans MS" panose="030F0702030302020204" pitchFamily="66"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3558865" y="1618055"/>
                  <a:ext cx="5146090" cy="3606386"/>
                </a:xfrm>
                <a:prstGeom prst="rect">
                  <a:avLst/>
                </a:prstGeom>
                <a:blipFill rotWithShape="0">
                  <a:blip r:embed="rId4"/>
                  <a:stretch>
                    <a:fillRect l="-787" t="-690"/>
                  </a:stretch>
                </a:blipFill>
              </p:spPr>
              <p:txBody>
                <a:bodyPr/>
                <a:lstStyle/>
                <a:p>
                  <a:r>
                    <a:rPr lang="en-US">
                      <a:noFill/>
                    </a:rPr>
                    <a:t> </a:t>
                  </a:r>
                </a:p>
              </p:txBody>
            </p:sp>
          </mc:Fallback>
        </mc:AlternateContent>
      </p:grpSp>
      <p:grpSp>
        <p:nvGrpSpPr>
          <p:cNvPr id="34" name="Group 33"/>
          <p:cNvGrpSpPr/>
          <p:nvPr/>
        </p:nvGrpSpPr>
        <p:grpSpPr>
          <a:xfrm>
            <a:off x="179511" y="1124744"/>
            <a:ext cx="8699715" cy="1289673"/>
            <a:chOff x="150163" y="6494199"/>
            <a:chExt cx="8699715" cy="1289673"/>
          </a:xfrm>
        </p:grpSpPr>
        <mc:AlternateContent xmlns:mc="http://schemas.openxmlformats.org/markup-compatibility/2006" xmlns:a14="http://schemas.microsoft.com/office/drawing/2010/main">
          <mc:Choice Requires="a14">
            <p:sp>
              <p:nvSpPr>
                <p:cNvPr id="35" name="Rectangle 34"/>
                <p:cNvSpPr/>
                <p:nvPr/>
              </p:nvSpPr>
              <p:spPr>
                <a:xfrm flipH="1">
                  <a:off x="150163" y="6673055"/>
                  <a:ext cx="8699715" cy="1110817"/>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200" dirty="0" smtClean="0">
                      <a:solidFill>
                        <a:schemeClr val="tx1"/>
                      </a:solidFill>
                      <a:latin typeface="Arial" panose="020B0604020202020204" pitchFamily="34" charset="0"/>
                      <a:cs typeface="Arial" panose="020B0604020202020204" pitchFamily="34" charset="0"/>
                    </a:rPr>
                    <a:t>When x and y are in direct proportion • </a:t>
                  </a:r>
                  <a:r>
                    <a:rPr lang="en-US" sz="2200" i="1" dirty="0">
                      <a:solidFill>
                        <a:schemeClr val="tx1"/>
                      </a:solidFill>
                      <a:latin typeface="Arial" panose="020B0604020202020204" pitchFamily="34" charset="0"/>
                      <a:cs typeface="Arial" panose="020B0604020202020204" pitchFamily="34" charset="0"/>
                    </a:rPr>
                    <a:t>y = </a:t>
                  </a:r>
                  <a:r>
                    <a:rPr lang="en-US" sz="2200" i="1" dirty="0" err="1">
                      <a:solidFill>
                        <a:schemeClr val="tx1"/>
                      </a:solidFill>
                      <a:latin typeface="Arial" panose="020B0604020202020204" pitchFamily="34" charset="0"/>
                      <a:cs typeface="Arial" panose="020B0604020202020204" pitchFamily="34" charset="0"/>
                    </a:rPr>
                    <a:t>kx</a:t>
                  </a:r>
                  <a:r>
                    <a:rPr lang="en-US" sz="2200" dirty="0">
                      <a:solidFill>
                        <a:schemeClr val="tx1"/>
                      </a:solidFill>
                      <a:latin typeface="Arial" panose="020B0604020202020204" pitchFamily="34" charset="0"/>
                      <a:cs typeface="Arial" panose="020B0604020202020204" pitchFamily="34" charset="0"/>
                    </a:rPr>
                    <a:t>, where </a:t>
                  </a:r>
                  <a:r>
                    <a:rPr lang="en-US" sz="2200" i="1" dirty="0">
                      <a:solidFill>
                        <a:schemeClr val="tx1"/>
                      </a:solidFill>
                      <a:latin typeface="Arial" panose="020B0604020202020204" pitchFamily="34" charset="0"/>
                      <a:cs typeface="Arial" panose="020B0604020202020204" pitchFamily="34" charset="0"/>
                    </a:rPr>
                    <a:t>k</a:t>
                  </a:r>
                  <a:r>
                    <a:rPr lang="en-US" sz="2200" dirty="0">
                      <a:solidFill>
                        <a:schemeClr val="tx1"/>
                      </a:solidFill>
                      <a:latin typeface="Arial" panose="020B0604020202020204" pitchFamily="34" charset="0"/>
                      <a:cs typeface="Arial" panose="020B0604020202020204" pitchFamily="34" charset="0"/>
                    </a:rPr>
                    <a:t> is the gradient of the graph of </a:t>
                  </a:r>
                  <a:r>
                    <a:rPr lang="en-US" sz="2200" i="1" dirty="0">
                      <a:solidFill>
                        <a:schemeClr val="tx1"/>
                      </a:solidFill>
                      <a:latin typeface="Arial" panose="020B0604020202020204" pitchFamily="34" charset="0"/>
                      <a:cs typeface="Arial" panose="020B0604020202020204" pitchFamily="34" charset="0"/>
                    </a:rPr>
                    <a:t>y</a:t>
                  </a:r>
                  <a:r>
                    <a:rPr lang="en-US" sz="2200" dirty="0">
                      <a:solidFill>
                        <a:schemeClr val="tx1"/>
                      </a:solidFill>
                      <a:latin typeface="Arial" panose="020B0604020202020204" pitchFamily="34" charset="0"/>
                      <a:cs typeface="Arial" panose="020B0604020202020204" pitchFamily="34" charset="0"/>
                    </a:rPr>
                    <a:t> against </a:t>
                  </a:r>
                  <a:r>
                    <a:rPr lang="en-US" sz="2200" i="1" dirty="0" smtClean="0">
                      <a:solidFill>
                        <a:schemeClr val="tx1"/>
                      </a:solidFill>
                      <a:latin typeface="Arial" panose="020B0604020202020204" pitchFamily="34" charset="0"/>
                      <a:cs typeface="Arial" panose="020B0604020202020204" pitchFamily="34" charset="0"/>
                    </a:rPr>
                    <a:t>x	</a:t>
                  </a:r>
                  <a:r>
                    <a:rPr lang="en-US" sz="22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2200" i="1" smtClean="0">
                              <a:solidFill>
                                <a:schemeClr val="tx1"/>
                              </a:solidFill>
                              <a:latin typeface="Cambria Math" panose="02040503050406030204" pitchFamily="18" charset="0"/>
                              <a:cs typeface="Arial" panose="020B0604020202020204" pitchFamily="34" charset="0"/>
                            </a:rPr>
                          </m:ctrlPr>
                        </m:fPr>
                        <m:num>
                          <m:r>
                            <m:rPr>
                              <m:sty m:val="p"/>
                            </m:rPr>
                            <a:rPr lang="en-US" sz="2200" b="0" i="0" smtClean="0">
                              <a:solidFill>
                                <a:schemeClr val="tx1"/>
                              </a:solidFill>
                              <a:latin typeface="Cambria Math" panose="02040503050406030204" pitchFamily="18" charset="0"/>
                              <a:cs typeface="Arial" panose="020B0604020202020204" pitchFamily="34" charset="0"/>
                            </a:rPr>
                            <m:t>y</m:t>
                          </m:r>
                        </m:num>
                        <m:den>
                          <m:r>
                            <m:rPr>
                              <m:sty m:val="p"/>
                            </m:rPr>
                            <a:rPr lang="en-US" sz="2200" b="0" i="0" smtClean="0">
                              <a:solidFill>
                                <a:schemeClr val="tx1"/>
                              </a:solidFill>
                              <a:latin typeface="Cambria Math" panose="02040503050406030204" pitchFamily="18" charset="0"/>
                              <a:cs typeface="Arial" panose="020B0604020202020204" pitchFamily="34" charset="0"/>
                            </a:rPr>
                            <m:t>x</m:t>
                          </m:r>
                        </m:den>
                      </m:f>
                    </m:oMath>
                  </a14:m>
                  <a:r>
                    <a:rPr lang="en-US" sz="2200" dirty="0" smtClean="0">
                      <a:solidFill>
                        <a:schemeClr val="tx1"/>
                      </a:solidFill>
                      <a:latin typeface="Arial" panose="020B0604020202020204" pitchFamily="34" charset="0"/>
                      <a:cs typeface="Arial" panose="020B0604020202020204" pitchFamily="34" charset="0"/>
                    </a:rPr>
                    <a:t> = k, a </a:t>
                  </a:r>
                  <a:r>
                    <a:rPr lang="en-US" sz="2200" dirty="0">
                      <a:solidFill>
                        <a:schemeClr val="tx1"/>
                      </a:solidFill>
                      <a:latin typeface="Arial" panose="020B0604020202020204" pitchFamily="34" charset="0"/>
                      <a:cs typeface="Arial" panose="020B0604020202020204" pitchFamily="34" charset="0"/>
                    </a:rPr>
                    <a:t>constant</a:t>
                  </a:r>
                  <a:endParaRPr lang="en-US" sz="2200" i="1" dirty="0">
                    <a:solidFill>
                      <a:schemeClr val="tx1"/>
                    </a:solidFill>
                    <a:latin typeface="Arial" panose="020B0604020202020204" pitchFamily="34"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flipH="1">
                  <a:off x="150163" y="6673055"/>
                  <a:ext cx="8699715" cy="1110817"/>
                </a:xfrm>
                <a:prstGeom prst="rect">
                  <a:avLst/>
                </a:prstGeom>
                <a:blipFill rotWithShape="0">
                  <a:blip r:embed="rId5"/>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36" name="Pentagon 35"/>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6</a:t>
              </a:r>
              <a:endParaRPr lang="en-US" sz="2000" b="1" dirty="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rotWithShape="1">
          <a:blip r:embed="rId6"/>
          <a:srcRect l="43700" t="40812" r="20863" b="22438"/>
          <a:stretch/>
        </p:blipFill>
        <p:spPr>
          <a:xfrm>
            <a:off x="2627784" y="4317315"/>
            <a:ext cx="3240360" cy="2016224"/>
          </a:xfrm>
          <a:prstGeom prst="rect">
            <a:avLst/>
          </a:prstGeom>
        </p:spPr>
      </p:pic>
      <p:cxnSp>
        <p:nvCxnSpPr>
          <p:cNvPr id="27" name="Straight Connector 26"/>
          <p:cNvCxnSpPr/>
          <p:nvPr/>
        </p:nvCxnSpPr>
        <p:spPr>
          <a:xfrm flipH="1" flipV="1">
            <a:off x="2339752" y="5437806"/>
            <a:ext cx="720080" cy="295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5940152" y="4317315"/>
            <a:ext cx="2744412" cy="2240982"/>
            <a:chOff x="2799696" y="4317315"/>
            <a:chExt cx="2744412" cy="2240982"/>
          </a:xfrm>
        </p:grpSpPr>
        <p:pic>
          <p:nvPicPr>
            <p:cNvPr id="2" name="Picture 1"/>
            <p:cNvPicPr>
              <a:picLocks noChangeAspect="1"/>
            </p:cNvPicPr>
            <p:nvPr/>
          </p:nvPicPr>
          <p:blipFill rotWithShape="1">
            <a:blip r:embed="rId6"/>
            <a:srcRect l="12201" t="29000" r="63525" b="37524"/>
            <a:stretch/>
          </p:blipFill>
          <p:spPr>
            <a:xfrm>
              <a:off x="2799696" y="4317315"/>
              <a:ext cx="2708408" cy="2240982"/>
            </a:xfrm>
            <a:prstGeom prst="rect">
              <a:avLst/>
            </a:prstGeom>
          </p:spPr>
        </p:pic>
        <p:cxnSp>
          <p:nvCxnSpPr>
            <p:cNvPr id="29" name="Straight Connector 28"/>
            <p:cNvCxnSpPr/>
            <p:nvPr/>
          </p:nvCxnSpPr>
          <p:spPr>
            <a:xfrm flipV="1">
              <a:off x="3563888" y="5877272"/>
              <a:ext cx="1980220" cy="33582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91880" y="6237312"/>
              <a:ext cx="17154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flipH="1">
            <a:off x="1527207" y="6069402"/>
            <a:ext cx="1100577" cy="302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5383990" y="5437806"/>
            <a:ext cx="1248347" cy="7995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448851"/>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350</a:t>
            </a:r>
            <a:endParaRPr lang="en-GB" sz="1400" b="1" dirty="0">
              <a:latin typeface="Calibri" panose="020F0502020204030204" pitchFamily="34" charset="0"/>
            </a:endParaRPr>
          </a:p>
        </p:txBody>
      </p:sp>
      <p:sp>
        <p:nvSpPr>
          <p:cNvPr id="3" name="Rectangle 2"/>
          <p:cNvSpPr/>
          <p:nvPr/>
        </p:nvSpPr>
        <p:spPr>
          <a:xfrm>
            <a:off x="238559" y="1196752"/>
            <a:ext cx="5269545" cy="4293483"/>
          </a:xfrm>
          <a:prstGeom prst="rect">
            <a:avLst/>
          </a:prstGeom>
        </p:spPr>
        <p:txBody>
          <a:bodyPr wrap="square">
            <a:spAutoFit/>
          </a:bodyPr>
          <a:lstStyle/>
          <a:p>
            <a:pPr marL="457200" indent="-457200">
              <a:buClr>
                <a:srgbClr val="C00000"/>
              </a:buClr>
              <a:buFont typeface="+mj-lt"/>
              <a:buAutoNum type="arabicPeriod" startAt="8"/>
              <a:tabLst>
                <a:tab pos="914400" algn="l"/>
                <a:tab pos="2743200" algn="l"/>
              </a:tabLst>
            </a:pPr>
            <a:r>
              <a:rPr lang="en-US" sz="2100" dirty="0">
                <a:latin typeface="Arial" panose="020B0604020202020204" pitchFamily="34" charset="0"/>
                <a:cs typeface="Arial" panose="020B0604020202020204" pitchFamily="34" charset="0"/>
              </a:rPr>
              <a:t>The cost of buying 20 litres of petrol is £26. </a:t>
            </a:r>
            <a:endParaRPr lang="en-US" sz="21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Show </a:t>
            </a:r>
            <a:r>
              <a:rPr lang="en-US" sz="2100" dirty="0">
                <a:latin typeface="Arial" panose="020B0604020202020204" pitchFamily="34" charset="0"/>
                <a:cs typeface="Arial" panose="020B0604020202020204" pitchFamily="34" charset="0"/>
              </a:rPr>
              <a:t>that the cost, £C, of buying the fuel is directly proportional to the amount, </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litres, of fuel bought, </a:t>
            </a:r>
            <a:endParaRPr lang="en-US" sz="21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is the relationship between C and x? </a:t>
            </a:r>
            <a:endParaRPr lang="en-US" sz="21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cost of 55 </a:t>
            </a:r>
            <a:r>
              <a:rPr lang="en-US" sz="2100" dirty="0" smtClean="0">
                <a:latin typeface="Arial" panose="020B0604020202020204" pitchFamily="34" charset="0"/>
                <a:cs typeface="Arial" panose="020B0604020202020204" pitchFamily="34" charset="0"/>
              </a:rPr>
              <a:t>litres </a:t>
            </a:r>
            <a:r>
              <a:rPr lang="en-US" sz="2100" dirty="0">
                <a:latin typeface="Arial" panose="020B0604020202020204" pitchFamily="34" charset="0"/>
                <a:cs typeface="Arial" panose="020B0604020202020204" pitchFamily="34" charset="0"/>
              </a:rPr>
              <a:t>of fuel.</a:t>
            </a:r>
          </a:p>
          <a:p>
            <a:pPr marL="457200" indent="-457200">
              <a:buClr>
                <a:srgbClr val="C00000"/>
              </a:buClr>
              <a:buFont typeface="+mj-lt"/>
              <a:buAutoNum type="arabicPeriod" startAt="8"/>
              <a:tabLst>
                <a:tab pos="914400" algn="l"/>
                <a:tab pos="2743200" algn="l"/>
              </a:tabLst>
            </a:pPr>
            <a:r>
              <a:rPr lang="en-US" sz="2100" b="1" dirty="0" smtClean="0">
                <a:solidFill>
                  <a:srgbClr val="C00000"/>
                </a:solidFill>
                <a:latin typeface="Arial" panose="020B0604020202020204" pitchFamily="34" charset="0"/>
                <a:cs typeface="Arial" panose="020B0604020202020204" pitchFamily="34" charset="0"/>
              </a:rPr>
              <a:t>Real </a:t>
            </a:r>
            <a:r>
              <a:rPr lang="en-US" sz="2100" dirty="0">
                <a:latin typeface="Arial" panose="020B0604020202020204" pitchFamily="34" charset="0"/>
                <a:cs typeface="Arial" panose="020B0604020202020204" pitchFamily="34" charset="0"/>
              </a:rPr>
              <a:t>It takes 3 typists 5 hours to type a report. How long would it take 7 </a:t>
            </a:r>
            <a:r>
              <a:rPr lang="en-US" sz="2100" dirty="0" smtClean="0">
                <a:latin typeface="Arial" panose="020B0604020202020204" pitchFamily="34" charset="0"/>
                <a:cs typeface="Arial" panose="020B0604020202020204" pitchFamily="34" charset="0"/>
              </a:rPr>
              <a:t>typists? Give </a:t>
            </a:r>
            <a:r>
              <a:rPr lang="en-US" sz="2100" dirty="0">
                <a:latin typeface="Arial" panose="020B0604020202020204" pitchFamily="34" charset="0"/>
                <a:cs typeface="Arial" panose="020B0604020202020204" pitchFamily="34" charset="0"/>
              </a:rPr>
              <a:t>your answer to the nearest </a:t>
            </a:r>
            <a:r>
              <a:rPr lang="en-US" sz="2100" dirty="0" smtClean="0">
                <a:latin typeface="Arial" panose="020B0604020202020204" pitchFamily="34" charset="0"/>
                <a:cs typeface="Arial" panose="020B0604020202020204" pitchFamily="34" charset="0"/>
              </a:rPr>
              <a:t>minute</a:t>
            </a:r>
            <a:r>
              <a:rPr lang="en-US" sz="2100" dirty="0">
                <a:latin typeface="Arial" panose="020B0604020202020204" pitchFamily="34" charset="0"/>
                <a:cs typeface="Arial" panose="020B0604020202020204" pitchFamily="34" charset="0"/>
              </a:rPr>
              <a:t>.</a:t>
            </a:r>
            <a:endParaRPr lang="pl-PL" sz="2100" dirty="0">
              <a:latin typeface="Arial" panose="020B0604020202020204" pitchFamily="34" charset="0"/>
              <a:cs typeface="Arial" panose="020B0604020202020204" pitchFamily="34" charset="0"/>
            </a:endParaRPr>
          </a:p>
        </p:txBody>
      </p:sp>
      <p:sp>
        <p:nvSpPr>
          <p:cNvPr id="7" name="Rectangle 6"/>
          <p:cNvSpPr/>
          <p:nvPr/>
        </p:nvSpPr>
        <p:spPr>
          <a:xfrm flipH="1">
            <a:off x="238559" y="5509681"/>
            <a:ext cx="5204539" cy="101566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Q8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Draw a </a:t>
            </a:r>
            <a:br>
              <a:rPr lang="en-US" sz="2000" dirty="0" smtClean="0">
                <a:solidFill>
                  <a:schemeClr val="tx1"/>
                </a:solidFill>
                <a:latin typeface="Arial" panose="020B0604020202020204" pitchFamily="34" charset="0"/>
                <a:cs typeface="Arial" panose="020B0604020202020204" pitchFamily="34" charset="0"/>
              </a:rPr>
            </a:br>
            <a:r>
              <a:rPr lang="en-US" sz="2000" dirty="0" smtClean="0">
                <a:solidFill>
                  <a:schemeClr val="tx1"/>
                </a:solidFill>
                <a:latin typeface="Arial" panose="020B0604020202020204" pitchFamily="34" charset="0"/>
                <a:cs typeface="Arial" panose="020B0604020202020204" pitchFamily="34" charset="0"/>
              </a:rPr>
              <a:t>table. Plot a graph </a:t>
            </a:r>
          </a:p>
          <a:p>
            <a:r>
              <a:rPr lang="en-US" sz="2000" dirty="0" smtClean="0">
                <a:solidFill>
                  <a:schemeClr val="tx1"/>
                </a:solidFill>
                <a:latin typeface="Arial" panose="020B0604020202020204" pitchFamily="34" charset="0"/>
                <a:cs typeface="Arial" panose="020B0604020202020204" pitchFamily="34" charset="0"/>
              </a:rPr>
              <a:t>of </a:t>
            </a:r>
            <a:r>
              <a:rPr lang="en-US" sz="2000" i="1" dirty="0" smtClean="0">
                <a:solidFill>
                  <a:schemeClr val="tx1"/>
                </a:solidFill>
                <a:latin typeface="Arial" panose="020B0604020202020204" pitchFamily="34" charset="0"/>
                <a:cs typeface="Arial" panose="020B0604020202020204" pitchFamily="34" charset="0"/>
              </a:rPr>
              <a:t>C</a:t>
            </a:r>
            <a:r>
              <a:rPr lang="en-US" sz="2000" dirty="0" smtClean="0">
                <a:solidFill>
                  <a:schemeClr val="tx1"/>
                </a:solidFill>
                <a:latin typeface="Arial" panose="020B0604020202020204" pitchFamily="34" charset="0"/>
                <a:cs typeface="Arial" panose="020B0604020202020204" pitchFamily="34" charset="0"/>
              </a:rPr>
              <a:t> against </a:t>
            </a:r>
            <a:r>
              <a:rPr lang="en-US" sz="2000" i="1" dirty="0" smtClean="0">
                <a:solidFill>
                  <a:schemeClr val="tx1"/>
                </a:solidFill>
                <a:latin typeface="Arial" panose="020B0604020202020204" pitchFamily="34" charset="0"/>
                <a:cs typeface="Arial" panose="020B0604020202020204" pitchFamily="34" charset="0"/>
              </a:rPr>
              <a:t>x</a:t>
            </a:r>
            <a:endParaRPr lang="en-US" sz="2000" i="1" dirty="0">
              <a:solidFill>
                <a:schemeClr val="tx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80387450"/>
              </p:ext>
            </p:extLst>
          </p:nvPr>
        </p:nvGraphicFramePr>
        <p:xfrm>
          <a:off x="2607095" y="5589240"/>
          <a:ext cx="2684985" cy="853440"/>
        </p:xfrm>
        <a:graphic>
          <a:graphicData uri="http://schemas.openxmlformats.org/drawingml/2006/table">
            <a:tbl>
              <a:tblPr firstRow="1" bandRow="1">
                <a:tableStyleId>{5940675A-B579-460E-94D1-54222C63F5DA}</a:tableStyleId>
              </a:tblPr>
              <a:tblGrid>
                <a:gridCol w="588817"/>
                <a:gridCol w="530177"/>
                <a:gridCol w="423361"/>
                <a:gridCol w="571818"/>
                <a:gridCol w="570812"/>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0" dirty="0" smtClean="0">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5</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10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20</a:t>
                      </a:r>
                      <a:endParaRPr lang="en-US" sz="22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2200" b="1" i="0" dirty="0" smtClean="0">
                          <a:latin typeface="Arial" panose="020B0604020202020204" pitchFamily="34" charset="0"/>
                          <a:cs typeface="Arial" panose="020B0604020202020204" pitchFamily="34" charset="0"/>
                        </a:rPr>
                        <a:t>C</a:t>
                      </a:r>
                      <a:endParaRPr lang="en-US" sz="2200" b="1" i="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26</a:t>
                      </a:r>
                      <a:endParaRPr lang="en-US" sz="22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4104496"/>
            <a:ext cx="548640" cy="548640"/>
          </a:xfrm>
          <a:prstGeom prst="rect">
            <a:avLst/>
          </a:prstGeom>
        </p:spPr>
      </p:pic>
    </p:spTree>
    <p:extLst>
      <p:ext uri="{BB962C8B-B14F-4D97-AF65-F5344CB8AC3E}">
        <p14:creationId xmlns:p14="http://schemas.microsoft.com/office/powerpoint/2010/main" val="3066786203"/>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350</a:t>
            </a:r>
            <a:endParaRPr lang="en-GB" sz="1400" b="1" dirty="0">
              <a:latin typeface="Calibri" panose="020F0502020204030204" pitchFamily="34" charset="0"/>
            </a:endParaRPr>
          </a:p>
        </p:txBody>
      </p:sp>
      <p:sp>
        <p:nvSpPr>
          <p:cNvPr id="3" name="Rectangle 2"/>
          <p:cNvSpPr/>
          <p:nvPr/>
        </p:nvSpPr>
        <p:spPr>
          <a:xfrm>
            <a:off x="238559" y="2708920"/>
            <a:ext cx="5269545" cy="2354491"/>
          </a:xfrm>
          <a:prstGeom prst="rect">
            <a:avLst/>
          </a:prstGeom>
        </p:spPr>
        <p:txBody>
          <a:bodyPr wrap="square">
            <a:spAutoFit/>
          </a:bodyPr>
          <a:lstStyle/>
          <a:p>
            <a:pPr marL="514350" indent="-514350">
              <a:buClr>
                <a:srgbClr val="C00000"/>
              </a:buClr>
              <a:buFont typeface="+mj-lt"/>
              <a:buAutoNum type="arabicPeriod" startAt="10"/>
              <a:tabLst>
                <a:tab pos="914400" algn="l"/>
                <a:tab pos="2743200" algn="l"/>
              </a:tabLst>
            </a:pPr>
            <a:r>
              <a:rPr lang="en-US" sz="2100" dirty="0" smtClean="0">
                <a:latin typeface="Arial" panose="020B0604020202020204" pitchFamily="34" charset="0"/>
                <a:cs typeface="Arial" panose="020B0604020202020204" pitchFamily="34" charset="0"/>
              </a:rPr>
              <a:t>It </a:t>
            </a:r>
            <a:r>
              <a:rPr lang="en-US" sz="2100" dirty="0">
                <a:latin typeface="Arial" panose="020B0604020202020204" pitchFamily="34" charset="0"/>
                <a:cs typeface="Arial" panose="020B0604020202020204" pitchFamily="34" charset="0"/>
              </a:rPr>
              <a:t>takes 5 men 8 hours to build a </a:t>
            </a:r>
            <a:r>
              <a:rPr lang="en-US" sz="2100" dirty="0" smtClean="0">
                <a:latin typeface="Arial" panose="020B0604020202020204" pitchFamily="34" charset="0"/>
                <a:cs typeface="Arial" panose="020B0604020202020204" pitchFamily="34" charset="0"/>
              </a:rPr>
              <a:t>wall. How </a:t>
            </a:r>
            <a:r>
              <a:rPr lang="en-US" sz="2100" dirty="0">
                <a:latin typeface="Arial" panose="020B0604020202020204" pitchFamily="34" charset="0"/>
                <a:cs typeface="Arial" panose="020B0604020202020204" pitchFamily="34" charset="0"/>
              </a:rPr>
              <a:t>long will it take </a:t>
            </a:r>
            <a:endParaRPr lang="en-US" sz="21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914400" algn="l"/>
                <a:tab pos="2743200" algn="l"/>
              </a:tabLst>
            </a:pPr>
            <a:r>
              <a:rPr lang="en-US" sz="2100" dirty="0" smtClean="0">
                <a:latin typeface="Arial" panose="020B0604020202020204" pitchFamily="34" charset="0"/>
                <a:cs typeface="Arial" panose="020B0604020202020204" pitchFamily="34" charset="0"/>
              </a:rPr>
              <a:t>6 </a:t>
            </a:r>
            <a:r>
              <a:rPr lang="en-US" sz="2100" dirty="0">
                <a:latin typeface="Arial" panose="020B0604020202020204" pitchFamily="34" charset="0"/>
                <a:cs typeface="Arial" panose="020B0604020202020204" pitchFamily="34" charset="0"/>
              </a:rPr>
              <a:t>men </a:t>
            </a:r>
            <a:r>
              <a:rPr lang="en-US" sz="2100" dirty="0" smtClean="0">
                <a:latin typeface="Arial" panose="020B0604020202020204" pitchFamily="34" charset="0"/>
                <a:cs typeface="Arial" panose="020B0604020202020204" pitchFamily="34" charset="0"/>
              </a:rPr>
              <a:t>	</a:t>
            </a:r>
            <a:r>
              <a:rPr lang="en-US" sz="2100" dirty="0" smtClean="0">
                <a:solidFill>
                  <a:srgbClr val="C00000"/>
                </a:solidFill>
                <a:latin typeface="Arial" panose="020B0604020202020204" pitchFamily="34" charset="0"/>
                <a:cs typeface="Arial" panose="020B0604020202020204" pitchFamily="34" charset="0"/>
              </a:rPr>
              <a:t>b.</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3 </a:t>
            </a:r>
            <a:r>
              <a:rPr lang="en-US" sz="2100" dirty="0" smtClean="0">
                <a:latin typeface="Arial" panose="020B0604020202020204" pitchFamily="34" charset="0"/>
                <a:cs typeface="Arial" panose="020B0604020202020204" pitchFamily="34" charset="0"/>
              </a:rPr>
              <a:t>men?</a:t>
            </a:r>
          </a:p>
          <a:p>
            <a:pPr marL="971550" lvl="1" indent="-514350">
              <a:buClr>
                <a:srgbClr val="C00000"/>
              </a:buClr>
              <a:buFont typeface="+mj-lt"/>
              <a:buAutoNum type="alphaLcPeriod" startAt="3"/>
              <a:tabLst>
                <a:tab pos="914400" algn="l"/>
                <a:tab pos="2743200" algn="l"/>
              </a:tabLst>
            </a:pPr>
            <a:r>
              <a:rPr lang="en-US" sz="2100" dirty="0" smtClean="0">
                <a:latin typeface="Arial" panose="020B0604020202020204" pitchFamily="34" charset="0"/>
                <a:cs typeface="Arial" panose="020B0604020202020204" pitchFamily="34" charset="0"/>
              </a:rPr>
              <a:t>For </a:t>
            </a:r>
            <a:r>
              <a:rPr lang="en-US" sz="2100" dirty="0">
                <a:latin typeface="Arial" panose="020B0604020202020204" pitchFamily="34" charset="0"/>
                <a:cs typeface="Arial" panose="020B0604020202020204" pitchFamily="34" charset="0"/>
              </a:rPr>
              <a:t>both parts </a:t>
            </a:r>
            <a:r>
              <a:rPr lang="en-US" sz="2100" b="1" dirty="0">
                <a:latin typeface="Arial" panose="020B0604020202020204" pitchFamily="34" charset="0"/>
                <a:cs typeface="Arial" panose="020B0604020202020204" pitchFamily="34" charset="0"/>
              </a:rPr>
              <a:t>a</a:t>
            </a:r>
            <a:r>
              <a:rPr lang="en-US" sz="2100" dirty="0">
                <a:latin typeface="Arial" panose="020B0604020202020204" pitchFamily="34" charset="0"/>
                <a:cs typeface="Arial" panose="020B0604020202020204" pitchFamily="34" charset="0"/>
              </a:rPr>
              <a:t> and </a:t>
            </a:r>
            <a:r>
              <a:rPr lang="en-US" sz="2100" b="1" dirty="0">
                <a:latin typeface="Arial" panose="020B0604020202020204" pitchFamily="34" charset="0"/>
                <a:cs typeface="Arial" panose="020B0604020202020204" pitchFamily="34" charset="0"/>
              </a:rPr>
              <a:t>b</a:t>
            </a:r>
            <a:r>
              <a:rPr lang="en-US" sz="2100" dirty="0">
                <a:latin typeface="Arial" panose="020B0604020202020204" pitchFamily="34" charset="0"/>
                <a:cs typeface="Arial" panose="020B0604020202020204" pitchFamily="34" charset="0"/>
              </a:rPr>
              <a:t>, multiply the exact answer in hours </a:t>
            </a:r>
            <a:r>
              <a:rPr lang="en-US" sz="2100" dirty="0" smtClean="0">
                <a:latin typeface="Arial" panose="020B0604020202020204" pitchFamily="34" charset="0"/>
                <a:cs typeface="Arial" panose="020B0604020202020204" pitchFamily="34" charset="0"/>
              </a:rPr>
              <a:t>(</a:t>
            </a:r>
            <a:r>
              <a:rPr lang="en-US" sz="2100" i="1" dirty="0" smtClean="0">
                <a:latin typeface="Arial" panose="020B0604020202020204" pitchFamily="34" charset="0"/>
                <a:cs typeface="Arial" panose="020B0604020202020204" pitchFamily="34" charset="0"/>
              </a:rPr>
              <a:t>H</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by the number of men </a:t>
            </a:r>
            <a:r>
              <a:rPr lang="en-US" sz="2100" dirty="0" smtClean="0">
                <a:latin typeface="Arial" panose="020B0604020202020204" pitchFamily="34" charset="0"/>
                <a:cs typeface="Arial" panose="020B0604020202020204" pitchFamily="34" charset="0"/>
              </a:rPr>
              <a:t>(</a:t>
            </a:r>
            <a:r>
              <a:rPr lang="en-US" sz="2100" i="1" dirty="0" smtClean="0">
                <a:latin typeface="Arial" panose="020B0604020202020204" pitchFamily="34" charset="0"/>
                <a:cs typeface="Arial" panose="020B0604020202020204" pitchFamily="34" charset="0"/>
              </a:rPr>
              <a:t>N</a:t>
            </a:r>
            <a:r>
              <a:rPr lang="en-US" sz="2100" dirty="0" smtClean="0">
                <a:latin typeface="Arial" panose="020B0604020202020204" pitchFamily="34" charset="0"/>
                <a:cs typeface="Arial" panose="020B0604020202020204" pitchFamily="34" charset="0"/>
              </a:rPr>
              <a:t>). What </a:t>
            </a:r>
            <a:r>
              <a:rPr lang="en-US" sz="2100" dirty="0">
                <a:latin typeface="Arial" panose="020B0604020202020204" pitchFamily="34" charset="0"/>
                <a:cs typeface="Arial" panose="020B0604020202020204" pitchFamily="34" charset="0"/>
              </a:rPr>
              <a:t>do you notice?</a:t>
            </a:r>
            <a:endParaRPr lang="pl-PL" sz="2100" dirty="0">
              <a:latin typeface="Arial" panose="020B0604020202020204" pitchFamily="34" charset="0"/>
              <a:cs typeface="Arial" panose="020B0604020202020204" pitchFamily="34" charset="0"/>
            </a:endParaRPr>
          </a:p>
        </p:txBody>
      </p:sp>
      <p:sp>
        <p:nvSpPr>
          <p:cNvPr id="7" name="Rectangle 6"/>
          <p:cNvSpPr/>
          <p:nvPr/>
        </p:nvSpPr>
        <p:spPr>
          <a:xfrm flipH="1">
            <a:off x="251520" y="5085184"/>
            <a:ext cx="5204539" cy="145321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Q10c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Write your answer for the time taken in hours in fraction form</a:t>
            </a:r>
          </a:p>
          <a:p>
            <a:r>
              <a:rPr lang="en-US" sz="2000" dirty="0">
                <a:solidFill>
                  <a:schemeClr val="tx1"/>
                </a:solidFill>
                <a:latin typeface="Arial" panose="020B0604020202020204" pitchFamily="34" charset="0"/>
                <a:cs typeface="Arial" panose="020B0604020202020204" pitchFamily="34" charset="0"/>
              </a:rPr>
              <a:t>Number of hours </a:t>
            </a:r>
            <a:r>
              <a:rPr lang="en-US" sz="2000" dirty="0" smtClean="0">
                <a:solidFill>
                  <a:schemeClr val="tx1"/>
                </a:solidFill>
                <a:latin typeface="Arial" panose="020B0604020202020204" pitchFamily="34" charset="0"/>
                <a:cs typeface="Arial" panose="020B0604020202020204" pitchFamily="34" charset="0"/>
              </a:rPr>
              <a:t>(H) = </a:t>
            </a:r>
            <a14:m xmlns:a14="http://schemas.microsoft.com/office/drawing/2010/main">
              <m:oMath xmlns:m="http://schemas.openxmlformats.org/officeDocument/2006/math">
                <m:f>
                  <m:fPr>
                    <m:ctrlPr>
                      <a:rPr lang="en-US" sz="2000" i="1">
                        <a:solidFill>
                          <a:schemeClr val="tx1"/>
                        </a:solidFill>
                        <a:latin typeface="Cambria Math" panose="02040503050406030204" pitchFamily="18" charset="0"/>
                        <a:cs typeface="Arial" panose="020B0604020202020204" pitchFamily="34" charset="0"/>
                      </a:rPr>
                    </m:ctrlPr>
                  </m:fPr>
                  <m:num>
                    <m:r>
                      <a:rPr lang="en-US" sz="2000" i="1">
                        <a:solidFill>
                          <a:schemeClr val="tx1"/>
                        </a:solidFill>
                        <a:latin typeface="Cambria Math" panose="02040503050406030204" pitchFamily="18" charset="0"/>
                        <a:cs typeface="Arial" panose="020B0604020202020204" pitchFamily="34" charset="0"/>
                        <a:sym typeface="Wingdings" panose="05000000000000000000" pitchFamily="2" charset="2"/>
                      </a:rPr>
                      <m:t></m:t>
                    </m:r>
                  </m:num>
                  <m:den>
                    <m:r>
                      <a:rPr lang="en-US" sz="2000" i="1">
                        <a:solidFill>
                          <a:schemeClr val="tx1"/>
                        </a:solidFill>
                        <a:latin typeface="Cambria Math" panose="02040503050406030204" pitchFamily="18" charset="0"/>
                        <a:cs typeface="Arial" panose="020B0604020202020204" pitchFamily="34" charset="0"/>
                        <a:sym typeface="Wingdings" panose="05000000000000000000" pitchFamily="2" charset="2"/>
                      </a:rPr>
                      <m:t></m:t>
                    </m:r>
                  </m:den>
                </m:f>
              </m:oMath>
            </a14:m>
            <a:endParaRPr lang="en-US" sz="2000"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H x N</a:t>
            </a:r>
            <a:r>
              <a:rPr lang="en-US" sz="2000" dirty="0" smtClean="0">
                <a:solidFill>
                  <a:schemeClr val="tx1"/>
                </a:solidFill>
                <a:latin typeface="Arial" panose="020B0604020202020204" pitchFamily="34" charset="0"/>
                <a:cs typeface="Arial" panose="020B0604020202020204" pitchFamily="34" charset="0"/>
              </a:rPr>
              <a:t> = </a:t>
            </a:r>
            <a14:m xmlns:a14="http://schemas.microsoft.com/office/drawing/2010/main">
              <m:oMath xmlns:m="http://schemas.openxmlformats.org/officeDocument/2006/math">
                <m:f>
                  <m:fPr>
                    <m:ctrlPr>
                      <a:rPr lang="en-US" sz="2000" i="1">
                        <a:solidFill>
                          <a:schemeClr val="tx1"/>
                        </a:solidFill>
                        <a:latin typeface="Cambria Math" panose="02040503050406030204" pitchFamily="18" charset="0"/>
                        <a:cs typeface="Arial" panose="020B0604020202020204" pitchFamily="34" charset="0"/>
                      </a:rPr>
                    </m:ctrlPr>
                  </m:fPr>
                  <m:num>
                    <m:r>
                      <a:rPr lang="en-US" sz="2000" i="1">
                        <a:solidFill>
                          <a:schemeClr val="tx1"/>
                        </a:solidFill>
                        <a:latin typeface="Cambria Math" panose="02040503050406030204" pitchFamily="18" charset="0"/>
                        <a:cs typeface="Arial" panose="020B0604020202020204" pitchFamily="34" charset="0"/>
                        <a:sym typeface="Wingdings" panose="05000000000000000000" pitchFamily="2" charset="2"/>
                      </a:rPr>
                      <m:t></m:t>
                    </m:r>
                  </m:num>
                  <m:den>
                    <m:r>
                      <a:rPr lang="en-US" sz="2000" i="1">
                        <a:solidFill>
                          <a:schemeClr val="tx1"/>
                        </a:solidFill>
                        <a:latin typeface="Cambria Math" panose="02040503050406030204" pitchFamily="18" charset="0"/>
                        <a:cs typeface="Arial" panose="020B0604020202020204" pitchFamily="34" charset="0"/>
                        <a:sym typeface="Wingdings" panose="05000000000000000000" pitchFamily="2" charset="2"/>
                      </a:rPr>
                      <m:t></m:t>
                    </m:r>
                  </m:den>
                </m:f>
              </m:oMath>
            </a14:m>
            <a:r>
              <a:rPr lang="en-US" sz="2000" i="1" dirty="0" smtClean="0">
                <a:solidFill>
                  <a:schemeClr val="tx1"/>
                </a:solidFill>
                <a:latin typeface="Arial" panose="020B0604020202020204" pitchFamily="34" charset="0"/>
                <a:cs typeface="Arial" panose="020B0604020202020204" pitchFamily="34" charset="0"/>
              </a:rPr>
              <a:t> x </a:t>
            </a:r>
            <a14:m xmlns:a14="http://schemas.microsoft.com/office/drawing/2010/main">
              <m:oMath xmlns:m="http://schemas.openxmlformats.org/officeDocument/2006/math">
                <m:r>
                  <a:rPr lang="en-US" sz="2000" i="1">
                    <a:solidFill>
                      <a:schemeClr val="tx1"/>
                    </a:solidFill>
                    <a:latin typeface="Cambria Math" panose="02040503050406030204" pitchFamily="18" charset="0"/>
                    <a:cs typeface="Arial" panose="020B0604020202020204" pitchFamily="34" charset="0"/>
                    <a:sym typeface="Wingdings" panose="05000000000000000000" pitchFamily="2" charset="2"/>
                  </a:rPr>
                  <m:t></m:t>
                </m:r>
              </m:oMath>
            </a14:m>
            <a:r>
              <a:rPr lang="en-US" sz="2000" i="1" dirty="0" smtClean="0">
                <a:solidFill>
                  <a:schemeClr val="tx1"/>
                </a:solidFill>
                <a:latin typeface="Arial" panose="020B0604020202020204" pitchFamily="34" charset="0"/>
                <a:cs typeface="Arial" panose="020B0604020202020204" pitchFamily="34" charset="0"/>
              </a:rPr>
              <a:t> = </a:t>
            </a:r>
            <a14:m xmlns:a14="http://schemas.microsoft.com/office/drawing/2010/main">
              <m:oMath xmlns:m="http://schemas.openxmlformats.org/officeDocument/2006/math">
                <m:r>
                  <a:rPr lang="en-US" sz="2000" i="1">
                    <a:solidFill>
                      <a:schemeClr val="tx1"/>
                    </a:solidFill>
                    <a:latin typeface="Cambria Math" panose="02040503050406030204" pitchFamily="18" charset="0"/>
                    <a:cs typeface="Arial" panose="020B0604020202020204" pitchFamily="34" charset="0"/>
                    <a:sym typeface="Wingdings" panose="05000000000000000000" pitchFamily="2" charset="2"/>
                  </a:rPr>
                  <m:t></m:t>
                </m:r>
              </m:oMath>
            </a14:m>
            <a:endParaRPr lang="en-US" sz="2000" i="1" dirty="0">
              <a:solidFill>
                <a:schemeClr val="tx1"/>
              </a:solidFill>
              <a:latin typeface="Arial" panose="020B0604020202020204" pitchFamily="34" charset="0"/>
              <a:cs typeface="Arial" panose="020B0604020202020204" pitchFamily="34" charset="0"/>
            </a:endParaRPr>
          </a:p>
        </p:txBody>
      </p:sp>
      <p:grpSp>
        <p:nvGrpSpPr>
          <p:cNvPr id="8" name="Group 7"/>
          <p:cNvGrpSpPr/>
          <p:nvPr/>
        </p:nvGrpSpPr>
        <p:grpSpPr>
          <a:xfrm>
            <a:off x="251520" y="1268760"/>
            <a:ext cx="5213924" cy="1333018"/>
            <a:chOff x="150164" y="6494199"/>
            <a:chExt cx="5213924" cy="1333018"/>
          </a:xfrm>
        </p:grpSpPr>
        <p:sp>
          <p:nvSpPr>
            <p:cNvPr id="10" name="Rectangle 9"/>
            <p:cNvSpPr/>
            <p:nvPr/>
          </p:nvSpPr>
          <p:spPr>
            <a:xfrm flipH="1">
              <a:off x="150164" y="6673055"/>
              <a:ext cx="5213924" cy="115416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a:solidFill>
                    <a:schemeClr val="tx1"/>
                  </a:solidFill>
                  <a:latin typeface="Arial" panose="020B0604020202020204" pitchFamily="34" charset="0"/>
                  <a:cs typeface="Arial" panose="020B0604020202020204" pitchFamily="34" charset="0"/>
                </a:rPr>
                <a:t>When </a:t>
              </a:r>
              <a:r>
                <a:rPr lang="en-US" i="1" dirty="0" smtClean="0">
                  <a:solidFill>
                    <a:schemeClr val="tx1"/>
                  </a:solidFill>
                  <a:latin typeface="Arial" panose="020B0604020202020204" pitchFamily="34" charset="0"/>
                  <a:cs typeface="Arial" panose="020B0604020202020204" pitchFamily="34" charset="0"/>
                </a:rPr>
                <a:t>x</a:t>
              </a:r>
              <a:r>
                <a:rPr lang="en-US" dirty="0" smtClean="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and </a:t>
              </a:r>
              <a:r>
                <a:rPr lang="en-US" i="1" dirty="0">
                  <a:solidFill>
                    <a:schemeClr val="tx1"/>
                  </a:solidFill>
                  <a:latin typeface="Arial" panose="020B0604020202020204" pitchFamily="34" charset="0"/>
                  <a:cs typeface="Arial" panose="020B0604020202020204" pitchFamily="34" charset="0"/>
                </a:rPr>
                <a:t>y</a:t>
              </a:r>
              <a:r>
                <a:rPr lang="en-US" dirty="0">
                  <a:solidFill>
                    <a:schemeClr val="tx1"/>
                  </a:solidFill>
                  <a:latin typeface="Arial" panose="020B0604020202020204" pitchFamily="34" charset="0"/>
                  <a:cs typeface="Arial" panose="020B0604020202020204" pitchFamily="34" charset="0"/>
                </a:rPr>
                <a:t> are in inverse proportion, </a:t>
              </a:r>
              <a:r>
                <a:rPr lang="en-US" i="1" dirty="0">
                  <a:solidFill>
                    <a:schemeClr val="tx1"/>
                  </a:solidFill>
                  <a:latin typeface="Arial" panose="020B0604020202020204" pitchFamily="34" charset="0"/>
                  <a:cs typeface="Arial" panose="020B0604020202020204" pitchFamily="34" charset="0"/>
                </a:rPr>
                <a:t>y</a:t>
              </a:r>
              <a:r>
                <a:rPr lang="en-US" dirty="0">
                  <a:solidFill>
                    <a:schemeClr val="tx1"/>
                  </a:solidFill>
                  <a:latin typeface="Arial" panose="020B0604020202020204" pitchFamily="34" charset="0"/>
                  <a:cs typeface="Arial" panose="020B0604020202020204" pitchFamily="34" charset="0"/>
                </a:rPr>
                <a:t> is proportional to As one doubles (x2) the other halves </a:t>
              </a:r>
              <a:r>
                <a:rPr lang="en-US" dirty="0" smtClean="0">
                  <a:solidFill>
                    <a:schemeClr val="tx1"/>
                  </a:solidFill>
                  <a:latin typeface="Arial" panose="020B0604020202020204" pitchFamily="34" charset="0"/>
                  <a:cs typeface="Arial" panose="020B0604020202020204" pitchFamily="34" charset="0"/>
                </a:rPr>
                <a:t>(</a:t>
              </a:r>
              <a:r>
                <a:rPr lang="en-US" dirty="0" smtClean="0">
                  <a:solidFill>
                    <a:schemeClr val="tx1"/>
                  </a:solidFill>
                </a:rPr>
                <a:t>÷</a:t>
              </a:r>
              <a:r>
                <a:rPr lang="en-US" dirty="0" smtClean="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a:t>
              </a:r>
            </a:p>
          </p:txBody>
        </p:sp>
        <p:sp>
          <p:nvSpPr>
            <p:cNvPr id="11" name="Pentagon 10"/>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7</a:t>
              </a:r>
              <a:endParaRPr lang="en-US" b="1" dirty="0">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901751955"/>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339</a:t>
            </a:r>
            <a:endParaRPr lang="en-GB" sz="1400" b="1" dirty="0">
              <a:latin typeface="Calibri" panose="020F0502020204030204" pitchFamily="34" charset="0"/>
            </a:endParaRPr>
          </a:p>
        </p:txBody>
      </p:sp>
      <p:sp>
        <p:nvSpPr>
          <p:cNvPr id="3" name="Rectangle 2"/>
          <p:cNvSpPr/>
          <p:nvPr/>
        </p:nvSpPr>
        <p:spPr>
          <a:xfrm>
            <a:off x="251520" y="1196752"/>
            <a:ext cx="5256584" cy="4953664"/>
          </a:xfrm>
          <a:prstGeom prst="rect">
            <a:avLst/>
          </a:prstGeom>
        </p:spPr>
        <p:txBody>
          <a:bodyPr wrap="square">
            <a:spAutoFit/>
          </a:bodyPr>
          <a:lstStyle/>
          <a:p>
            <a:pPr>
              <a:buClr>
                <a:srgbClr val="C00000"/>
              </a:buClr>
              <a:tabLst>
                <a:tab pos="1079500" algn="l"/>
                <a:tab pos="2743200" algn="l"/>
              </a:tabLst>
            </a:pPr>
            <a:r>
              <a:rPr lang="en-US" sz="2440" b="1" dirty="0" smtClean="0">
                <a:solidFill>
                  <a:srgbClr val="C00000"/>
                </a:solidFill>
                <a:latin typeface="Arial" panose="020B0604020202020204" pitchFamily="34" charset="0"/>
                <a:cs typeface="Arial" panose="020B0604020202020204" pitchFamily="34" charset="0"/>
              </a:rPr>
              <a:t>Numerical fluency</a:t>
            </a:r>
            <a:endParaRPr lang="en-US" sz="2440" b="1" dirty="0">
              <a:solidFill>
                <a:srgbClr val="C00000"/>
              </a:solidFill>
              <a:latin typeface="Arial" panose="020B0604020202020204" pitchFamily="34" charset="0"/>
              <a:cs typeface="Arial" panose="020B0604020202020204" pitchFamily="34" charset="0"/>
            </a:endParaRPr>
          </a:p>
          <a:p>
            <a:pPr marL="401638" indent="-401638">
              <a:buClr>
                <a:srgbClr val="C00000"/>
              </a:buClr>
              <a:buFont typeface="+mj-lt"/>
              <a:buAutoNum type="arabicPeriod" startAt="4"/>
              <a:tabLst>
                <a:tab pos="1079500" algn="l"/>
                <a:tab pos="2743200" algn="l"/>
              </a:tabLst>
            </a:pPr>
            <a:r>
              <a:rPr lang="en-US" sz="2440" dirty="0">
                <a:latin typeface="Arial" panose="020B0604020202020204" pitchFamily="34" charset="0"/>
                <a:cs typeface="Arial" panose="020B0604020202020204" pitchFamily="34" charset="0"/>
              </a:rPr>
              <a:t>A recipe for 6 people uses 750g of mince. How much mince is needed for 16 people?</a:t>
            </a:r>
          </a:p>
          <a:p>
            <a:pPr marL="401638" indent="-401638">
              <a:buClr>
                <a:srgbClr val="C00000"/>
              </a:buClr>
              <a:buFont typeface="+mj-lt"/>
              <a:buAutoNum type="arabicPeriod" startAt="4"/>
              <a:tabLst>
                <a:tab pos="1079500" algn="l"/>
                <a:tab pos="2743200" algn="l"/>
              </a:tabLst>
            </a:pPr>
            <a:r>
              <a:rPr lang="en-US" sz="2440" dirty="0" smtClean="0">
                <a:latin typeface="Arial" panose="020B0604020202020204" pitchFamily="34" charset="0"/>
                <a:cs typeface="Arial" panose="020B0604020202020204" pitchFamily="34" charset="0"/>
              </a:rPr>
              <a:t>Milk </a:t>
            </a:r>
            <a:r>
              <a:rPr lang="en-US" sz="2440" dirty="0">
                <a:latin typeface="Arial" panose="020B0604020202020204" pitchFamily="34" charset="0"/>
                <a:cs typeface="Arial" panose="020B0604020202020204" pitchFamily="34" charset="0"/>
              </a:rPr>
              <a:t>is sold in two sizes of </a:t>
            </a:r>
            <a:r>
              <a:rPr lang="en-US" sz="2440" dirty="0" smtClean="0">
                <a:latin typeface="Arial" panose="020B0604020202020204" pitchFamily="34" charset="0"/>
                <a:cs typeface="Arial" panose="020B0604020202020204" pitchFamily="34" charset="0"/>
              </a:rPr>
              <a:t>bottle. </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A </a:t>
            </a:r>
            <a:r>
              <a:rPr lang="en-US" sz="2440" dirty="0">
                <a:latin typeface="Arial" panose="020B0604020202020204" pitchFamily="34" charset="0"/>
                <a:cs typeface="Arial" panose="020B0604020202020204" pitchFamily="34" charset="0"/>
              </a:rPr>
              <a:t>4-pint bottle of milk costs £</a:t>
            </a:r>
            <a:r>
              <a:rPr lang="en-US" sz="2440" dirty="0" smtClean="0">
                <a:latin typeface="Arial" panose="020B0604020202020204" pitchFamily="34" charset="0"/>
                <a:cs typeface="Arial" panose="020B0604020202020204" pitchFamily="34" charset="0"/>
              </a:rPr>
              <a:t>0.98.</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A </a:t>
            </a:r>
            <a:r>
              <a:rPr lang="en-US" sz="2440" dirty="0">
                <a:latin typeface="Arial" panose="020B0604020202020204" pitchFamily="34" charset="0"/>
                <a:cs typeface="Arial" panose="020B0604020202020204" pitchFamily="34" charset="0"/>
              </a:rPr>
              <a:t>6-pint bottle of milk costs £</a:t>
            </a:r>
            <a:r>
              <a:rPr lang="en-US" sz="2440" dirty="0" smtClean="0">
                <a:latin typeface="Arial" panose="020B0604020202020204" pitchFamily="34" charset="0"/>
                <a:cs typeface="Arial" panose="020B0604020202020204" pitchFamily="34" charset="0"/>
              </a:rPr>
              <a:t>1.44.</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Which </a:t>
            </a:r>
            <a:r>
              <a:rPr lang="en-US" sz="2440" dirty="0">
                <a:latin typeface="Arial" panose="020B0604020202020204" pitchFamily="34" charset="0"/>
                <a:cs typeface="Arial" panose="020B0604020202020204" pitchFamily="34" charset="0"/>
              </a:rPr>
              <a:t>bottle of milk is the best value for </a:t>
            </a:r>
            <a:r>
              <a:rPr lang="en-US" sz="2440" dirty="0" smtClean="0">
                <a:latin typeface="Arial" panose="020B0604020202020204" pitchFamily="34" charset="0"/>
                <a:cs typeface="Arial" panose="020B0604020202020204" pitchFamily="34" charset="0"/>
              </a:rPr>
              <a:t>money?</a:t>
            </a:r>
            <a:br>
              <a:rPr lang="en-US" sz="2440" dirty="0" smtClean="0">
                <a:latin typeface="Arial" panose="020B0604020202020204" pitchFamily="34" charset="0"/>
                <a:cs typeface="Arial" panose="020B0604020202020204" pitchFamily="34" charset="0"/>
              </a:rPr>
            </a:br>
            <a:r>
              <a:rPr lang="en-US" sz="2440" dirty="0" smtClean="0">
                <a:latin typeface="Arial" panose="020B0604020202020204" pitchFamily="34" charset="0"/>
                <a:cs typeface="Arial" panose="020B0604020202020204" pitchFamily="34" charset="0"/>
              </a:rPr>
              <a:t>Show </a:t>
            </a:r>
            <a:r>
              <a:rPr lang="en-US" sz="2440" dirty="0">
                <a:latin typeface="Arial" panose="020B0604020202020204" pitchFamily="34" charset="0"/>
                <a:cs typeface="Arial" panose="020B0604020202020204" pitchFamily="34" charset="0"/>
              </a:rPr>
              <a:t>all your working.</a:t>
            </a:r>
          </a:p>
          <a:p>
            <a:pPr marL="401638" indent="-401638">
              <a:buClr>
                <a:srgbClr val="C00000"/>
              </a:buClr>
              <a:buFont typeface="+mj-lt"/>
              <a:buAutoNum type="arabicPeriod" startAt="4"/>
              <a:tabLst>
                <a:tab pos="1079500" algn="l"/>
                <a:tab pos="2743200" algn="l"/>
              </a:tabLst>
            </a:pPr>
            <a:r>
              <a:rPr lang="en-US" sz="2440" dirty="0" smtClean="0">
                <a:latin typeface="Arial" panose="020B0604020202020204" pitchFamily="34" charset="0"/>
                <a:cs typeface="Arial" panose="020B0604020202020204" pitchFamily="34" charset="0"/>
              </a:rPr>
              <a:t>3 </a:t>
            </a:r>
            <a:r>
              <a:rPr lang="en-US" sz="2440" dirty="0">
                <a:latin typeface="Arial" panose="020B0604020202020204" pitchFamily="34" charset="0"/>
                <a:cs typeface="Arial" panose="020B0604020202020204" pitchFamily="34" charset="0"/>
              </a:rPr>
              <a:t>men build a wall in 2 </a:t>
            </a:r>
            <a:r>
              <a:rPr lang="en-US" sz="2440" dirty="0" smtClean="0">
                <a:latin typeface="Arial" panose="020B0604020202020204" pitchFamily="34" charset="0"/>
                <a:cs typeface="Arial" panose="020B0604020202020204" pitchFamily="34" charset="0"/>
              </a:rPr>
              <a:t>days. How </a:t>
            </a:r>
            <a:r>
              <a:rPr lang="en-US" sz="2440" dirty="0">
                <a:latin typeface="Arial" panose="020B0604020202020204" pitchFamily="34" charset="0"/>
                <a:cs typeface="Arial" panose="020B0604020202020204" pitchFamily="34" charset="0"/>
              </a:rPr>
              <a:t>long will it take</a:t>
            </a:r>
          </a:p>
          <a:p>
            <a:pPr marL="971550" lvl="1" indent="-514350">
              <a:buClr>
                <a:srgbClr val="C00000"/>
              </a:buClr>
              <a:buFont typeface="+mj-lt"/>
              <a:buAutoNum type="alphaLcPeriod"/>
              <a:tabLst>
                <a:tab pos="1079500" algn="l"/>
                <a:tab pos="2743200" algn="l"/>
              </a:tabLst>
            </a:pPr>
            <a:r>
              <a:rPr lang="en-US" sz="2440" dirty="0" smtClean="0">
                <a:latin typeface="Arial" panose="020B0604020202020204" pitchFamily="34" charset="0"/>
                <a:cs typeface="Arial" panose="020B0604020202020204" pitchFamily="34" charset="0"/>
              </a:rPr>
              <a:t>1 man 	</a:t>
            </a:r>
            <a:r>
              <a:rPr lang="en-US" sz="2440" b="1" dirty="0" smtClean="0">
                <a:solidFill>
                  <a:srgbClr val="C00000"/>
                </a:solidFill>
                <a:latin typeface="Arial" panose="020B0604020202020204" pitchFamily="34" charset="0"/>
                <a:cs typeface="Arial" panose="020B0604020202020204" pitchFamily="34" charset="0"/>
              </a:rPr>
              <a:t>b.</a:t>
            </a:r>
            <a:r>
              <a:rPr lang="en-US" sz="2440" dirty="0" smtClean="0">
                <a:latin typeface="Arial" panose="020B0604020202020204" pitchFamily="34" charset="0"/>
                <a:cs typeface="Arial" panose="020B0604020202020204" pitchFamily="34" charset="0"/>
              </a:rPr>
              <a:t> </a:t>
            </a:r>
            <a:r>
              <a:rPr lang="en-US" sz="2440" dirty="0">
                <a:latin typeface="Arial" panose="020B0604020202020204" pitchFamily="34" charset="0"/>
                <a:cs typeface="Arial" panose="020B0604020202020204" pitchFamily="34" charset="0"/>
              </a:rPr>
              <a:t>2 men?</a:t>
            </a:r>
            <a:endParaRPr lang="pl-PL" sz="244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329119"/>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350</a:t>
            </a:r>
            <a:endParaRPr lang="en-GB" sz="1400" b="1" dirty="0">
              <a:latin typeface="Calibri" panose="020F0502020204030204" pitchFamily="34" charset="0"/>
            </a:endParaRPr>
          </a:p>
        </p:txBody>
      </p:sp>
      <p:sp>
        <p:nvSpPr>
          <p:cNvPr id="3" name="Rectangle 2"/>
          <p:cNvSpPr/>
          <p:nvPr/>
        </p:nvSpPr>
        <p:spPr>
          <a:xfrm>
            <a:off x="238559" y="2636912"/>
            <a:ext cx="5269545" cy="3985706"/>
          </a:xfrm>
          <a:prstGeom prst="rect">
            <a:avLst/>
          </a:prstGeom>
        </p:spPr>
        <p:txBody>
          <a:bodyPr wrap="square">
            <a:spAutoFit/>
          </a:bodyPr>
          <a:lstStyle/>
          <a:p>
            <a:pPr marL="514350" indent="-514350">
              <a:buClr>
                <a:srgbClr val="C00000"/>
              </a:buClr>
              <a:buFont typeface="+mj-lt"/>
              <a:buAutoNum type="arabicPeriod" startAt="11"/>
              <a:tabLst>
                <a:tab pos="914400" algn="l"/>
                <a:tab pos="2743200" algn="l"/>
              </a:tabLst>
            </a:pP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and </a:t>
            </a:r>
            <a:r>
              <a:rPr lang="en-US" sz="2300" i="1" dirty="0">
                <a:latin typeface="Arial" panose="020B0604020202020204" pitchFamily="34" charset="0"/>
                <a:cs typeface="Arial" panose="020B0604020202020204" pitchFamily="34" charset="0"/>
              </a:rPr>
              <a:t>B</a:t>
            </a:r>
            <a:r>
              <a:rPr lang="en-US" sz="2300" dirty="0">
                <a:latin typeface="Arial" panose="020B0604020202020204" pitchFamily="34" charset="0"/>
                <a:cs typeface="Arial" panose="020B0604020202020204" pitchFamily="34" charset="0"/>
              </a:rPr>
              <a:t> are in inverse proportion. Work out the values of </a:t>
            </a:r>
            <a:r>
              <a:rPr lang="en-US" sz="2300" i="1" dirty="0">
                <a:latin typeface="Arial" panose="020B0604020202020204" pitchFamily="34" charset="0"/>
                <a:cs typeface="Arial" panose="020B0604020202020204" pitchFamily="34" charset="0"/>
              </a:rPr>
              <a:t>W</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Y </a:t>
            </a:r>
            <a:r>
              <a:rPr lang="en-US" sz="2300" dirty="0" smtClean="0">
                <a:latin typeface="Arial" panose="020B0604020202020204" pitchFamily="34" charset="0"/>
                <a:cs typeface="Arial" panose="020B0604020202020204" pitchFamily="34" charset="0"/>
              </a:rPr>
              <a:t>and </a:t>
            </a:r>
            <a:r>
              <a:rPr lang="en-US" sz="2300" i="1" dirty="0">
                <a:latin typeface="Arial" panose="020B0604020202020204" pitchFamily="34" charset="0"/>
                <a:cs typeface="Arial" panose="020B0604020202020204" pitchFamily="34" charset="0"/>
              </a:rPr>
              <a:t>Z</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14"/>
              <a:tabLst>
                <a:tab pos="914400" algn="l"/>
                <a:tab pos="2743200" algn="l"/>
              </a:tabLst>
            </a:pPr>
            <a:r>
              <a:rPr lang="en-US" sz="2300" i="1" dirty="0" smtClean="0">
                <a:latin typeface="Arial" panose="020B0604020202020204" pitchFamily="34" charset="0"/>
                <a:cs typeface="Arial" panose="020B0604020202020204" pitchFamily="34" charset="0"/>
              </a:rPr>
              <a:t>r</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is inversely proportional to </a:t>
            </a:r>
            <a:r>
              <a:rPr lang="en-US" sz="2300" i="1" dirty="0" smtClean="0">
                <a:latin typeface="Arial" panose="020B0604020202020204" pitchFamily="34" charset="0"/>
                <a:cs typeface="Arial" panose="020B0604020202020204" pitchFamily="34" charset="0"/>
              </a:rPr>
              <a:t>t</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i="1" dirty="0" smtClean="0">
                <a:latin typeface="Arial" panose="020B0604020202020204" pitchFamily="34" charset="0"/>
                <a:cs typeface="Arial" panose="020B0604020202020204" pitchFamily="34" charset="0"/>
              </a:rPr>
              <a:t>r </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15 when </a:t>
            </a:r>
            <a:r>
              <a:rPr lang="en-US" sz="2300" i="1" dirty="0" smtClean="0">
                <a:latin typeface="Arial" panose="020B0604020202020204" pitchFamily="34" charset="0"/>
                <a:cs typeface="Arial" panose="020B0604020202020204" pitchFamily="34" charset="0"/>
              </a:rPr>
              <a:t>t</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0.3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300" dirty="0" smtClean="0">
                <a:latin typeface="Arial" panose="020B0604020202020204" pitchFamily="34" charset="0"/>
                <a:cs typeface="Arial" panose="020B0604020202020204" pitchFamily="34" charset="0"/>
              </a:rPr>
              <a:t>Find </a:t>
            </a:r>
            <a:r>
              <a:rPr lang="en-US" sz="2300" dirty="0">
                <a:latin typeface="Arial" panose="020B0604020202020204" pitchFamily="34" charset="0"/>
                <a:cs typeface="Arial" panose="020B0604020202020204" pitchFamily="34" charset="0"/>
              </a:rPr>
              <a:t>a formula for </a:t>
            </a:r>
            <a:r>
              <a:rPr lang="en-US" sz="2300" i="1" dirty="0">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in terms of </a:t>
            </a:r>
            <a:r>
              <a:rPr lang="en-US" sz="2300" i="1" dirty="0">
                <a:latin typeface="Arial" panose="020B0604020202020204" pitchFamily="34" charset="0"/>
                <a:cs typeface="Arial" panose="020B0604020202020204" pitchFamily="34" charset="0"/>
              </a:rPr>
              <a:t>t</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300" dirty="0" smtClean="0">
                <a:latin typeface="Arial" panose="020B0604020202020204" pitchFamily="34" charset="0"/>
                <a:cs typeface="Arial" panose="020B0604020202020204" pitchFamily="34" charset="0"/>
              </a:rPr>
              <a:t>Calculate </a:t>
            </a:r>
            <a:r>
              <a:rPr lang="en-US" sz="2300" dirty="0">
                <a:latin typeface="Arial" panose="020B0604020202020204" pitchFamily="34" charset="0"/>
                <a:cs typeface="Arial" panose="020B0604020202020204" pitchFamily="34" charset="0"/>
              </a:rPr>
              <a:t>the value of </a:t>
            </a:r>
            <a:r>
              <a:rPr lang="en-US" sz="2300" i="1" dirty="0">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when </a:t>
            </a:r>
            <a:r>
              <a:rPr lang="en-US" sz="2300" i="1" dirty="0">
                <a:latin typeface="Arial" panose="020B0604020202020204" pitchFamily="34" charset="0"/>
                <a:cs typeface="Arial" panose="020B0604020202020204" pitchFamily="34" charset="0"/>
              </a:rPr>
              <a:t>t</a:t>
            </a:r>
            <a:r>
              <a:rPr lang="en-US" sz="2300" dirty="0">
                <a:latin typeface="Arial" panose="020B0604020202020204" pitchFamily="34" charset="0"/>
                <a:cs typeface="Arial" panose="020B0604020202020204" pitchFamily="34" charset="0"/>
              </a:rPr>
              <a:t> = 4</a:t>
            </a:r>
            <a:endParaRPr lang="pl-PL" sz="2300" dirty="0">
              <a:latin typeface="Arial" panose="020B0604020202020204" pitchFamily="34" charset="0"/>
              <a:cs typeface="Arial" panose="020B0604020202020204" pitchFamily="34" charset="0"/>
            </a:endParaRPr>
          </a:p>
        </p:txBody>
      </p:sp>
      <p:grpSp>
        <p:nvGrpSpPr>
          <p:cNvPr id="8" name="Group 7"/>
          <p:cNvGrpSpPr/>
          <p:nvPr/>
        </p:nvGrpSpPr>
        <p:grpSpPr>
          <a:xfrm>
            <a:off x="251520" y="1268760"/>
            <a:ext cx="5213924" cy="1259729"/>
            <a:chOff x="150164" y="6494199"/>
            <a:chExt cx="5213924" cy="1259729"/>
          </a:xfrm>
        </p:grpSpPr>
        <mc:AlternateContent xmlns:mc="http://schemas.openxmlformats.org/markup-compatibility/2006" xmlns:a14="http://schemas.microsoft.com/office/drawing/2010/main">
          <mc:Choice Requires="a14">
            <p:sp>
              <p:nvSpPr>
                <p:cNvPr id="10" name="Rectangle 9"/>
                <p:cNvSpPr/>
                <p:nvPr/>
              </p:nvSpPr>
              <p:spPr>
                <a:xfrm flipH="1">
                  <a:off x="150164" y="6673055"/>
                  <a:ext cx="5213924" cy="1080873"/>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000" dirty="0" smtClean="0">
                      <a:solidFill>
                        <a:schemeClr val="tx1"/>
                      </a:solidFill>
                      <a:latin typeface="Arial" panose="020B0604020202020204" pitchFamily="34" charset="0"/>
                      <a:cs typeface="Arial" panose="020B0604020202020204" pitchFamily="34" charset="0"/>
                    </a:rPr>
                    <a:t>When </a:t>
                  </a: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and </a:t>
                  </a:r>
                  <a:r>
                    <a:rPr lang="en-US" sz="2000" i="1" dirty="0">
                      <a:solidFill>
                        <a:schemeClr val="tx1"/>
                      </a:solidFill>
                      <a:latin typeface="Arial" panose="020B0604020202020204" pitchFamily="34" charset="0"/>
                      <a:cs typeface="Arial" panose="020B0604020202020204" pitchFamily="34" charset="0"/>
                    </a:rPr>
                    <a:t>y</a:t>
                  </a:r>
                  <a:r>
                    <a:rPr lang="en-US" sz="2000" dirty="0">
                      <a:solidFill>
                        <a:schemeClr val="tx1"/>
                      </a:solidFill>
                      <a:latin typeface="Arial" panose="020B0604020202020204" pitchFamily="34" charset="0"/>
                      <a:cs typeface="Arial" panose="020B0604020202020204" pitchFamily="34" charset="0"/>
                    </a:rPr>
                    <a:t> are in inverse proportion then</a:t>
                  </a:r>
                </a:p>
                <a:p>
                  <a:pPr marL="342900" indent="-342900">
                    <a:buFont typeface="Arial" panose="020B0604020202020204" pitchFamily="34" charset="0"/>
                    <a:buChar char="•"/>
                  </a:pPr>
                  <a:r>
                    <a:rPr lang="en-US" sz="2000" i="1" dirty="0" smtClean="0">
                      <a:solidFill>
                        <a:schemeClr val="tx1"/>
                      </a:solidFill>
                      <a:latin typeface="Arial" panose="020B0604020202020204" pitchFamily="34" charset="0"/>
                      <a:cs typeface="Arial" panose="020B0604020202020204" pitchFamily="34" charset="0"/>
                    </a:rPr>
                    <a:t>x</a:t>
                  </a:r>
                  <a:r>
                    <a:rPr lang="en-US" sz="2000" dirty="0" smtClean="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y</a:t>
                  </a:r>
                  <a:r>
                    <a:rPr lang="en-US" sz="2000" dirty="0">
                      <a:solidFill>
                        <a:schemeClr val="tx1"/>
                      </a:solidFill>
                      <a:latin typeface="Arial" panose="020B0604020202020204" pitchFamily="34" charset="0"/>
                      <a:cs typeface="Arial" panose="020B0604020202020204" pitchFamily="34" charset="0"/>
                    </a:rPr>
                    <a:t> = a </a:t>
                  </a:r>
                  <a:r>
                    <a:rPr lang="en-US" sz="2000" dirty="0" smtClean="0">
                      <a:solidFill>
                        <a:schemeClr val="tx1"/>
                      </a:solidFill>
                      <a:latin typeface="Arial" panose="020B0604020202020204" pitchFamily="34" charset="0"/>
                      <a:cs typeface="Arial" panose="020B0604020202020204" pitchFamily="34" charset="0"/>
                    </a:rPr>
                    <a:t>constant	</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a:t>
                  </a:r>
                  <a:r>
                    <a:rPr lang="en-US" sz="2000" i="1" dirty="0" err="1" smtClean="0">
                      <a:solidFill>
                        <a:schemeClr val="tx1"/>
                      </a:solidFill>
                      <a:latin typeface="Arial" panose="020B0604020202020204" pitchFamily="34" charset="0"/>
                      <a:cs typeface="Arial" panose="020B0604020202020204" pitchFamily="34" charset="0"/>
                    </a:rPr>
                    <a:t>xy</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a:t>
                  </a:r>
                  <a:r>
                    <a:rPr lang="en-US" sz="2000" i="1" dirty="0">
                      <a:solidFill>
                        <a:schemeClr val="tx1"/>
                      </a:solidFill>
                      <a:latin typeface="Arial" panose="020B0604020202020204" pitchFamily="34" charset="0"/>
                      <a:cs typeface="Arial" panose="020B0604020202020204" pitchFamily="34" charset="0"/>
                    </a:rPr>
                    <a:t>k</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so </a:t>
                  </a:r>
                  <a:r>
                    <a:rPr lang="en-US" sz="2000" i="1" dirty="0" smtClean="0">
                      <a:solidFill>
                        <a:schemeClr val="tx1"/>
                      </a:solidFill>
                      <a:latin typeface="Arial" panose="020B0604020202020204" pitchFamily="34" charset="0"/>
                      <a:cs typeface="Arial" panose="020B0604020202020204" pitchFamily="34" charset="0"/>
                    </a:rPr>
                    <a:t>y</a:t>
                  </a:r>
                  <a:r>
                    <a:rPr lang="en-US" sz="2000"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sz="2000" i="1" smtClean="0">
                              <a:solidFill>
                                <a:schemeClr val="tx1"/>
                              </a:solidFill>
                              <a:latin typeface="Cambria Math" panose="02040503050406030204" pitchFamily="18" charset="0"/>
                              <a:cs typeface="Arial" panose="020B0604020202020204" pitchFamily="34" charset="0"/>
                            </a:rPr>
                          </m:ctrlPr>
                        </m:fPr>
                        <m:num>
                          <m:r>
                            <m:rPr>
                              <m:sty m:val="p"/>
                            </m:rPr>
                            <a:rPr lang="en-US" sz="2000" b="0" i="0" smtClean="0">
                              <a:solidFill>
                                <a:schemeClr val="tx1"/>
                              </a:solidFill>
                              <a:latin typeface="Cambria Math" panose="02040503050406030204" pitchFamily="18" charset="0"/>
                              <a:cs typeface="Arial" panose="020B0604020202020204" pitchFamily="34" charset="0"/>
                            </a:rPr>
                            <m:t>k</m:t>
                          </m:r>
                        </m:num>
                        <m:den>
                          <m:r>
                            <m:rPr>
                              <m:sty m:val="p"/>
                            </m:rPr>
                            <a:rPr lang="en-US" sz="2000" b="0" i="0" smtClean="0">
                              <a:solidFill>
                                <a:schemeClr val="tx1"/>
                              </a:solidFill>
                              <a:latin typeface="Cambria Math" panose="02040503050406030204" pitchFamily="18" charset="0"/>
                              <a:cs typeface="Arial" panose="020B0604020202020204" pitchFamily="34" charset="0"/>
                            </a:rPr>
                            <m:t>x</m:t>
                          </m:r>
                        </m:den>
                      </m:f>
                    </m:oMath>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flipH="1">
                  <a:off x="150164" y="6673055"/>
                  <a:ext cx="5213924" cy="1080873"/>
                </a:xfrm>
                <a:prstGeom prst="rect">
                  <a:avLst/>
                </a:prstGeom>
                <a:blipFill rotWithShape="0">
                  <a:blip r:embed="rId4"/>
                  <a:stretch>
                    <a:fillRect/>
                  </a:stretch>
                </a:blipFill>
                <a:ln>
                  <a:solidFill>
                    <a:srgbClr val="002060"/>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1" name="Pentagon 10"/>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8</a:t>
              </a:r>
              <a:endParaRPr lang="en-US" b="1" dirty="0">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3477944970"/>
              </p:ext>
            </p:extLst>
          </p:nvPr>
        </p:nvGraphicFramePr>
        <p:xfrm>
          <a:off x="438196" y="3871704"/>
          <a:ext cx="4925892" cy="853440"/>
        </p:xfrm>
        <a:graphic>
          <a:graphicData uri="http://schemas.openxmlformats.org/drawingml/2006/table">
            <a:tbl>
              <a:tblPr firstRow="1" bandRow="1">
                <a:tableStyleId>{5940675A-B579-460E-94D1-54222C63F5DA}</a:tableStyleId>
              </a:tblPr>
              <a:tblGrid>
                <a:gridCol w="720080"/>
                <a:gridCol w="648072"/>
                <a:gridCol w="684762"/>
                <a:gridCol w="776701"/>
                <a:gridCol w="1049061"/>
                <a:gridCol w="1047216"/>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dirty="0" smtClean="0">
                          <a:latin typeface="Arial" panose="020B0604020202020204" pitchFamily="34" charset="0"/>
                          <a:cs typeface="Arial" panose="020B0604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10</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14</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i="1" dirty="0" smtClean="0">
                          <a:latin typeface="Arial" panose="020B0604020202020204" pitchFamily="34" charset="0"/>
                          <a:cs typeface="Arial" panose="020B0604020202020204" pitchFamily="34" charset="0"/>
                        </a:rPr>
                        <a:t>Y</a:t>
                      </a:r>
                      <a:endParaRPr lang="en-US" sz="2200"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i="1" dirty="0" smtClean="0">
                          <a:latin typeface="Arial" panose="020B0604020202020204" pitchFamily="34" charset="0"/>
                          <a:cs typeface="Arial" panose="020B0604020202020204" pitchFamily="34" charset="0"/>
                        </a:rPr>
                        <a:t>Z</a:t>
                      </a:r>
                      <a:endParaRPr lang="en-US" sz="2200" i="1"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2200" b="1" i="1" dirty="0" smtClean="0">
                          <a:latin typeface="Arial" panose="020B0604020202020204" pitchFamily="34" charset="0"/>
                          <a:cs typeface="Arial" panose="020B0604020202020204" pitchFamily="34" charset="0"/>
                        </a:rPr>
                        <a:t>B</a:t>
                      </a:r>
                      <a:endParaRPr lang="en-US" sz="22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14</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i="1" dirty="0" smtClean="0">
                          <a:latin typeface="Arial" panose="020B0604020202020204" pitchFamily="34" charset="0"/>
                          <a:cs typeface="Arial" panose="020B0604020202020204" pitchFamily="34" charset="0"/>
                        </a:rPr>
                        <a:t>W</a:t>
                      </a:r>
                      <a:endParaRPr lang="en-US" sz="2200"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i="1" dirty="0" smtClean="0">
                          <a:latin typeface="Arial" panose="020B0604020202020204" pitchFamily="34" charset="0"/>
                          <a:cs typeface="Arial" panose="020B0604020202020204" pitchFamily="34" charset="0"/>
                        </a:rPr>
                        <a:t>X</a:t>
                      </a:r>
                      <a:endParaRPr lang="en-US" sz="2200"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70</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28</a:t>
                      </a:r>
                      <a:endParaRPr lang="en-US" sz="2200"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4824576"/>
            <a:ext cx="548640" cy="548640"/>
          </a:xfrm>
          <a:prstGeom prst="rect">
            <a:avLst/>
          </a:prstGeom>
        </p:spPr>
      </p:pic>
    </p:spTree>
    <p:extLst>
      <p:ext uri="{BB962C8B-B14F-4D97-AF65-F5344CB8AC3E}">
        <p14:creationId xmlns:p14="http://schemas.microsoft.com/office/powerpoint/2010/main" val="900774569"/>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38559" y="1268760"/>
                <a:ext cx="5269545" cy="4821063"/>
              </a:xfrm>
              <a:prstGeom prst="rect">
                <a:avLst/>
              </a:prstGeom>
            </p:spPr>
            <p:txBody>
              <a:bodyPr wrap="square">
                <a:spAutoFit/>
              </a:bodyPr>
              <a:lstStyle/>
              <a:p>
                <a:pPr marL="514350" indent="-514350">
                  <a:buClr>
                    <a:srgbClr val="C00000"/>
                  </a:buClr>
                  <a:buFont typeface="+mj-lt"/>
                  <a:buAutoNum type="arabicPeriod" startAt="12"/>
                  <a:tabLst>
                    <a:tab pos="914400" algn="l"/>
                    <a:tab pos="2743200" algn="l"/>
                  </a:tabLst>
                </a:pPr>
                <a:r>
                  <a:rPr lang="en-US" sz="2100" dirty="0" smtClean="0">
                    <a:latin typeface="Arial" panose="020B0604020202020204" pitchFamily="34" charset="0"/>
                    <a:cs typeface="Arial" panose="020B0604020202020204" pitchFamily="34" charset="0"/>
                  </a:rPr>
                  <a:t>Do these equations represent direct proportion, inverse proportion or neither?</a:t>
                </a:r>
              </a:p>
              <a:p>
                <a:pPr marL="857250" lvl="1" indent="-400050">
                  <a:buClr>
                    <a:srgbClr val="C00000"/>
                  </a:buClr>
                  <a:buFont typeface="+mj-lt"/>
                  <a:buAutoNum type="alphaLcPeriod"/>
                  <a:tabLst>
                    <a:tab pos="2743200" algn="l"/>
                  </a:tabLst>
                </a:pPr>
                <a:r>
                  <a:rPr lang="en-US" sz="2100" dirty="0" smtClean="0">
                    <a:latin typeface="Arial" panose="020B0604020202020204" pitchFamily="34" charset="0"/>
                    <a:cs typeface="Arial" panose="020B0604020202020204" pitchFamily="34" charset="0"/>
                  </a:rPr>
                  <a:t>Y = 3x	</a:t>
                </a:r>
                <a:r>
                  <a:rPr lang="en-US" sz="2100" dirty="0" smtClean="0">
                    <a:solidFill>
                      <a:srgbClr val="C00000"/>
                    </a:solidFill>
                    <a:latin typeface="Arial" panose="020B0604020202020204" pitchFamily="34" charset="0"/>
                    <a:cs typeface="Arial" panose="020B0604020202020204" pitchFamily="34" charset="0"/>
                  </a:rPr>
                  <a:t>b.</a:t>
                </a:r>
                <a:r>
                  <a:rPr lang="en-US" sz="2100" dirty="0" smtClean="0">
                    <a:latin typeface="Arial" panose="020B0604020202020204" pitchFamily="34" charset="0"/>
                    <a:cs typeface="Arial" panose="020B0604020202020204" pitchFamily="34" charset="0"/>
                  </a:rPr>
                  <a:t>  </a:t>
                </a:r>
                <a:r>
                  <a:rPr lang="en-US" sz="2100" i="1" dirty="0" smtClean="0">
                    <a:latin typeface="Arial" panose="020B0604020202020204" pitchFamily="34" charset="0"/>
                    <a:cs typeface="Arial" panose="020B0604020202020204" pitchFamily="34" charset="0"/>
                  </a:rPr>
                  <a:t>y</a:t>
                </a:r>
                <a:r>
                  <a:rPr lang="en-US" sz="2100" dirty="0" smtClean="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5</m:t>
                        </m:r>
                      </m:num>
                      <m:den>
                        <m:r>
                          <m:rPr>
                            <m:sty m:val="p"/>
                          </m:rPr>
                          <a:rPr lang="en-US" sz="2400" b="0" i="0" smtClean="0">
                            <a:latin typeface="Cambria Math" panose="02040503050406030204" pitchFamily="18" charset="0"/>
                            <a:cs typeface="Arial" panose="020B0604020202020204" pitchFamily="34" charset="0"/>
                          </a:rPr>
                          <m:t>x</m:t>
                        </m:r>
                      </m:den>
                    </m:f>
                  </m:oMath>
                </a14:m>
                <a:endParaRPr lang="en-US" sz="2400" dirty="0"/>
              </a:p>
              <a:p>
                <a:pPr marL="914400" lvl="1" indent="-457200">
                  <a:buClr>
                    <a:srgbClr val="C00000"/>
                  </a:buClr>
                  <a:buFont typeface="+mj-lt"/>
                  <a:buAutoNum type="alphaLcPeriod" startAt="3"/>
                  <a:tabLst>
                    <a:tab pos="2743200" algn="l"/>
                  </a:tabLst>
                </a:pPr>
                <a:r>
                  <a:rPr lang="en-US" sz="2100" dirty="0" smtClean="0">
                    <a:latin typeface="Arial" panose="020B0604020202020204" pitchFamily="34" charset="0"/>
                    <a:cs typeface="Arial" panose="020B0604020202020204" pitchFamily="34" charset="0"/>
                  </a:rPr>
                  <a:t>x + y </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9	</a:t>
                </a:r>
                <a:r>
                  <a:rPr lang="en-US" sz="2100" dirty="0" smtClean="0">
                    <a:solidFill>
                      <a:srgbClr val="C00000"/>
                    </a:solidFill>
                    <a:latin typeface="Arial" panose="020B0604020202020204" pitchFamily="34" charset="0"/>
                    <a:cs typeface="Arial" panose="020B0604020202020204" pitchFamily="34" charset="0"/>
                  </a:rPr>
                  <a:t>d.</a:t>
                </a:r>
                <a:r>
                  <a:rPr lang="en-US" sz="2100" dirty="0" smtClean="0">
                    <a:latin typeface="Arial" panose="020B0604020202020204" pitchFamily="34" charset="0"/>
                    <a:cs typeface="Arial" panose="020B0604020202020204" pitchFamily="34" charset="0"/>
                  </a:rPr>
                  <a:t>  </a:t>
                </a:r>
                <a:r>
                  <a:rPr lang="en-US" sz="2100" i="1" dirty="0" err="1" smtClean="0">
                    <a:latin typeface="Arial" panose="020B0604020202020204" pitchFamily="34" charset="0"/>
                    <a:cs typeface="Arial" panose="020B0604020202020204" pitchFamily="34" charset="0"/>
                  </a:rPr>
                  <a:t>xy</a:t>
                </a:r>
                <a:r>
                  <a:rPr lang="en-US" sz="2100" dirty="0" smtClean="0">
                    <a:latin typeface="Arial" panose="020B0604020202020204" pitchFamily="34" charset="0"/>
                    <a:cs typeface="Arial" panose="020B0604020202020204" pitchFamily="34" charset="0"/>
                  </a:rPr>
                  <a:t> = 10</a:t>
                </a:r>
                <a:br>
                  <a:rPr lang="en-US" sz="21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12"/>
                  <a:tabLst>
                    <a:tab pos="914400" algn="l"/>
                    <a:tab pos="2743200" algn="l"/>
                  </a:tabLst>
                </a:pPr>
                <a:r>
                  <a:rPr lang="en-US" sz="2100" b="1" dirty="0" smtClean="0">
                    <a:solidFill>
                      <a:srgbClr val="C00000"/>
                    </a:solidFill>
                    <a:latin typeface="Arial" panose="020B0604020202020204" pitchFamily="34" charset="0"/>
                    <a:cs typeface="Arial" panose="020B0604020202020204" pitchFamily="34" charset="0"/>
                  </a:rPr>
                  <a:t>Problem-solving </a:t>
                </a:r>
                <a:r>
                  <a:rPr lang="en-US" sz="2100" b="1" dirty="0">
                    <a:solidFill>
                      <a:srgbClr val="C00000"/>
                    </a:solidFill>
                    <a:latin typeface="Arial" panose="020B0604020202020204" pitchFamily="34" charset="0"/>
                    <a:cs typeface="Arial" panose="020B0604020202020204" pitchFamily="34" charset="0"/>
                  </a:rPr>
                  <a:t>/ STEM </a:t>
                </a:r>
                <a:r>
                  <a:rPr lang="en-US" sz="2100" dirty="0">
                    <a:latin typeface="Arial" panose="020B0604020202020204" pitchFamily="34" charset="0"/>
                    <a:cs typeface="Arial" panose="020B0604020202020204" pitchFamily="34" charset="0"/>
                  </a:rPr>
                  <a:t>In a circuit, the </a:t>
                </a:r>
                <a:r>
                  <a:rPr lang="en-US" sz="2100" dirty="0" smtClean="0">
                    <a:latin typeface="Arial" panose="020B0604020202020204" pitchFamily="34" charset="0"/>
                    <a:cs typeface="Arial" panose="020B0604020202020204" pitchFamily="34" charset="0"/>
                  </a:rPr>
                  <a:t>resistance, </a:t>
                </a:r>
                <a:r>
                  <a:rPr lang="en-US" sz="2100" i="1" dirty="0" smtClean="0">
                    <a:latin typeface="Arial" panose="020B0604020202020204" pitchFamily="34" charset="0"/>
                    <a:cs typeface="Arial" panose="020B0604020202020204" pitchFamily="34" charset="0"/>
                  </a:rPr>
                  <a:t>R</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ohms, is inversely proportional to the current, </a:t>
                </a:r>
                <a:r>
                  <a:rPr lang="en-US" sz="2100" i="1" dirty="0" smtClean="0">
                    <a:latin typeface="Times New Roman" panose="02020603050405020304" pitchFamily="18" charset="0"/>
                    <a:cs typeface="Times New Roman" panose="02020603050405020304" pitchFamily="18" charset="0"/>
                  </a:rPr>
                  <a:t>I</a:t>
                </a:r>
                <a:r>
                  <a:rPr lang="en-US" sz="2100" dirty="0" smtClean="0">
                    <a:latin typeface="Arial" panose="020B0604020202020204" pitchFamily="34" charset="0"/>
                    <a:cs typeface="Arial" panose="020B0604020202020204" pitchFamily="34" charset="0"/>
                  </a:rPr>
                  <a:t> amps.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When </a:t>
                </a:r>
                <a:r>
                  <a:rPr lang="en-US" sz="2100" dirty="0">
                    <a:latin typeface="Arial" panose="020B0604020202020204" pitchFamily="34" charset="0"/>
                    <a:cs typeface="Arial" panose="020B0604020202020204" pitchFamily="34" charset="0"/>
                  </a:rPr>
                  <a:t>the resistance is 12 ohms, the current in the circuit is 8 </a:t>
                </a:r>
                <a:r>
                  <a:rPr lang="en-US" sz="2100" dirty="0" smtClean="0">
                    <a:latin typeface="Arial" panose="020B0604020202020204" pitchFamily="34" charset="0"/>
                    <a:cs typeface="Arial" panose="020B0604020202020204" pitchFamily="34" charset="0"/>
                  </a:rPr>
                  <a:t>amps.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Find </a:t>
                </a:r>
                <a:r>
                  <a:rPr lang="en-US" sz="2100" dirty="0">
                    <a:latin typeface="Arial" panose="020B0604020202020204" pitchFamily="34" charset="0"/>
                    <a:cs typeface="Arial" panose="020B0604020202020204" pitchFamily="34" charset="0"/>
                  </a:rPr>
                  <a:t>the current when the resistance in the circuit is 6.4 ohms.</a:t>
                </a:r>
                <a:endParaRPr lang="pl-PL" sz="21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8559" y="1268760"/>
                <a:ext cx="5269545" cy="4821063"/>
              </a:xfrm>
              <a:prstGeom prst="rect">
                <a:avLst/>
              </a:prstGeom>
              <a:blipFill rotWithShape="0">
                <a:blip r:embed="rId4"/>
                <a:stretch>
                  <a:fillRect l="-1156" t="-7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flipH="1">
                <a:off x="251520" y="3188295"/>
                <a:ext cx="5204539" cy="38472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Q12c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Rearrange the equation to y = </a:t>
                </a:r>
                <a14:m>
                  <m:oMath xmlns:m="http://schemas.openxmlformats.org/officeDocument/2006/math">
                    <m:r>
                      <a:rPr lang="en-US" sz="1900" i="1">
                        <a:solidFill>
                          <a:schemeClr val="tx1"/>
                        </a:solidFill>
                        <a:latin typeface="Cambria Math" panose="02040503050406030204" pitchFamily="18" charset="0"/>
                        <a:cs typeface="Arial" panose="020B0604020202020204" pitchFamily="34" charset="0"/>
                        <a:sym typeface="Wingdings" panose="05000000000000000000" pitchFamily="2" charset="2"/>
                      </a:rPr>
                      <m:t></m:t>
                    </m:r>
                  </m:oMath>
                </a14:m>
                <a:endParaRPr lang="en-US" sz="1900" i="1" dirty="0">
                  <a:solidFill>
                    <a:schemeClr val="tx1"/>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flipH="1">
                <a:off x="251520" y="3188295"/>
                <a:ext cx="5204539" cy="384721"/>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03485" y="3717032"/>
            <a:ext cx="548640" cy="548640"/>
          </a:xfrm>
          <a:prstGeom prst="rect">
            <a:avLst/>
          </a:prstGeom>
        </p:spPr>
      </p:pic>
      <p:sp>
        <p:nvSpPr>
          <p:cNvPr id="14" name="Rectangle 13"/>
          <p:cNvSpPr/>
          <p:nvPr/>
        </p:nvSpPr>
        <p:spPr>
          <a:xfrm flipH="1">
            <a:off x="251520" y="5947103"/>
            <a:ext cx="5204539" cy="67710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Q13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a:t>
            </a:r>
            <a:r>
              <a:rPr lang="en-US" sz="1900" i="1" dirty="0" smtClean="0">
                <a:solidFill>
                  <a:schemeClr val="tx1"/>
                </a:solidFill>
                <a:latin typeface="Arial" panose="020B0604020202020204" pitchFamily="34" charset="0"/>
                <a:cs typeface="Arial" panose="020B0604020202020204" pitchFamily="34" charset="0"/>
              </a:rPr>
              <a:t>R</a:t>
            </a:r>
            <a:r>
              <a:rPr lang="en-US" sz="1900" dirty="0" smtClean="0">
                <a:solidFill>
                  <a:schemeClr val="tx1"/>
                </a:solidFill>
                <a:latin typeface="Arial" panose="020B0604020202020204" pitchFamily="34" charset="0"/>
                <a:cs typeface="Arial" panose="020B0604020202020204" pitchFamily="34" charset="0"/>
              </a:rPr>
              <a:t> is </a:t>
            </a:r>
            <a:r>
              <a:rPr lang="en-US" sz="1900" dirty="0">
                <a:solidFill>
                  <a:schemeClr val="tx1"/>
                </a:solidFill>
                <a:latin typeface="Arial" panose="020B0604020202020204" pitchFamily="34" charset="0"/>
                <a:cs typeface="Arial" panose="020B0604020202020204" pitchFamily="34" charset="0"/>
              </a:rPr>
              <a:t>proportional </a:t>
            </a:r>
            <a:r>
              <a:rPr lang="en-US" sz="1900" dirty="0" smtClean="0">
                <a:solidFill>
                  <a:schemeClr val="tx1"/>
                </a:solidFill>
                <a:latin typeface="Arial" panose="020B0604020202020204" pitchFamily="34" charset="0"/>
                <a:cs typeface="Arial" panose="020B0604020202020204" pitchFamily="34" charset="0"/>
              </a:rPr>
              <a:t>to </a:t>
            </a:r>
            <a:r>
              <a:rPr lang="en-US" sz="1900" i="1" dirty="0" smtClean="0">
                <a:solidFill>
                  <a:schemeClr val="tx1"/>
                </a:solidFill>
                <a:latin typeface="Arial" panose="020B0604020202020204" pitchFamily="34" charset="0"/>
                <a:cs typeface="Arial" panose="020B0604020202020204" pitchFamily="34" charset="0"/>
              </a:rPr>
              <a:t>y</a:t>
            </a:r>
            <a:r>
              <a:rPr lang="en-US" sz="1900" dirty="0" smtClean="0">
                <a:solidFill>
                  <a:schemeClr val="tx1"/>
                </a:solidFill>
                <a:latin typeface="Arial" panose="020B0604020202020204" pitchFamily="34" charset="0"/>
                <a:cs typeface="Arial" panose="020B0604020202020204" pitchFamily="34" charset="0"/>
              </a:rPr>
              <a:t> </a:t>
            </a:r>
            <a:r>
              <a:rPr lang="en-US" sz="1900" dirty="0">
                <a:solidFill>
                  <a:schemeClr val="tx1"/>
                </a:solidFill>
                <a:latin typeface="Arial" panose="020B0604020202020204" pitchFamily="34" charset="0"/>
                <a:cs typeface="Arial" panose="020B0604020202020204" pitchFamily="34" charset="0"/>
              </a:rPr>
              <a:t>so </a:t>
            </a:r>
            <a:r>
              <a:rPr lang="en-US" sz="1900" i="1" dirty="0" smtClean="0">
                <a:solidFill>
                  <a:schemeClr val="tx1"/>
                </a:solidFill>
                <a:latin typeface="Arial" panose="020B0604020202020204" pitchFamily="34" charset="0"/>
                <a:cs typeface="Arial" panose="020B0604020202020204" pitchFamily="34" charset="0"/>
              </a:rPr>
              <a:t>R </a:t>
            </a:r>
            <a:r>
              <a:rPr lang="en-US" sz="1900" dirty="0" smtClean="0">
                <a:solidFill>
                  <a:schemeClr val="tx1"/>
                </a:solidFill>
                <a:latin typeface="Arial" panose="020B0604020202020204" pitchFamily="34" charset="0"/>
                <a:cs typeface="Arial" panose="020B0604020202020204" pitchFamily="34" charset="0"/>
              </a:rPr>
              <a:t>x </a:t>
            </a:r>
            <a:r>
              <a:rPr lang="en-US" sz="1900" i="1" dirty="0" smtClean="0">
                <a:solidFill>
                  <a:schemeClr val="tx1"/>
                </a:solidFill>
                <a:latin typeface="Times New Roman" panose="02020603050405020304" pitchFamily="18" charset="0"/>
                <a:cs typeface="Times New Roman" panose="02020603050405020304" pitchFamily="18" charset="0"/>
              </a:rPr>
              <a:t>I</a:t>
            </a:r>
            <a:r>
              <a:rPr lang="en-US" sz="1900" dirty="0" smtClean="0">
                <a:solidFill>
                  <a:schemeClr val="tx1"/>
                </a:solidFill>
                <a:latin typeface="Arial" panose="020B0604020202020204" pitchFamily="34" charset="0"/>
                <a:cs typeface="Arial" panose="020B0604020202020204" pitchFamily="34" charset="0"/>
              </a:rPr>
              <a:t> = </a:t>
            </a:r>
            <a:r>
              <a:rPr lang="en-US" sz="1900" dirty="0">
                <a:solidFill>
                  <a:schemeClr val="tx1"/>
                </a:solidFill>
                <a:latin typeface="Arial" panose="020B0604020202020204" pitchFamily="34" charset="0"/>
                <a:cs typeface="Arial" panose="020B0604020202020204" pitchFamily="34" charset="0"/>
              </a:rPr>
              <a:t>constant</a:t>
            </a:r>
            <a:endParaRPr lang="en-US" sz="19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886072"/>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38559" y="1268760"/>
                <a:ext cx="5269545" cy="4178965"/>
              </a:xfrm>
              <a:prstGeom prst="rect">
                <a:avLst/>
              </a:prstGeom>
            </p:spPr>
            <p:txBody>
              <a:bodyPr wrap="square">
                <a:spAutoFit/>
              </a:bodyPr>
              <a:lstStyle/>
              <a:p>
                <a:pPr marL="514350" indent="-514350">
                  <a:buClr>
                    <a:srgbClr val="C00000"/>
                  </a:buClr>
                  <a:buFont typeface="+mj-lt"/>
                  <a:buAutoNum type="arabicPeriod" startAt="15"/>
                  <a:tabLst>
                    <a:tab pos="914400" algn="l"/>
                    <a:tab pos="2743200" algn="l"/>
                  </a:tabLst>
                </a:pPr>
                <a:r>
                  <a:rPr lang="en-US" sz="2550" dirty="0" smtClean="0">
                    <a:solidFill>
                      <a:srgbClr val="C00000"/>
                    </a:solidFill>
                    <a:latin typeface="Arial" panose="020B0604020202020204" pitchFamily="34" charset="0"/>
                    <a:cs typeface="Arial" panose="020B0604020202020204" pitchFamily="34" charset="0"/>
                  </a:rPr>
                  <a:t>a.</a:t>
                </a:r>
                <a:r>
                  <a:rPr lang="en-US" sz="2550" dirty="0" smtClean="0">
                    <a:latin typeface="Arial" panose="020B0604020202020204" pitchFamily="34" charset="0"/>
                    <a:cs typeface="Arial" panose="020B0604020202020204" pitchFamily="34" charset="0"/>
                  </a:rPr>
                  <a:t> 	Copy </a:t>
                </a:r>
                <a:r>
                  <a:rPr lang="en-US" sz="2550" dirty="0">
                    <a:latin typeface="Arial" panose="020B0604020202020204" pitchFamily="34" charset="0"/>
                    <a:cs typeface="Arial" panose="020B0604020202020204" pitchFamily="34" charset="0"/>
                  </a:rPr>
                  <a:t>and complete the </a:t>
                </a:r>
                <a:r>
                  <a:rPr lang="en-US" sz="2550" dirty="0" smtClean="0">
                    <a:latin typeface="Arial" panose="020B0604020202020204" pitchFamily="34" charset="0"/>
                    <a:cs typeface="Arial" panose="020B0604020202020204" pitchFamily="34" charset="0"/>
                  </a:rPr>
                  <a:t>	table for </a:t>
                </a:r>
                <a:r>
                  <a:rPr lang="en-US" sz="2550" i="1" dirty="0" smtClean="0">
                    <a:latin typeface="Arial" panose="020B0604020202020204" pitchFamily="34" charset="0"/>
                    <a:cs typeface="Arial" panose="020B0604020202020204" pitchFamily="34" charset="0"/>
                  </a:rPr>
                  <a:t>y</a:t>
                </a:r>
                <a:r>
                  <a:rPr lang="en-US" sz="2550" dirty="0" smtClean="0">
                    <a:latin typeface="Arial" panose="020B0604020202020204" pitchFamily="34" charset="0"/>
                    <a:cs typeface="Arial" panose="020B0604020202020204" pitchFamily="34" charset="0"/>
                  </a:rPr>
                  <a:t> = </a:t>
                </a:r>
                <a14:m>
                  <m:oMath xmlns:m="http://schemas.openxmlformats.org/officeDocument/2006/math">
                    <m:f>
                      <m:fPr>
                        <m:ctrlPr>
                          <a:rPr lang="en-US" sz="2550" i="1">
                            <a:latin typeface="Cambria Math" panose="02040503050406030204" pitchFamily="18" charset="0"/>
                            <a:cs typeface="Arial" panose="020B0604020202020204" pitchFamily="34" charset="0"/>
                          </a:rPr>
                        </m:ctrlPr>
                      </m:fPr>
                      <m:num>
                        <m:r>
                          <a:rPr lang="en-US" sz="2550" b="0" i="0" smtClean="0">
                            <a:latin typeface="Cambria Math" panose="02040503050406030204" pitchFamily="18" charset="0"/>
                            <a:cs typeface="Arial" panose="020B0604020202020204" pitchFamily="34" charset="0"/>
                          </a:rPr>
                          <m:t>10</m:t>
                        </m:r>
                      </m:num>
                      <m:den>
                        <m:r>
                          <m:rPr>
                            <m:sty m:val="p"/>
                          </m:rPr>
                          <a:rPr lang="en-US" sz="2550" b="0" i="0" smtClean="0">
                            <a:latin typeface="Cambria Math" panose="02040503050406030204" pitchFamily="18" charset="0"/>
                            <a:cs typeface="Arial" panose="020B0604020202020204" pitchFamily="34" charset="0"/>
                          </a:rPr>
                          <m:t>x</m:t>
                        </m:r>
                      </m:den>
                    </m:f>
                  </m:oMath>
                </a14:m>
                <a:endParaRPr lang="en-US" sz="255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2743200" algn="l"/>
                  </a:tabLst>
                </a:pPr>
                <a:r>
                  <a:rPr lang="en-US" sz="2550" dirty="0" smtClean="0">
                    <a:latin typeface="Arial" panose="020B0604020202020204" pitchFamily="34" charset="0"/>
                    <a:cs typeface="Arial" panose="020B0604020202020204" pitchFamily="34" charset="0"/>
                  </a:rPr>
                  <a:t>Use </a:t>
                </a:r>
                <a:r>
                  <a:rPr lang="en-US" sz="2550" dirty="0">
                    <a:latin typeface="Arial" panose="020B0604020202020204" pitchFamily="34" charset="0"/>
                    <a:cs typeface="Arial" panose="020B0604020202020204" pitchFamily="34" charset="0"/>
                  </a:rPr>
                  <a:t>the table to sketch a graph of </a:t>
                </a:r>
                <a:r>
                  <a:rPr lang="en-US" sz="2550" i="1" dirty="0">
                    <a:latin typeface="Arial" panose="020B0604020202020204" pitchFamily="34" charset="0"/>
                    <a:cs typeface="Arial" panose="020B0604020202020204" pitchFamily="34" charset="0"/>
                  </a:rPr>
                  <a:t>y</a:t>
                </a:r>
                <a:r>
                  <a:rPr lang="en-US" sz="2550" dirty="0">
                    <a:latin typeface="Arial" panose="020B0604020202020204" pitchFamily="34" charset="0"/>
                    <a:cs typeface="Arial" panose="020B0604020202020204" pitchFamily="34" charset="0"/>
                  </a:rPr>
                  <a:t> against </a:t>
                </a:r>
                <a:r>
                  <a:rPr lang="en-US" sz="2550" i="1" dirty="0">
                    <a:latin typeface="Arial" panose="020B0604020202020204" pitchFamily="34" charset="0"/>
                    <a:cs typeface="Arial" panose="020B0604020202020204" pitchFamily="34" charset="0"/>
                  </a:rPr>
                  <a:t>x</a:t>
                </a:r>
                <a:r>
                  <a:rPr lang="en-US" sz="2550" dirty="0">
                    <a:latin typeface="Arial" panose="020B0604020202020204" pitchFamily="34" charset="0"/>
                    <a:cs typeface="Arial" panose="020B0604020202020204" pitchFamily="34" charset="0"/>
                  </a:rPr>
                  <a:t>. </a:t>
                </a:r>
                <a:endParaRPr lang="en-US" sz="25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2743200" algn="l"/>
                  </a:tabLst>
                </a:pPr>
                <a:r>
                  <a:rPr lang="en-US" sz="2550" dirty="0" smtClean="0">
                    <a:latin typeface="Arial" panose="020B0604020202020204" pitchFamily="34" charset="0"/>
                    <a:cs typeface="Arial" panose="020B0604020202020204" pitchFamily="34" charset="0"/>
                  </a:rPr>
                  <a:t>Work </a:t>
                </a:r>
                <a:r>
                  <a:rPr lang="en-US" sz="2550" dirty="0">
                    <a:latin typeface="Arial" panose="020B0604020202020204" pitchFamily="34" charset="0"/>
                    <a:cs typeface="Arial" panose="020B0604020202020204" pitchFamily="34" charset="0"/>
                  </a:rPr>
                  <a:t>out the value of </a:t>
                </a:r>
                <a:r>
                  <a:rPr lang="en-US" sz="2550" i="1" dirty="0">
                    <a:latin typeface="Arial" panose="020B0604020202020204" pitchFamily="34" charset="0"/>
                    <a:cs typeface="Arial" panose="020B0604020202020204" pitchFamily="34" charset="0"/>
                  </a:rPr>
                  <a:t>y</a:t>
                </a:r>
                <a:r>
                  <a:rPr lang="en-US" sz="2550" dirty="0">
                    <a:latin typeface="Arial" panose="020B0604020202020204" pitchFamily="34" charset="0"/>
                    <a:cs typeface="Arial" panose="020B0604020202020204" pitchFamily="34" charset="0"/>
                  </a:rPr>
                  <a:t> </a:t>
                </a:r>
                <a:r>
                  <a:rPr lang="en-US" sz="2550" dirty="0" smtClean="0">
                    <a:latin typeface="Arial" panose="020B0604020202020204" pitchFamily="34" charset="0"/>
                    <a:cs typeface="Arial" panose="020B0604020202020204" pitchFamily="34" charset="0"/>
                  </a:rPr>
                  <a:t>when </a:t>
                </a:r>
                <a:r>
                  <a:rPr lang="en-US" sz="2550" i="1" dirty="0" smtClean="0">
                    <a:latin typeface="Arial" panose="020B0604020202020204" pitchFamily="34" charset="0"/>
                    <a:cs typeface="Arial" panose="020B0604020202020204" pitchFamily="34" charset="0"/>
                  </a:rPr>
                  <a:t>x</a:t>
                </a:r>
                <a:r>
                  <a:rPr lang="en-US" sz="2550" dirty="0" smtClean="0">
                    <a:latin typeface="Arial" panose="020B0604020202020204" pitchFamily="34" charset="0"/>
                    <a:cs typeface="Arial" panose="020B0604020202020204" pitchFamily="34" charset="0"/>
                  </a:rPr>
                  <a:t> </a:t>
                </a:r>
                <a:r>
                  <a:rPr lang="en-US" sz="2550" dirty="0">
                    <a:latin typeface="Arial" panose="020B0604020202020204" pitchFamily="34" charset="0"/>
                    <a:cs typeface="Arial" panose="020B0604020202020204" pitchFamily="34" charset="0"/>
                  </a:rPr>
                  <a:t>= 20 Does it fit the shape of your graph? </a:t>
                </a:r>
                <a:endParaRPr lang="en-US" sz="25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2743200" algn="l"/>
                  </a:tabLst>
                </a:pPr>
                <a:r>
                  <a:rPr lang="en-US" sz="2550" dirty="0" smtClean="0">
                    <a:latin typeface="Arial" panose="020B0604020202020204" pitchFamily="34" charset="0"/>
                    <a:cs typeface="Arial" panose="020B0604020202020204" pitchFamily="34" charset="0"/>
                  </a:rPr>
                  <a:t>Work </a:t>
                </a:r>
                <a:r>
                  <a:rPr lang="en-US" sz="2550" dirty="0">
                    <a:latin typeface="Arial" panose="020B0604020202020204" pitchFamily="34" charset="0"/>
                    <a:cs typeface="Arial" panose="020B0604020202020204" pitchFamily="34" charset="0"/>
                  </a:rPr>
                  <a:t>out the value of </a:t>
                </a:r>
                <a:r>
                  <a:rPr lang="en-US" sz="2550" i="1" dirty="0">
                    <a:latin typeface="Arial" panose="020B0604020202020204" pitchFamily="34" charset="0"/>
                    <a:cs typeface="Arial" panose="020B0604020202020204" pitchFamily="34" charset="0"/>
                  </a:rPr>
                  <a:t>y</a:t>
                </a:r>
                <a:r>
                  <a:rPr lang="en-US" sz="2550" dirty="0">
                    <a:latin typeface="Arial" panose="020B0604020202020204" pitchFamily="34" charset="0"/>
                    <a:cs typeface="Arial" panose="020B0604020202020204" pitchFamily="34" charset="0"/>
                  </a:rPr>
                  <a:t> when </a:t>
                </a:r>
                <a:r>
                  <a:rPr lang="en-US" sz="2550" i="1" dirty="0">
                    <a:latin typeface="Arial" panose="020B0604020202020204" pitchFamily="34" charset="0"/>
                    <a:cs typeface="Arial" panose="020B0604020202020204" pitchFamily="34" charset="0"/>
                  </a:rPr>
                  <a:t>x</a:t>
                </a:r>
                <a:r>
                  <a:rPr lang="en-US" sz="2550" dirty="0">
                    <a:latin typeface="Arial" panose="020B0604020202020204" pitchFamily="34" charset="0"/>
                    <a:cs typeface="Arial" panose="020B0604020202020204" pitchFamily="34" charset="0"/>
                  </a:rPr>
                  <a:t> = 0.5. Is your answer consistent with your sketch?</a:t>
                </a:r>
                <a:endParaRPr lang="pl-PL" sz="255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8559" y="1268760"/>
                <a:ext cx="5269545" cy="4178965"/>
              </a:xfrm>
              <a:prstGeom prst="rect">
                <a:avLst/>
              </a:prstGeom>
              <a:blipFill rotWithShape="0">
                <a:blip r:embed="rId4"/>
                <a:stretch>
                  <a:fillRect l="-1734" t="-1312" r="-3584" b="-2624"/>
                </a:stretch>
              </a:blipFill>
            </p:spPr>
            <p:txBody>
              <a:bodyPr/>
              <a:lstStyle/>
              <a:p>
                <a:r>
                  <a:rPr lang="en-US">
                    <a:noFill/>
                  </a:rPr>
                  <a:t> </a:t>
                </a:r>
              </a:p>
            </p:txBody>
          </p:sp>
        </mc:Fallback>
      </mc:AlternateContent>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054127421"/>
              </p:ext>
            </p:extLst>
          </p:nvPr>
        </p:nvGraphicFramePr>
        <p:xfrm>
          <a:off x="238559" y="5671904"/>
          <a:ext cx="5269545" cy="853440"/>
        </p:xfrm>
        <a:graphic>
          <a:graphicData uri="http://schemas.openxmlformats.org/drawingml/2006/table">
            <a:tbl>
              <a:tblPr firstRow="1" bandRow="1">
                <a:tableStyleId>{5940675A-B579-460E-94D1-54222C63F5DA}</a:tableStyleId>
              </a:tblPr>
              <a:tblGrid>
                <a:gridCol w="978296"/>
                <a:gridCol w="880467"/>
                <a:gridCol w="930313"/>
                <a:gridCol w="1055221"/>
                <a:gridCol w="1425248"/>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i="1" dirty="0" smtClean="0">
                          <a:latin typeface="Arial" panose="020B0604020202020204" pitchFamily="34" charset="0"/>
                          <a:cs typeface="Arial" panose="020B0604020202020204" pitchFamily="34"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200" dirty="0" smtClean="0">
                          <a:latin typeface="Arial" panose="020B0604020202020204" pitchFamily="34" charset="0"/>
                          <a:cs typeface="Arial" panose="020B0604020202020204" pitchFamily="34" charset="0"/>
                        </a:rPr>
                        <a:t>1</a:t>
                      </a: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i="0" dirty="0" smtClean="0">
                          <a:latin typeface="Arial" panose="020B0604020202020204" pitchFamily="34" charset="0"/>
                          <a:cs typeface="Arial" panose="020B0604020202020204" pitchFamily="34" charset="0"/>
                        </a:rPr>
                        <a:t>4</a:t>
                      </a:r>
                      <a:endParaRPr lang="en-US" sz="22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2200" b="1" i="1" dirty="0" smtClean="0">
                          <a:latin typeface="Arial" panose="020B0604020202020204" pitchFamily="34" charset="0"/>
                          <a:cs typeface="Arial" panose="020B0604020202020204" pitchFamily="34" charset="0"/>
                        </a:rPr>
                        <a:t>y</a:t>
                      </a:r>
                      <a:endParaRPr lang="en-US" sz="22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2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10577320"/>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11.4 </a:t>
            </a:r>
            <a:r>
              <a:rPr lang="en-GB" dirty="0"/>
              <a:t>– </a:t>
            </a:r>
            <a:r>
              <a:rPr lang="en-GB" dirty="0" smtClean="0"/>
              <a:t>Ratio and Proportion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351</a:t>
            </a:r>
            <a:endParaRPr lang="en-GB" sz="1400" b="1" dirty="0">
              <a:latin typeface="Calibri" panose="020F050202020403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pSp>
        <p:nvGrpSpPr>
          <p:cNvPr id="7" name="Group 6"/>
          <p:cNvGrpSpPr/>
          <p:nvPr/>
        </p:nvGrpSpPr>
        <p:grpSpPr>
          <a:xfrm>
            <a:off x="305905" y="1268760"/>
            <a:ext cx="5130191" cy="5256584"/>
            <a:chOff x="3483872" y="1089031"/>
            <a:chExt cx="5264592" cy="5256584"/>
          </a:xfrm>
        </p:grpSpPr>
        <p:sp>
          <p:nvSpPr>
            <p:cNvPr id="8" name="Round Diagonal Corner Rectangle 7"/>
            <p:cNvSpPr/>
            <p:nvPr/>
          </p:nvSpPr>
          <p:spPr>
            <a:xfrm>
              <a:off x="3491880" y="1151052"/>
              <a:ext cx="5256584" cy="5194563"/>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16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4616648"/>
            </a:xfrm>
            <a:prstGeom prst="rect">
              <a:avLst/>
            </a:prstGeom>
          </p:spPr>
          <p:txBody>
            <a:bodyPr wrap="square">
              <a:spAutoFit/>
            </a:bodyPr>
            <a:lstStyle/>
            <a:p>
              <a:pPr>
                <a:spcAft>
                  <a:spcPts val="0"/>
                </a:spcAft>
                <a:tabLst>
                  <a:tab pos="4972050" algn="r"/>
                </a:tabLst>
              </a:pPr>
              <a:r>
                <a:rPr lang="en-US" sz="2100" dirty="0"/>
                <a:t>The time, </a:t>
              </a:r>
              <a:r>
                <a:rPr lang="en-US" sz="2100" i="1" dirty="0"/>
                <a:t>T</a:t>
              </a:r>
              <a:r>
                <a:rPr lang="en-US" sz="2100" dirty="0"/>
                <a:t> seconds, it takes a water heater to boil some water is directly proportional to the mass of water, </a:t>
              </a:r>
              <a:r>
                <a:rPr lang="en-US" sz="2100" i="1" dirty="0"/>
                <a:t>m</a:t>
              </a:r>
              <a:r>
                <a:rPr lang="en-US" sz="2100" dirty="0"/>
                <a:t> kg, in the water heater.</a:t>
              </a:r>
            </a:p>
            <a:p>
              <a:pPr>
                <a:spcAft>
                  <a:spcPts val="0"/>
                </a:spcAft>
                <a:tabLst>
                  <a:tab pos="4972050" algn="r"/>
                </a:tabLst>
              </a:pPr>
              <a:r>
                <a:rPr lang="en-US" sz="2100" dirty="0"/>
                <a:t>When </a:t>
              </a:r>
              <a:r>
                <a:rPr lang="en-US" sz="2100" i="1" dirty="0"/>
                <a:t>m</a:t>
              </a:r>
              <a:r>
                <a:rPr lang="en-US" sz="2100" dirty="0"/>
                <a:t> = 250, </a:t>
              </a:r>
              <a:r>
                <a:rPr lang="en-US" sz="2100" i="1" dirty="0" smtClean="0"/>
                <a:t>T </a:t>
              </a:r>
              <a:r>
                <a:rPr lang="en-US" sz="2100" dirty="0" smtClean="0"/>
                <a:t>= </a:t>
              </a:r>
              <a:r>
                <a:rPr lang="en-US" sz="2100" dirty="0"/>
                <a:t>600</a:t>
              </a:r>
            </a:p>
            <a:p>
              <a:pPr marL="457200" indent="-457200">
                <a:spcAft>
                  <a:spcPts val="0"/>
                </a:spcAft>
                <a:buFont typeface="+mj-lt"/>
                <a:buAutoNum type="alphaLcPeriod"/>
                <a:tabLst>
                  <a:tab pos="4972050" algn="r"/>
                </a:tabLst>
              </a:pPr>
              <a:r>
                <a:rPr lang="en-US" sz="2100" dirty="0" smtClean="0"/>
                <a:t>Find </a:t>
              </a:r>
              <a:r>
                <a:rPr lang="en-US" sz="2100" i="1" dirty="0"/>
                <a:t>T</a:t>
              </a:r>
              <a:r>
                <a:rPr lang="en-US" sz="2100" dirty="0"/>
                <a:t> when </a:t>
              </a:r>
              <a:r>
                <a:rPr lang="en-US" sz="2100" i="1" dirty="0"/>
                <a:t>m</a:t>
              </a:r>
              <a:r>
                <a:rPr lang="en-US" sz="2100" dirty="0"/>
                <a:t> = 400 </a:t>
              </a:r>
              <a:r>
                <a:rPr lang="en-US" sz="2100" dirty="0" smtClean="0"/>
                <a:t>	</a:t>
              </a:r>
              <a:r>
                <a:rPr lang="en-US" sz="2100" b="1" dirty="0" smtClean="0"/>
                <a:t>(</a:t>
              </a:r>
              <a:r>
                <a:rPr lang="en-US" sz="2100" b="1" dirty="0"/>
                <a:t>3 marks)</a:t>
              </a:r>
            </a:p>
            <a:p>
              <a:pPr>
                <a:spcAft>
                  <a:spcPts val="0"/>
                </a:spcAft>
                <a:tabLst>
                  <a:tab pos="4972050" algn="r"/>
                </a:tabLst>
              </a:pPr>
              <a:r>
                <a:rPr lang="en-US" sz="2100" dirty="0"/>
                <a:t>The time, </a:t>
              </a:r>
              <a:r>
                <a:rPr lang="en-US" sz="2100" i="1" dirty="0"/>
                <a:t>T</a:t>
              </a:r>
              <a:r>
                <a:rPr lang="en-US" sz="2100" dirty="0"/>
                <a:t> seconds, it takes a water heater to boil a constant mass of water is inversely proportional to the power, </a:t>
              </a:r>
              <a:r>
                <a:rPr lang="en-US" sz="2100" i="1" dirty="0"/>
                <a:t>P</a:t>
              </a:r>
              <a:r>
                <a:rPr lang="en-US" sz="2100" dirty="0"/>
                <a:t> watts, of the water heater. </a:t>
              </a:r>
              <a:r>
                <a:rPr lang="en-US" sz="2100" dirty="0" smtClean="0"/>
                <a:t>When </a:t>
              </a:r>
              <a:br>
                <a:rPr lang="en-US" sz="2100" dirty="0" smtClean="0"/>
              </a:br>
              <a:r>
                <a:rPr lang="en-US" sz="2100" i="1" dirty="0" smtClean="0"/>
                <a:t>P</a:t>
              </a:r>
              <a:r>
                <a:rPr lang="en-US" sz="2100" dirty="0" smtClean="0"/>
                <a:t> </a:t>
              </a:r>
              <a:r>
                <a:rPr lang="en-US" sz="2100" dirty="0"/>
                <a:t>= 1400, </a:t>
              </a:r>
              <a:r>
                <a:rPr lang="en-US" sz="2100" i="1" dirty="0" smtClean="0"/>
                <a:t>T </a:t>
              </a:r>
              <a:r>
                <a:rPr lang="en-US" sz="2100" dirty="0" smtClean="0"/>
                <a:t>= </a:t>
              </a:r>
              <a:r>
                <a:rPr lang="en-US" sz="2100" dirty="0"/>
                <a:t>360</a:t>
              </a:r>
            </a:p>
            <a:p>
              <a:pPr marL="457200" indent="-457200">
                <a:spcAft>
                  <a:spcPts val="0"/>
                </a:spcAft>
                <a:buFont typeface="+mj-lt"/>
                <a:buAutoNum type="alphaLcPeriod" startAt="2"/>
                <a:tabLst>
                  <a:tab pos="4972050" algn="r"/>
                </a:tabLst>
              </a:pPr>
              <a:r>
                <a:rPr lang="en-US" sz="2100" dirty="0" smtClean="0"/>
                <a:t>Find </a:t>
              </a:r>
              <a:r>
                <a:rPr lang="en-US" sz="2100" dirty="0"/>
                <a:t>the value of T when P = 900 </a:t>
              </a:r>
              <a:endParaRPr lang="en-US" sz="2100" dirty="0" smtClean="0"/>
            </a:p>
            <a:p>
              <a:pPr>
                <a:spcAft>
                  <a:spcPts val="0"/>
                </a:spcAft>
                <a:tabLst>
                  <a:tab pos="4972050" algn="r"/>
                </a:tabLst>
              </a:pPr>
              <a:r>
                <a:rPr lang="en-US" sz="2100" dirty="0"/>
                <a:t>	</a:t>
              </a:r>
              <a:r>
                <a:rPr lang="en-US" sz="2100" b="1" dirty="0" smtClean="0"/>
                <a:t>(</a:t>
              </a:r>
              <a:r>
                <a:rPr lang="en-US" sz="2100" b="1" dirty="0"/>
                <a:t>3 marks)</a:t>
              </a:r>
            </a:p>
            <a:p>
              <a:pPr algn="r">
                <a:spcAft>
                  <a:spcPts val="0"/>
                </a:spcAft>
                <a:tabLst>
                  <a:tab pos="4972050" algn="r"/>
                </a:tabLst>
              </a:pPr>
              <a:r>
                <a:rPr lang="en-US" sz="2100" i="1" dirty="0"/>
                <a:t>June 2006, Q16, 5525/05</a:t>
              </a:r>
              <a:endParaRPr lang="en-US" sz="2100" b="1" i="1" dirty="0"/>
            </a:p>
          </p:txBody>
        </p:sp>
      </p:grpSp>
    </p:spTree>
    <p:extLst>
      <p:ext uri="{BB962C8B-B14F-4D97-AF65-F5344CB8AC3E}">
        <p14:creationId xmlns:p14="http://schemas.microsoft.com/office/powerpoint/2010/main" val="1008657972"/>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11 </a:t>
            </a:r>
            <a:r>
              <a:rPr lang="en-GB" dirty="0"/>
              <a:t>– </a:t>
            </a:r>
            <a:r>
              <a:rPr lang="en-GB" dirty="0" smtClean="0"/>
              <a:t>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351</a:t>
            </a:r>
            <a:endParaRPr lang="en-GB" sz="14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688434906"/>
              </p:ext>
            </p:extLst>
          </p:nvPr>
        </p:nvGraphicFramePr>
        <p:xfrm>
          <a:off x="251518" y="1268760"/>
          <a:ext cx="8568952" cy="457200"/>
        </p:xfrm>
        <a:graphic>
          <a:graphicData uri="http://schemas.openxmlformats.org/drawingml/2006/table">
            <a:tbl>
              <a:tblPr firstRow="1" bandRow="1">
                <a:effectLst/>
                <a:tableStyleId>{5940675A-B579-460E-94D1-54222C63F5DA}</a:tableStyleId>
              </a:tblPr>
              <a:tblGrid>
                <a:gridCol w="2088234"/>
                <a:gridCol w="6480718"/>
              </a:tblGrid>
              <a:tr h="324624">
                <a:tc>
                  <a:txBody>
                    <a:bodyPr/>
                    <a:lstStyle/>
                    <a:p>
                      <a:pPr marL="0" indent="0">
                        <a:buFont typeface="Arial" panose="020B0604020202020204" pitchFamily="34" charset="0"/>
                        <a:buNone/>
                      </a:pPr>
                      <a:r>
                        <a:rPr lang="en-US" sz="2400" b="1" dirty="0" smtClean="0">
                          <a:latin typeface="Arial" panose="020B0604020202020204" pitchFamily="34" charset="0"/>
                          <a:cs typeface="Arial" panose="020B0604020202020204" pitchFamily="34" charset="0"/>
                        </a:rPr>
                        <a:t>Objectives</a:t>
                      </a:r>
                      <a:endParaRPr lang="en-US" sz="2400" b="1" i="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E46C0A"/>
                    </a:solidFill>
                  </a:tcPr>
                </a:tc>
                <a:tc>
                  <a:txBody>
                    <a:bodyPr/>
                    <a:lstStyle/>
                    <a:p>
                      <a:pPr marL="342900" indent="-342900">
                        <a:buFont typeface="Wingdings" panose="05000000000000000000" pitchFamily="2" charset="2"/>
                        <a:buChar char="§"/>
                      </a:pPr>
                      <a:r>
                        <a:rPr lang="en-US" sz="2300" dirty="0" smtClean="0">
                          <a:latin typeface="Arial" panose="020B0604020202020204" pitchFamily="34" charset="0"/>
                          <a:cs typeface="Arial" panose="020B0604020202020204" pitchFamily="34" charset="0"/>
                        </a:rPr>
                        <a:t>Use arrow diagrams to solve problems.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bl>
          </a:graphicData>
        </a:graphic>
      </p:graphicFrame>
      <p:grpSp>
        <p:nvGrpSpPr>
          <p:cNvPr id="10" name="Group 9"/>
          <p:cNvGrpSpPr/>
          <p:nvPr/>
        </p:nvGrpSpPr>
        <p:grpSpPr>
          <a:xfrm>
            <a:off x="305905" y="1832028"/>
            <a:ext cx="8514565" cy="4762980"/>
            <a:chOff x="3483872" y="1089031"/>
            <a:chExt cx="5264592" cy="4762980"/>
          </a:xfrm>
        </p:grpSpPr>
        <p:sp>
          <p:nvSpPr>
            <p:cNvPr id="11" name="Round Diagonal Corner Rectangle 10"/>
            <p:cNvSpPr/>
            <p:nvPr/>
          </p:nvSpPr>
          <p:spPr>
            <a:xfrm>
              <a:off x="3491880" y="1089031"/>
              <a:ext cx="5256584" cy="4762980"/>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Example 5</a:t>
              </a:r>
              <a:endParaRPr lang="en-US" sz="22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38414" y="1666250"/>
              <a:ext cx="5146090" cy="4154984"/>
            </a:xfrm>
            <a:prstGeom prst="rect">
              <a:avLst/>
            </a:prstGeom>
          </p:spPr>
          <p:txBody>
            <a:bodyPr wrap="square">
              <a:spAutoFit/>
            </a:bodyPr>
            <a:lstStyle/>
            <a:p>
              <a:pPr>
                <a:spcAft>
                  <a:spcPts val="0"/>
                </a:spcAft>
                <a:tabLst>
                  <a:tab pos="4972050" algn="r"/>
                </a:tabLst>
              </a:pPr>
              <a:r>
                <a:rPr lang="en-US" sz="2000" dirty="0"/>
                <a:t>In 2012, visitor numbers to an ice rink increased by 20% compared to the previous year. In 2013, visitor numbers decreased by 10% compared to the previous year.</a:t>
              </a:r>
            </a:p>
            <a:p>
              <a:pPr>
                <a:spcAft>
                  <a:spcPts val="0"/>
                </a:spcAft>
                <a:tabLst>
                  <a:tab pos="4972050" algn="r"/>
                </a:tabLst>
              </a:pPr>
              <a:r>
                <a:rPr lang="en-US" sz="2000" dirty="0"/>
                <a:t>In 2013, there were 21762 visitors. How many </a:t>
              </a:r>
              <a:r>
                <a:rPr lang="en-US" sz="2000" dirty="0" smtClean="0"/>
                <a:t/>
              </a:r>
              <a:br>
                <a:rPr lang="en-US" sz="2000" dirty="0" smtClean="0"/>
              </a:br>
              <a:r>
                <a:rPr lang="en-US" sz="2000" dirty="0" smtClean="0"/>
                <a:t>visitors </a:t>
              </a:r>
              <a:r>
                <a:rPr lang="en-US" sz="2000" dirty="0"/>
                <a:t>were there during 2011?</a:t>
              </a:r>
              <a:br>
                <a:rPr lang="en-US" sz="2000" dirty="0"/>
              </a:br>
              <a:r>
                <a:rPr lang="en-US" sz="2000" dirty="0"/>
                <a:t/>
              </a:r>
              <a:br>
                <a:rPr lang="en-US" sz="2000" dirty="0"/>
              </a:br>
              <a:r>
                <a:rPr lang="en-US" sz="2000" dirty="0"/>
                <a:t/>
              </a:r>
              <a:br>
                <a:rPr lang="en-US" sz="2000" dirty="0"/>
              </a:br>
              <a:r>
                <a:rPr lang="en-US" sz="2000" dirty="0"/>
                <a:t/>
              </a:r>
              <a:br>
                <a:rPr lang="en-US" sz="2000" dirty="0"/>
              </a:br>
              <a:endParaRPr lang="en-US" sz="2000" dirty="0" smtClean="0"/>
            </a:p>
            <a:p>
              <a:pPr>
                <a:spcAft>
                  <a:spcPts val="0"/>
                </a:spcAft>
                <a:tabLst>
                  <a:tab pos="4972050" algn="r"/>
                </a:tabLst>
              </a:pPr>
              <a:r>
                <a:rPr lang="en-US" sz="2400" dirty="0"/>
                <a:t/>
              </a:r>
              <a:br>
                <a:rPr lang="en-US" sz="2400" dirty="0"/>
              </a:br>
              <a:r>
                <a:rPr lang="en-US" sz="2000" dirty="0"/>
                <a:t/>
              </a:r>
              <a:br>
                <a:rPr lang="en-US" sz="2000" dirty="0"/>
              </a:br>
              <a:r>
                <a:rPr lang="en-US" sz="2000" dirty="0"/>
                <a:t>Number of visitors in 2011 = 21 762 ÷ </a:t>
              </a:r>
              <a:r>
                <a:rPr lang="en-US" sz="2000" dirty="0" smtClean="0"/>
                <a:t> 0.9 </a:t>
              </a:r>
              <a:r>
                <a:rPr lang="en-US" sz="2000" dirty="0"/>
                <a:t>÷</a:t>
              </a:r>
              <a:r>
                <a:rPr lang="en-US" sz="2000" dirty="0" smtClean="0"/>
                <a:t> </a:t>
              </a:r>
              <a:r>
                <a:rPr lang="en-US" sz="2000" dirty="0"/>
                <a:t>1.2 </a:t>
              </a:r>
              <a:r>
                <a:rPr lang="en-US" sz="2000" dirty="0" smtClean="0"/>
                <a:t/>
              </a:r>
              <a:br>
                <a:rPr lang="en-US" sz="2000" dirty="0" smtClean="0"/>
              </a:br>
              <a:r>
                <a:rPr lang="en-US" sz="2000" dirty="0" smtClean="0"/>
                <a:t>= </a:t>
              </a:r>
              <a:r>
                <a:rPr lang="en-US" sz="2000" dirty="0"/>
                <a:t>20150 ‘ </a:t>
              </a:r>
              <a:r>
                <a:rPr lang="en-US" sz="2000" dirty="0" smtClean="0"/>
                <a:t>Check</a:t>
              </a:r>
              <a:r>
                <a:rPr lang="en-US" sz="2000" dirty="0"/>
                <a:t>: 20150 x 1.2 x 0.9 = 21 </a:t>
              </a:r>
              <a:r>
                <a:rPr lang="en-US" sz="2000" dirty="0" smtClean="0"/>
                <a:t>762</a:t>
              </a:r>
              <a:endParaRPr lang="en-US" sz="2000" dirty="0"/>
            </a:p>
          </p:txBody>
        </p:sp>
      </p:grpSp>
      <p:grpSp>
        <p:nvGrpSpPr>
          <p:cNvPr id="4" name="Group 3"/>
          <p:cNvGrpSpPr/>
          <p:nvPr/>
        </p:nvGrpSpPr>
        <p:grpSpPr>
          <a:xfrm>
            <a:off x="3131840" y="3978930"/>
            <a:ext cx="3096344" cy="1754326"/>
            <a:chOff x="3275856" y="3845947"/>
            <a:chExt cx="3096344" cy="1754326"/>
          </a:xfrm>
        </p:grpSpPr>
        <p:sp>
          <p:nvSpPr>
            <p:cNvPr id="2" name="TextBox 1"/>
            <p:cNvSpPr txBox="1"/>
            <p:nvPr/>
          </p:nvSpPr>
          <p:spPr>
            <a:xfrm>
              <a:off x="3275856" y="3845947"/>
              <a:ext cx="712054" cy="1754326"/>
            </a:xfrm>
            <a:prstGeom prst="rect">
              <a:avLst/>
            </a:prstGeom>
            <a:noFill/>
          </p:spPr>
          <p:txBody>
            <a:bodyPr wrap="none" rtlCol="0">
              <a:spAutoFit/>
            </a:bodyPr>
            <a:lstStyle/>
            <a:p>
              <a:r>
                <a:rPr lang="en-US" dirty="0" smtClean="0">
                  <a:latin typeface="Comic Sans MS" panose="030F0702030302020204" pitchFamily="66" charset="0"/>
                </a:rPr>
                <a:t>Year</a:t>
              </a:r>
            </a:p>
            <a:p>
              <a:r>
                <a:rPr lang="en-US" dirty="0" smtClean="0">
                  <a:latin typeface="Comic Sans MS" panose="030F0702030302020204" pitchFamily="66" charset="0"/>
                </a:rPr>
                <a:t>2011</a:t>
              </a:r>
            </a:p>
            <a:p>
              <a:endParaRPr lang="en-US" dirty="0">
                <a:latin typeface="Comic Sans MS" panose="030F0702030302020204" pitchFamily="66" charset="0"/>
              </a:endParaRPr>
            </a:p>
            <a:p>
              <a:r>
                <a:rPr lang="en-US" dirty="0" smtClean="0">
                  <a:latin typeface="Comic Sans MS" panose="030F0702030302020204" pitchFamily="66" charset="0"/>
                </a:rPr>
                <a:t>2012</a:t>
              </a:r>
            </a:p>
            <a:p>
              <a:endParaRPr lang="en-US" dirty="0" smtClean="0">
                <a:latin typeface="Comic Sans MS" panose="030F0702030302020204" pitchFamily="66" charset="0"/>
              </a:endParaRPr>
            </a:p>
            <a:p>
              <a:r>
                <a:rPr lang="en-US" dirty="0" smtClean="0">
                  <a:latin typeface="Comic Sans MS" panose="030F0702030302020204" pitchFamily="66" charset="0"/>
                </a:rPr>
                <a:t>2013</a:t>
              </a:r>
              <a:endParaRPr lang="en-US" dirty="0">
                <a:latin typeface="Comic Sans MS" panose="030F0702030302020204" pitchFamily="66" charset="0"/>
              </a:endParaRPr>
            </a:p>
          </p:txBody>
        </p:sp>
        <p:sp>
          <p:nvSpPr>
            <p:cNvPr id="15" name="TextBox 14"/>
            <p:cNvSpPr txBox="1"/>
            <p:nvPr/>
          </p:nvSpPr>
          <p:spPr>
            <a:xfrm>
              <a:off x="4117499" y="3845947"/>
              <a:ext cx="2254701" cy="1754326"/>
            </a:xfrm>
            <a:prstGeom prst="rect">
              <a:avLst/>
            </a:prstGeom>
            <a:noFill/>
          </p:spPr>
          <p:txBody>
            <a:bodyPr wrap="square" rtlCol="0">
              <a:spAutoFit/>
            </a:bodyPr>
            <a:lstStyle/>
            <a:p>
              <a:r>
                <a:rPr lang="en-US" dirty="0" smtClean="0">
                  <a:latin typeface="Comic Sans MS" panose="030F0702030302020204" pitchFamily="66" charset="0"/>
                </a:rPr>
                <a:t>Number of visitors</a:t>
              </a:r>
            </a:p>
            <a:p>
              <a:pPr algn="ctr"/>
              <a:r>
                <a:rPr lang="en-US" dirty="0" smtClean="0">
                  <a:latin typeface="Comic Sans MS" panose="030F0702030302020204" pitchFamily="66" charset="0"/>
                </a:rPr>
                <a:t>?</a:t>
              </a:r>
            </a:p>
            <a:p>
              <a:pPr algn="ctr"/>
              <a:r>
                <a:rPr lang="en-US" dirty="0" smtClean="0">
                  <a:latin typeface="Comic Sans MS" panose="030F0702030302020204" pitchFamily="66" charset="0"/>
                </a:rPr>
                <a:t>x 1.2         ÷ 1.2</a:t>
              </a:r>
            </a:p>
            <a:p>
              <a:pPr algn="ctr"/>
              <a:r>
                <a:rPr lang="en-US" dirty="0">
                  <a:latin typeface="Comic Sans MS" panose="030F0702030302020204" pitchFamily="66" charset="0"/>
                </a:rPr>
                <a:t>x </a:t>
              </a:r>
              <a:r>
                <a:rPr lang="en-US" dirty="0" smtClean="0">
                  <a:latin typeface="Comic Sans MS" panose="030F0702030302020204" pitchFamily="66" charset="0"/>
                </a:rPr>
                <a:t>0.9         </a:t>
              </a:r>
              <a:r>
                <a:rPr lang="en-US" dirty="0">
                  <a:latin typeface="Comic Sans MS" panose="030F0702030302020204" pitchFamily="66" charset="0"/>
                </a:rPr>
                <a:t>÷ 0.9</a:t>
              </a:r>
            </a:p>
            <a:p>
              <a:pPr algn="ctr"/>
              <a:endParaRPr lang="en-US" dirty="0" smtClean="0">
                <a:latin typeface="Comic Sans MS" panose="030F0702030302020204" pitchFamily="66" charset="0"/>
              </a:endParaRPr>
            </a:p>
            <a:p>
              <a:pPr algn="ctr"/>
              <a:r>
                <a:rPr lang="en-US" dirty="0" smtClean="0">
                  <a:latin typeface="Comic Sans MS" panose="030F0702030302020204" pitchFamily="66" charset="0"/>
                </a:rPr>
                <a:t>21762</a:t>
              </a:r>
              <a:endParaRPr lang="en-US" dirty="0">
                <a:latin typeface="Comic Sans MS" panose="030F0702030302020204" pitchFamily="66" charset="0"/>
              </a:endParaRPr>
            </a:p>
          </p:txBody>
        </p:sp>
        <p:sp>
          <p:nvSpPr>
            <p:cNvPr id="16" name="Arc 15"/>
            <p:cNvSpPr/>
            <p:nvPr/>
          </p:nvSpPr>
          <p:spPr>
            <a:xfrm rot="6461545" flipV="1">
              <a:off x="4993042" y="4334148"/>
              <a:ext cx="385599" cy="40979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6461545" flipV="1">
              <a:off x="4960071" y="4685206"/>
              <a:ext cx="385599" cy="40979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6231168" flipH="1">
              <a:off x="5186362" y="4371785"/>
              <a:ext cx="338969" cy="33452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6231168" flipH="1">
              <a:off x="5207650" y="4762484"/>
              <a:ext cx="338969" cy="334525"/>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Rectangle 21"/>
          <p:cNvSpPr/>
          <p:nvPr/>
        </p:nvSpPr>
        <p:spPr>
          <a:xfrm flipH="1">
            <a:off x="6405170" y="3140968"/>
            <a:ext cx="2311855"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a:solidFill>
                  <a:schemeClr val="tx1"/>
                </a:solidFill>
                <a:latin typeface="Arial" panose="020B0604020202020204" pitchFamily="34" charset="0"/>
                <a:cs typeface="Arial" panose="020B0604020202020204" pitchFamily="34" charset="0"/>
              </a:rPr>
              <a:t>Use ? to show that you don't know the number of visitors during 2011.</a:t>
            </a:r>
          </a:p>
        </p:txBody>
      </p:sp>
      <p:sp>
        <p:nvSpPr>
          <p:cNvPr id="23" name="Rectangle 22"/>
          <p:cNvSpPr/>
          <p:nvPr/>
        </p:nvSpPr>
        <p:spPr>
          <a:xfrm flipH="1">
            <a:off x="6405170" y="4049196"/>
            <a:ext cx="2311855"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a:solidFill>
                  <a:schemeClr val="tx1"/>
                </a:solidFill>
                <a:latin typeface="Arial" panose="020B0604020202020204" pitchFamily="34" charset="0"/>
                <a:cs typeface="Arial" panose="020B0604020202020204" pitchFamily="34" charset="0"/>
              </a:rPr>
              <a:t>Draw arrows to work backwards, using the inverse operations:</a:t>
            </a:r>
          </a:p>
          <a:p>
            <a:r>
              <a:rPr lang="en-US" sz="1600" dirty="0">
                <a:solidFill>
                  <a:schemeClr val="tx1"/>
                </a:solidFill>
              </a:rPr>
              <a:t>÷</a:t>
            </a:r>
            <a:r>
              <a:rPr lang="en-US" sz="1600" dirty="0" smtClean="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0.9, then </a:t>
            </a:r>
            <a:r>
              <a:rPr lang="en-US" sz="1600" dirty="0">
                <a:solidFill>
                  <a:schemeClr val="tx1"/>
                </a:solidFill>
              </a:rPr>
              <a:t>÷</a:t>
            </a:r>
            <a:r>
              <a:rPr lang="en-US" sz="1600" dirty="0" smtClean="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1.2</a:t>
            </a:r>
          </a:p>
        </p:txBody>
      </p:sp>
      <p:sp>
        <p:nvSpPr>
          <p:cNvPr id="24" name="Rectangle 23"/>
          <p:cNvSpPr/>
          <p:nvPr/>
        </p:nvSpPr>
        <p:spPr>
          <a:xfrm flipH="1">
            <a:off x="6405170" y="5262299"/>
            <a:ext cx="2311855"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a:solidFill>
                  <a:schemeClr val="tx1"/>
                </a:solidFill>
                <a:latin typeface="Arial" panose="020B0604020202020204" pitchFamily="34" charset="0"/>
                <a:cs typeface="Arial" panose="020B0604020202020204" pitchFamily="34" charset="0"/>
              </a:rPr>
              <a:t>Use the arrow diagram to calculate the number of visitors in 2011.</a:t>
            </a:r>
          </a:p>
        </p:txBody>
      </p:sp>
      <p:sp>
        <p:nvSpPr>
          <p:cNvPr id="25" name="Rectangle 24"/>
          <p:cNvSpPr/>
          <p:nvPr/>
        </p:nvSpPr>
        <p:spPr>
          <a:xfrm flipH="1">
            <a:off x="6418123" y="6194211"/>
            <a:ext cx="2311855" cy="33855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smtClean="0">
                <a:solidFill>
                  <a:schemeClr val="tx1"/>
                </a:solidFill>
                <a:latin typeface="Arial" panose="020B0604020202020204" pitchFamily="34" charset="0"/>
                <a:cs typeface="Arial" panose="020B0604020202020204" pitchFamily="34" charset="0"/>
              </a:rPr>
              <a:t>Check your answer</a:t>
            </a:r>
            <a:endParaRPr lang="en-US" sz="16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flipH="1">
            <a:off x="426002" y="4038162"/>
            <a:ext cx="2705838"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a:solidFill>
                  <a:schemeClr val="tx1"/>
                </a:solidFill>
                <a:latin typeface="Arial" panose="020B0604020202020204" pitchFamily="34" charset="0"/>
                <a:cs typeface="Arial" panose="020B0604020202020204" pitchFamily="34" charset="0"/>
              </a:rPr>
              <a:t>In 2012, visitor numbers increased </a:t>
            </a:r>
            <a:r>
              <a:rPr lang="en-US" sz="1600" dirty="0" smtClean="0">
                <a:solidFill>
                  <a:schemeClr val="tx1"/>
                </a:solidFill>
                <a:latin typeface="Arial" panose="020B0604020202020204" pitchFamily="34" charset="0"/>
                <a:cs typeface="Arial" panose="020B0604020202020204" pitchFamily="34" charset="0"/>
              </a:rPr>
              <a:t>by 20</a:t>
            </a:r>
            <a:r>
              <a:rPr lang="en-US" sz="1600" dirty="0">
                <a:solidFill>
                  <a:schemeClr val="tx1"/>
                </a:solidFill>
                <a:latin typeface="Arial" panose="020B0604020202020204" pitchFamily="34" charset="0"/>
                <a:cs typeface="Arial" panose="020B0604020202020204" pitchFamily="34" charset="0"/>
              </a:rPr>
              <a:t>%. Draw an arrow and a multiplier of 1.2</a:t>
            </a:r>
          </a:p>
        </p:txBody>
      </p:sp>
      <p:sp>
        <p:nvSpPr>
          <p:cNvPr id="27" name="Rectangle 26"/>
          <p:cNvSpPr/>
          <p:nvPr/>
        </p:nvSpPr>
        <p:spPr>
          <a:xfrm flipH="1">
            <a:off x="395536" y="4997350"/>
            <a:ext cx="2705838" cy="7848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500" dirty="0">
                <a:solidFill>
                  <a:schemeClr val="tx1"/>
                </a:solidFill>
                <a:latin typeface="Arial" panose="020B0604020202020204" pitchFamily="34" charset="0"/>
                <a:cs typeface="Arial" panose="020B0604020202020204" pitchFamily="34" charset="0"/>
              </a:rPr>
              <a:t>In 2013, visitor numbers </a:t>
            </a:r>
            <a:r>
              <a:rPr lang="en-US" sz="1500" dirty="0" smtClean="0">
                <a:solidFill>
                  <a:schemeClr val="tx1"/>
                </a:solidFill>
                <a:latin typeface="Arial" panose="020B0604020202020204" pitchFamily="34" charset="0"/>
                <a:cs typeface="Arial" panose="020B0604020202020204" pitchFamily="34" charset="0"/>
              </a:rPr>
              <a:t>decreased by </a:t>
            </a:r>
            <a:r>
              <a:rPr lang="en-US" sz="1500" dirty="0">
                <a:solidFill>
                  <a:schemeClr val="tx1"/>
                </a:solidFill>
                <a:latin typeface="Arial" panose="020B0604020202020204" pitchFamily="34" charset="0"/>
                <a:cs typeface="Arial" panose="020B0604020202020204" pitchFamily="34" charset="0"/>
              </a:rPr>
              <a:t>10%. Draw an arrow and a multiplier of 0.9</a:t>
            </a:r>
          </a:p>
        </p:txBody>
      </p:sp>
      <p:cxnSp>
        <p:nvCxnSpPr>
          <p:cNvPr id="29" name="Straight Connector 28"/>
          <p:cNvCxnSpPr>
            <a:stCxn id="25" idx="3"/>
          </p:cNvCxnSpPr>
          <p:nvPr/>
        </p:nvCxnSpPr>
        <p:spPr>
          <a:xfrm flipH="1">
            <a:off x="5652120" y="6363488"/>
            <a:ext cx="766003" cy="17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3"/>
          </p:cNvCxnSpPr>
          <p:nvPr/>
        </p:nvCxnSpPr>
        <p:spPr>
          <a:xfrm flipH="1">
            <a:off x="5807212" y="5677798"/>
            <a:ext cx="597958" cy="2714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3" idx="3"/>
          </p:cNvCxnSpPr>
          <p:nvPr/>
        </p:nvCxnSpPr>
        <p:spPr>
          <a:xfrm flipH="1" flipV="1">
            <a:off x="5427760" y="4467428"/>
            <a:ext cx="977410" cy="1357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2" idx="3"/>
          </p:cNvCxnSpPr>
          <p:nvPr/>
        </p:nvCxnSpPr>
        <p:spPr>
          <a:xfrm flipH="1">
            <a:off x="5262656" y="3556467"/>
            <a:ext cx="1142514" cy="869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27" idx="1"/>
          </p:cNvCxnSpPr>
          <p:nvPr/>
        </p:nvCxnSpPr>
        <p:spPr>
          <a:xfrm flipH="1">
            <a:off x="3101374" y="5262299"/>
            <a:ext cx="318498" cy="1274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131840" y="4603194"/>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150683"/>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351</a:t>
            </a:r>
            <a:endParaRPr lang="en-GB" sz="1400" b="1" dirty="0">
              <a:latin typeface="Calibri" panose="020F0502020204030204" pitchFamily="34" charset="0"/>
            </a:endParaRPr>
          </a:p>
        </p:txBody>
      </p:sp>
      <p:sp>
        <p:nvSpPr>
          <p:cNvPr id="3" name="Rectangle 2"/>
          <p:cNvSpPr/>
          <p:nvPr/>
        </p:nvSpPr>
        <p:spPr>
          <a:xfrm>
            <a:off x="238559" y="1268760"/>
            <a:ext cx="5269545" cy="3277820"/>
          </a:xfrm>
          <a:prstGeom prst="rect">
            <a:avLst/>
          </a:prstGeom>
        </p:spPr>
        <p:txBody>
          <a:bodyPr wrap="square">
            <a:spAutoFit/>
          </a:bodyPr>
          <a:lstStyle/>
          <a:p>
            <a:pPr marL="457200" indent="-457200">
              <a:buClr>
                <a:srgbClr val="C00000"/>
              </a:buClr>
              <a:buFont typeface="+mj-lt"/>
              <a:buAutoNum type="arabicPeriod"/>
              <a:tabLst>
                <a:tab pos="914400" algn="l"/>
                <a:tab pos="2743200" algn="l"/>
              </a:tabLst>
            </a:pPr>
            <a:r>
              <a:rPr lang="en-US" sz="2300" dirty="0">
                <a:latin typeface="Arial" panose="020B0604020202020204" pitchFamily="34" charset="0"/>
                <a:cs typeface="Arial" panose="020B0604020202020204" pitchFamily="34" charset="0"/>
              </a:rPr>
              <a:t>Judith bought some shares. In the first year they went up in value by 9%. In the second year, they went down in value by 5%. In the third year, they went down in value again by 2.5%. At the end of the third year Judith sold the shares for £2423.07. Did Judith profit or lose on the shares? By how much?</a:t>
            </a:r>
            <a:endParaRPr lang="pl-PL" sz="23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7" name="Rectangle 6"/>
          <p:cNvSpPr/>
          <p:nvPr/>
        </p:nvSpPr>
        <p:spPr>
          <a:xfrm flipH="1">
            <a:off x="238559" y="4578657"/>
            <a:ext cx="5204539" cy="194668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Q1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Judith bought </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the </a:t>
            </a:r>
            <a:r>
              <a:rPr lang="en-US" sz="2200" dirty="0">
                <a:solidFill>
                  <a:schemeClr val="tx1"/>
                </a:solidFill>
                <a:latin typeface="Arial" panose="020B0604020202020204" pitchFamily="34" charset="0"/>
                <a:cs typeface="Arial" panose="020B0604020202020204" pitchFamily="34" charset="0"/>
              </a:rPr>
              <a:t>shares </a:t>
            </a:r>
            <a:r>
              <a:rPr lang="en-US" sz="2200" dirty="0" smtClean="0">
                <a:solidFill>
                  <a:schemeClr val="tx1"/>
                </a:solidFill>
                <a:latin typeface="Arial" panose="020B0604020202020204" pitchFamily="34" charset="0"/>
                <a:cs typeface="Arial" panose="020B0604020202020204" pitchFamily="34" charset="0"/>
              </a:rPr>
              <a:t>for</a:t>
            </a:r>
            <a:br>
              <a:rPr lang="en-US" sz="2200" dirty="0" smtClean="0">
                <a:solidFill>
                  <a:schemeClr val="tx1"/>
                </a:solidFill>
                <a:latin typeface="Arial" panose="020B0604020202020204" pitchFamily="34" charset="0"/>
                <a:cs typeface="Arial" panose="020B0604020202020204" pitchFamily="34" charset="0"/>
              </a:rPr>
            </a:br>
            <a:endParaRPr lang="en-US" sz="1050" dirty="0" smtClean="0">
              <a:solidFill>
                <a:schemeClr val="tx1"/>
              </a:solidFill>
              <a:latin typeface="Arial" panose="020B0604020202020204" pitchFamily="34" charset="0"/>
              <a:cs typeface="Arial" panose="020B0604020202020204" pitchFamily="34" charset="0"/>
            </a:endParaRPr>
          </a:p>
          <a:p>
            <a:r>
              <a:rPr lang="en-US" sz="2200" dirty="0" smtClean="0">
                <a:solidFill>
                  <a:schemeClr val="tx1"/>
                </a:solidFill>
                <a:latin typeface="Arial" panose="020B0604020202020204" pitchFamily="34" charset="0"/>
                <a:cs typeface="Arial" panose="020B0604020202020204" pitchFamily="34" charset="0"/>
              </a:rPr>
              <a:t>At </a:t>
            </a:r>
            <a:r>
              <a:rPr lang="en-US" sz="2200" dirty="0">
                <a:solidFill>
                  <a:schemeClr val="tx1"/>
                </a:solidFill>
                <a:latin typeface="Arial" panose="020B0604020202020204" pitchFamily="34" charset="0"/>
                <a:cs typeface="Arial" panose="020B0604020202020204" pitchFamily="34" charset="0"/>
              </a:rPr>
              <a:t>the end of the first year Continue the arrow </a:t>
            </a:r>
            <a:r>
              <a:rPr lang="en-US" sz="2200" dirty="0" smtClean="0">
                <a:solidFill>
                  <a:schemeClr val="tx1"/>
                </a:solidFill>
                <a:latin typeface="Arial" panose="020B0604020202020204" pitchFamily="34" charset="0"/>
                <a:cs typeface="Arial" panose="020B0604020202020204" pitchFamily="34" charset="0"/>
              </a:rPr>
              <a:t>diagram. Make </a:t>
            </a:r>
            <a:r>
              <a:rPr lang="en-US" sz="2200" dirty="0">
                <a:solidFill>
                  <a:schemeClr val="tx1"/>
                </a:solidFill>
                <a:latin typeface="Arial" panose="020B0604020202020204" pitchFamily="34" charset="0"/>
                <a:cs typeface="Arial" panose="020B0604020202020204" pitchFamily="34" charset="0"/>
              </a:rPr>
              <a:t>sure you answer the question</a:t>
            </a:r>
          </a:p>
        </p:txBody>
      </p:sp>
      <mc:AlternateContent xmlns:mc="http://schemas.openxmlformats.org/markup-compatibility/2006" xmlns:a14="http://schemas.microsoft.com/office/drawing/2010/main">
        <mc:Choice Requires="a14">
          <p:sp>
            <p:nvSpPr>
              <p:cNvPr id="2" name="TextBox 1"/>
              <p:cNvSpPr txBox="1"/>
              <p:nvPr/>
            </p:nvSpPr>
            <p:spPr>
              <a:xfrm>
                <a:off x="3779912" y="4653136"/>
                <a:ext cx="1224136" cy="830997"/>
              </a:xfrm>
              <a:prstGeom prst="rect">
                <a:avLst/>
              </a:prstGeom>
              <a:noFill/>
            </p:spPr>
            <p:txBody>
              <a:bodyPr wrap="square" rtlCol="0">
                <a:spAutoFit/>
              </a:bodyPr>
              <a:lstStyle/>
              <a:p>
                <a:pPr algn="r"/>
                <a:r>
                  <a:rPr lang="en-US" sz="2400" dirty="0" smtClean="0"/>
                  <a:t>?</a:t>
                </a:r>
              </a:p>
              <a:p>
                <a:r>
                  <a:rPr lang="en-US" sz="2400" dirty="0" smtClean="0"/>
                  <a:t>x </a:t>
                </a:r>
                <a14:m>
                  <m:oMath xmlns:m="http://schemas.openxmlformats.org/officeDocument/2006/math">
                    <m:r>
                      <a:rPr lang="en-US" sz="2400" i="1">
                        <a:latin typeface="Cambria Math" panose="02040503050406030204" pitchFamily="18" charset="0"/>
                        <a:cs typeface="Arial" panose="020B0604020202020204" pitchFamily="34" charset="0"/>
                        <a:sym typeface="Wingdings" panose="05000000000000000000" pitchFamily="2" charset="2"/>
                      </a:rPr>
                      <m:t></m:t>
                    </m:r>
                  </m:oMath>
                </a14:m>
                <a:r>
                  <a:rPr lang="en-US" sz="2400" dirty="0" smtClean="0"/>
                  <a:t> </a:t>
                </a:r>
                <a:endParaRPr lang="en-US"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3779912" y="4653136"/>
                <a:ext cx="1224136" cy="830997"/>
              </a:xfrm>
              <a:prstGeom prst="rect">
                <a:avLst/>
              </a:prstGeom>
              <a:blipFill rotWithShape="0">
                <a:blip r:embed="rId5"/>
                <a:stretch>
                  <a:fillRect l="-7463" t="-5109" r="-7960" b="-16058"/>
                </a:stretch>
              </a:blipFill>
            </p:spPr>
            <p:txBody>
              <a:bodyPr/>
              <a:lstStyle/>
              <a:p>
                <a:r>
                  <a:rPr lang="en-US">
                    <a:noFill/>
                  </a:rPr>
                  <a:t> </a:t>
                </a:r>
              </a:p>
            </p:txBody>
          </p:sp>
        </mc:Fallback>
      </mc:AlternateContent>
      <p:sp>
        <p:nvSpPr>
          <p:cNvPr id="10" name="Arc 9"/>
          <p:cNvSpPr/>
          <p:nvPr/>
        </p:nvSpPr>
        <p:spPr>
          <a:xfrm rot="6259744" flipV="1">
            <a:off x="4467326" y="4916982"/>
            <a:ext cx="487693" cy="479983"/>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95680538"/>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352</a:t>
            </a:r>
            <a:endParaRPr lang="en-GB" sz="1400" b="1" dirty="0">
              <a:latin typeface="Calibri" panose="020F0502020204030204" pitchFamily="34" charset="0"/>
            </a:endParaRPr>
          </a:p>
        </p:txBody>
      </p:sp>
      <p:sp>
        <p:nvSpPr>
          <p:cNvPr id="3" name="Rectangle 2"/>
          <p:cNvSpPr/>
          <p:nvPr/>
        </p:nvSpPr>
        <p:spPr>
          <a:xfrm>
            <a:off x="251520" y="1268760"/>
            <a:ext cx="8595004" cy="1154162"/>
          </a:xfrm>
          <a:prstGeom prst="rect">
            <a:avLst/>
          </a:prstGeom>
        </p:spPr>
        <p:txBody>
          <a:bodyPr wrap="square">
            <a:spAutoFit/>
          </a:bodyPr>
          <a:lstStyle/>
          <a:p>
            <a:pPr marL="457200" indent="-457200">
              <a:buClr>
                <a:srgbClr val="C00000"/>
              </a:buClr>
              <a:buFont typeface="+mj-lt"/>
              <a:buAutoNum type="arabicPeriod" startAt="2"/>
              <a:tabLst>
                <a:tab pos="914400" algn="l"/>
                <a:tab pos="2743200" algn="l"/>
              </a:tabLst>
            </a:pPr>
            <a:r>
              <a:rPr lang="en-US" sz="2300" dirty="0">
                <a:latin typeface="Arial" panose="020B0604020202020204" pitchFamily="34" charset="0"/>
                <a:cs typeface="Arial" panose="020B0604020202020204" pitchFamily="34" charset="0"/>
              </a:rPr>
              <a:t>The sides of quadrilateral A are 3cm, 4cm</a:t>
            </a:r>
            <a:r>
              <a:rPr lang="en-US" sz="2300" dirty="0" smtClean="0">
                <a:latin typeface="Arial" panose="020B0604020202020204" pitchFamily="34" charset="0"/>
                <a:cs typeface="Arial" panose="020B0604020202020204" pitchFamily="34" charset="0"/>
              </a:rPr>
              <a:t>, 6cm </a:t>
            </a:r>
            <a:r>
              <a:rPr lang="en-US" sz="2300" dirty="0">
                <a:latin typeface="Arial" panose="020B0604020202020204" pitchFamily="34" charset="0"/>
                <a:cs typeface="Arial" panose="020B0604020202020204" pitchFamily="34" charset="0"/>
              </a:rPr>
              <a:t>and 8cm.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 </a:t>
            </a:r>
            <a:r>
              <a:rPr lang="en-US" sz="2300" dirty="0">
                <a:latin typeface="Arial" panose="020B0604020202020204" pitchFamily="34" charset="0"/>
                <a:cs typeface="Arial" panose="020B0604020202020204" pitchFamily="34" charset="0"/>
              </a:rPr>
              <a:t>similar quadrilateral B has shortest side 22.5cm. Find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length of the longest side of the similar quadrilateral B.</a:t>
            </a:r>
            <a:endParaRPr lang="pl-PL" sz="23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92441" y="1196752"/>
            <a:ext cx="600039" cy="600039"/>
          </a:xfrm>
          <a:prstGeom prst="rect">
            <a:avLst/>
          </a:prstGeom>
        </p:spPr>
      </p:pic>
      <p:sp>
        <p:nvSpPr>
          <p:cNvPr id="11" name="Rectangle 10"/>
          <p:cNvSpPr/>
          <p:nvPr/>
        </p:nvSpPr>
        <p:spPr>
          <a:xfrm flipH="1">
            <a:off x="251519" y="2457470"/>
            <a:ext cx="8595004" cy="212365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Q2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There is no correct arrow diagram, and you may use different arrow diagrams for different parts of a question.</a:t>
            </a:r>
          </a:p>
          <a:p>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endParaRPr lang="en-US" sz="2200" dirty="0">
              <a:solidFill>
                <a:schemeClr val="tx1"/>
              </a:solidFill>
              <a:latin typeface="Arial" panose="020B0604020202020204" pitchFamily="34" charset="0"/>
              <a:cs typeface="Arial" panose="020B0604020202020204" pitchFamily="34" charset="0"/>
            </a:endParaRPr>
          </a:p>
        </p:txBody>
      </p:sp>
      <p:grpSp>
        <p:nvGrpSpPr>
          <p:cNvPr id="4" name="Group 3"/>
          <p:cNvGrpSpPr/>
          <p:nvPr/>
        </p:nvGrpSpPr>
        <p:grpSpPr>
          <a:xfrm>
            <a:off x="323528" y="3287306"/>
            <a:ext cx="3814645" cy="1200329"/>
            <a:chOff x="2123728" y="6270411"/>
            <a:chExt cx="3814645" cy="1200329"/>
          </a:xfrm>
        </p:grpSpPr>
        <mc:AlternateContent xmlns:mc="http://schemas.openxmlformats.org/markup-compatibility/2006" xmlns:a14="http://schemas.microsoft.com/office/drawing/2010/main">
          <mc:Choice Requires="a14">
            <p:sp>
              <p:nvSpPr>
                <p:cNvPr id="12" name="TextBox 11"/>
                <p:cNvSpPr txBox="1"/>
                <p:nvPr/>
              </p:nvSpPr>
              <p:spPr>
                <a:xfrm>
                  <a:off x="2123728" y="6270411"/>
                  <a:ext cx="3672408"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shortest side of A</a:t>
                  </a:r>
                  <a:endParaRPr lang="en-US" sz="2400" dirty="0"/>
                </a:p>
                <a:p>
                  <a:r>
                    <a:rPr lang="en-US" sz="2400" dirty="0" smtClean="0"/>
                    <a:t>	                    x </a:t>
                  </a:r>
                  <a14:m>
                    <m:oMath xmlns:m="http://schemas.openxmlformats.org/officeDocument/2006/math">
                      <m:r>
                        <a:rPr lang="en-US" sz="2400" i="1">
                          <a:latin typeface="Cambria Math" panose="02040503050406030204" pitchFamily="18" charset="0"/>
                          <a:cs typeface="Arial" panose="020B0604020202020204" pitchFamily="34" charset="0"/>
                          <a:sym typeface="Wingdings" panose="05000000000000000000" pitchFamily="2" charset="2"/>
                        </a:rPr>
                        <m:t></m:t>
                      </m:r>
                    </m:oMath>
                  </a14:m>
                  <a:r>
                    <a:rPr lang="en-US" sz="2400" dirty="0" smtClean="0"/>
                    <a:t> </a:t>
                  </a:r>
                </a:p>
                <a:p>
                  <a:r>
                    <a:rPr lang="en-US" sz="2400" dirty="0">
                      <a:latin typeface="Arial" panose="020B0604020202020204" pitchFamily="34" charset="0"/>
                      <a:cs typeface="Arial" panose="020B0604020202020204" pitchFamily="34" charset="0"/>
                    </a:rPr>
                    <a:t>longest side of </a:t>
                  </a:r>
                  <a:r>
                    <a:rPr lang="en-US" sz="2400" dirty="0" smtClean="0">
                      <a:latin typeface="Arial" panose="020B0604020202020204" pitchFamily="34" charset="0"/>
                      <a:cs typeface="Arial" panose="020B0604020202020204" pitchFamily="34" charset="0"/>
                    </a:rPr>
                    <a:t>B</a:t>
                  </a:r>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123728" y="6270411"/>
                  <a:ext cx="3672408" cy="1200329"/>
                </a:xfrm>
                <a:prstGeom prst="rect">
                  <a:avLst/>
                </a:prstGeom>
                <a:blipFill rotWithShape="0">
                  <a:blip r:embed="rId5"/>
                  <a:stretch>
                    <a:fillRect l="-2488" t="-3553" b="-11168"/>
                  </a:stretch>
                </a:blipFill>
              </p:spPr>
              <p:txBody>
                <a:bodyPr/>
                <a:lstStyle/>
                <a:p>
                  <a:r>
                    <a:rPr lang="en-US">
                      <a:noFill/>
                    </a:rPr>
                    <a:t> </a:t>
                  </a:r>
                </a:p>
              </p:txBody>
            </p:sp>
          </mc:Fallback>
        </mc:AlternateContent>
        <p:sp>
          <p:nvSpPr>
            <p:cNvPr id="14" name="Arc 13"/>
            <p:cNvSpPr/>
            <p:nvPr/>
          </p:nvSpPr>
          <p:spPr>
            <a:xfrm rot="6259744" flipV="1">
              <a:off x="5350408" y="6524343"/>
              <a:ext cx="613111" cy="56281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4573779" y="3263499"/>
            <a:ext cx="3814645" cy="1200329"/>
            <a:chOff x="2123728" y="6270411"/>
            <a:chExt cx="3814645" cy="1200329"/>
          </a:xfrm>
        </p:grpSpPr>
        <mc:AlternateContent xmlns:mc="http://schemas.openxmlformats.org/markup-compatibility/2006" xmlns:a14="http://schemas.microsoft.com/office/drawing/2010/main">
          <mc:Choice Requires="a14">
            <p:sp>
              <p:nvSpPr>
                <p:cNvPr id="16" name="TextBox 15"/>
                <p:cNvSpPr txBox="1"/>
                <p:nvPr/>
              </p:nvSpPr>
              <p:spPr>
                <a:xfrm>
                  <a:off x="2123728" y="6270411"/>
                  <a:ext cx="3672408"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longest side </a:t>
                  </a:r>
                  <a:r>
                    <a:rPr lang="en-US" sz="2400" dirty="0">
                      <a:latin typeface="Arial" panose="020B0604020202020204" pitchFamily="34" charset="0"/>
                      <a:cs typeface="Arial" panose="020B0604020202020204" pitchFamily="34" charset="0"/>
                    </a:rPr>
                    <a:t>of A</a:t>
                  </a:r>
                  <a:endParaRPr lang="en-US" sz="2400" dirty="0"/>
                </a:p>
                <a:p>
                  <a:r>
                    <a:rPr lang="en-US" sz="2400" dirty="0" smtClean="0"/>
                    <a:t>	                    x </a:t>
                  </a:r>
                  <a14:m>
                    <m:oMath xmlns:m="http://schemas.openxmlformats.org/officeDocument/2006/math">
                      <m:r>
                        <a:rPr lang="en-US" sz="2400" i="1">
                          <a:latin typeface="Cambria Math" panose="02040503050406030204" pitchFamily="18" charset="0"/>
                          <a:cs typeface="Arial" panose="020B0604020202020204" pitchFamily="34" charset="0"/>
                          <a:sym typeface="Wingdings" panose="05000000000000000000" pitchFamily="2" charset="2"/>
                        </a:rPr>
                        <m:t></m:t>
                      </m:r>
                    </m:oMath>
                  </a14:m>
                  <a:r>
                    <a:rPr lang="en-US" sz="2400" dirty="0" smtClean="0"/>
                    <a:t> </a:t>
                  </a:r>
                </a:p>
                <a:p>
                  <a:r>
                    <a:rPr lang="en-US" sz="2400" dirty="0" smtClean="0">
                      <a:latin typeface="Arial" panose="020B0604020202020204" pitchFamily="34" charset="0"/>
                      <a:cs typeface="Arial" panose="020B0604020202020204" pitchFamily="34" charset="0"/>
                    </a:rPr>
                    <a:t>shortest </a:t>
                  </a:r>
                  <a:r>
                    <a:rPr lang="en-US" sz="2400" dirty="0">
                      <a:latin typeface="Arial" panose="020B0604020202020204" pitchFamily="34" charset="0"/>
                      <a:cs typeface="Arial" panose="020B0604020202020204" pitchFamily="34" charset="0"/>
                    </a:rPr>
                    <a:t>side of </a:t>
                  </a:r>
                  <a:r>
                    <a:rPr lang="en-US" sz="2400" dirty="0" smtClean="0">
                      <a:latin typeface="Arial" panose="020B0604020202020204" pitchFamily="34" charset="0"/>
                      <a:cs typeface="Arial" panose="020B0604020202020204" pitchFamily="34" charset="0"/>
                    </a:rPr>
                    <a:t>B</a:t>
                  </a:r>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123728" y="6270411"/>
                  <a:ext cx="3672408" cy="1200329"/>
                </a:xfrm>
                <a:prstGeom prst="rect">
                  <a:avLst/>
                </a:prstGeom>
                <a:blipFill rotWithShape="0">
                  <a:blip r:embed="rId6"/>
                  <a:stretch>
                    <a:fillRect l="-2488" t="-3553" b="-11168"/>
                  </a:stretch>
                </a:blipFill>
              </p:spPr>
              <p:txBody>
                <a:bodyPr/>
                <a:lstStyle/>
                <a:p>
                  <a:r>
                    <a:rPr lang="en-US">
                      <a:noFill/>
                    </a:rPr>
                    <a:t> </a:t>
                  </a:r>
                </a:p>
              </p:txBody>
            </p:sp>
          </mc:Fallback>
        </mc:AlternateContent>
        <p:sp>
          <p:nvSpPr>
            <p:cNvPr id="17" name="Arc 16"/>
            <p:cNvSpPr/>
            <p:nvPr/>
          </p:nvSpPr>
          <p:spPr>
            <a:xfrm rot="6259744" flipV="1">
              <a:off x="5350408" y="6524343"/>
              <a:ext cx="613111" cy="56281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Rectangle 17"/>
          <p:cNvSpPr/>
          <p:nvPr/>
        </p:nvSpPr>
        <p:spPr>
          <a:xfrm>
            <a:off x="251519" y="4653136"/>
            <a:ext cx="8528629" cy="187220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141081"/>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352</a:t>
            </a:r>
            <a:endParaRPr lang="en-GB" sz="1400" b="1" dirty="0">
              <a:latin typeface="Calibri" panose="020F0502020204030204" pitchFamily="34" charset="0"/>
            </a:endParaRPr>
          </a:p>
        </p:txBody>
      </p:sp>
      <p:sp>
        <p:nvSpPr>
          <p:cNvPr id="3" name="Rectangle 2"/>
          <p:cNvSpPr/>
          <p:nvPr/>
        </p:nvSpPr>
        <p:spPr>
          <a:xfrm>
            <a:off x="251520" y="1268760"/>
            <a:ext cx="8595004" cy="1154162"/>
          </a:xfrm>
          <a:prstGeom prst="rect">
            <a:avLst/>
          </a:prstGeom>
        </p:spPr>
        <p:txBody>
          <a:bodyPr wrap="square">
            <a:spAutoFit/>
          </a:bodyPr>
          <a:lstStyle/>
          <a:p>
            <a:pPr marL="457200" indent="-457200">
              <a:buClr>
                <a:srgbClr val="C00000"/>
              </a:buClr>
              <a:buFont typeface="+mj-lt"/>
              <a:buAutoNum type="arabicPeriod" startAt="2"/>
              <a:tabLst>
                <a:tab pos="914400" algn="l"/>
                <a:tab pos="2743200" algn="l"/>
              </a:tabLst>
            </a:pPr>
            <a:r>
              <a:rPr lang="en-US" sz="2300" dirty="0">
                <a:latin typeface="Arial" panose="020B0604020202020204" pitchFamily="34" charset="0"/>
                <a:cs typeface="Arial" panose="020B0604020202020204" pitchFamily="34" charset="0"/>
              </a:rPr>
              <a:t>The sides of quadrilateral A are 3cm, 4cm</a:t>
            </a:r>
            <a:r>
              <a:rPr lang="en-US" sz="2300" dirty="0" smtClean="0">
                <a:latin typeface="Arial" panose="020B0604020202020204" pitchFamily="34" charset="0"/>
                <a:cs typeface="Arial" panose="020B0604020202020204" pitchFamily="34" charset="0"/>
              </a:rPr>
              <a:t>, 6cm </a:t>
            </a:r>
            <a:r>
              <a:rPr lang="en-US" sz="2300" dirty="0">
                <a:latin typeface="Arial" panose="020B0604020202020204" pitchFamily="34" charset="0"/>
                <a:cs typeface="Arial" panose="020B0604020202020204" pitchFamily="34" charset="0"/>
              </a:rPr>
              <a:t>and 8cm.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 </a:t>
            </a:r>
            <a:r>
              <a:rPr lang="en-US" sz="2300" dirty="0">
                <a:latin typeface="Arial" panose="020B0604020202020204" pitchFamily="34" charset="0"/>
                <a:cs typeface="Arial" panose="020B0604020202020204" pitchFamily="34" charset="0"/>
              </a:rPr>
              <a:t>similar quadrilateral B has shortest side 22.5cm. Find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length of the longest side of the similar quadrilateral B.</a:t>
            </a:r>
            <a:endParaRPr lang="pl-PL" sz="23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92441" y="1196752"/>
            <a:ext cx="600039" cy="600039"/>
          </a:xfrm>
          <a:prstGeom prst="rect">
            <a:avLst/>
          </a:prstGeom>
        </p:spPr>
      </p:pic>
      <p:sp>
        <p:nvSpPr>
          <p:cNvPr id="11" name="Rectangle 10"/>
          <p:cNvSpPr/>
          <p:nvPr/>
        </p:nvSpPr>
        <p:spPr>
          <a:xfrm flipH="1">
            <a:off x="251519" y="2457470"/>
            <a:ext cx="8595004" cy="2123658"/>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Q2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There is no correct arrow diagram, and you may use different arrow diagrams for different parts of a question.</a:t>
            </a:r>
          </a:p>
          <a:p>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endParaRPr lang="en-US" sz="2200" dirty="0">
              <a:solidFill>
                <a:schemeClr val="tx1"/>
              </a:solidFill>
              <a:latin typeface="Arial" panose="020B0604020202020204" pitchFamily="34" charset="0"/>
              <a:cs typeface="Arial" panose="020B0604020202020204" pitchFamily="34" charset="0"/>
            </a:endParaRPr>
          </a:p>
        </p:txBody>
      </p:sp>
      <p:grpSp>
        <p:nvGrpSpPr>
          <p:cNvPr id="4" name="Group 3"/>
          <p:cNvGrpSpPr/>
          <p:nvPr/>
        </p:nvGrpSpPr>
        <p:grpSpPr>
          <a:xfrm>
            <a:off x="323528" y="3287306"/>
            <a:ext cx="3814645" cy="1200329"/>
            <a:chOff x="2123728" y="6270411"/>
            <a:chExt cx="3814645" cy="1200329"/>
          </a:xfrm>
        </p:grpSpPr>
        <mc:AlternateContent xmlns:mc="http://schemas.openxmlformats.org/markup-compatibility/2006" xmlns:a14="http://schemas.microsoft.com/office/drawing/2010/main">
          <mc:Choice Requires="a14">
            <p:sp>
              <p:nvSpPr>
                <p:cNvPr id="12" name="TextBox 11"/>
                <p:cNvSpPr txBox="1"/>
                <p:nvPr/>
              </p:nvSpPr>
              <p:spPr>
                <a:xfrm>
                  <a:off x="2123728" y="6270411"/>
                  <a:ext cx="3672408"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shortest side of A</a:t>
                  </a:r>
                  <a:endParaRPr lang="en-US" sz="2400" dirty="0"/>
                </a:p>
                <a:p>
                  <a:r>
                    <a:rPr lang="en-US" sz="2400" dirty="0" smtClean="0"/>
                    <a:t>	                    x </a:t>
                  </a:r>
                  <a14:m>
                    <m:oMath xmlns:m="http://schemas.openxmlformats.org/officeDocument/2006/math">
                      <m:r>
                        <a:rPr lang="en-US" sz="2400" i="1">
                          <a:latin typeface="Cambria Math" panose="02040503050406030204" pitchFamily="18" charset="0"/>
                          <a:cs typeface="Arial" panose="020B0604020202020204" pitchFamily="34" charset="0"/>
                          <a:sym typeface="Wingdings" panose="05000000000000000000" pitchFamily="2" charset="2"/>
                        </a:rPr>
                        <m:t></m:t>
                      </m:r>
                    </m:oMath>
                  </a14:m>
                  <a:r>
                    <a:rPr lang="en-US" sz="2400" dirty="0" smtClean="0"/>
                    <a:t> </a:t>
                  </a:r>
                </a:p>
                <a:p>
                  <a:r>
                    <a:rPr lang="en-US" sz="2400" dirty="0">
                      <a:latin typeface="Arial" panose="020B0604020202020204" pitchFamily="34" charset="0"/>
                      <a:cs typeface="Arial" panose="020B0604020202020204" pitchFamily="34" charset="0"/>
                    </a:rPr>
                    <a:t>longest side of </a:t>
                  </a:r>
                  <a:r>
                    <a:rPr lang="en-US" sz="2400" dirty="0" smtClean="0">
                      <a:latin typeface="Arial" panose="020B0604020202020204" pitchFamily="34" charset="0"/>
                      <a:cs typeface="Arial" panose="020B0604020202020204" pitchFamily="34" charset="0"/>
                    </a:rPr>
                    <a:t>B</a:t>
                  </a:r>
                  <a:endParaRPr lang="en-US"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2123728" y="6270411"/>
                  <a:ext cx="3672408" cy="1200329"/>
                </a:xfrm>
                <a:prstGeom prst="rect">
                  <a:avLst/>
                </a:prstGeom>
                <a:blipFill rotWithShape="0">
                  <a:blip r:embed="rId5"/>
                  <a:stretch>
                    <a:fillRect l="-2488" t="-3553" b="-11168"/>
                  </a:stretch>
                </a:blipFill>
              </p:spPr>
              <p:txBody>
                <a:bodyPr/>
                <a:lstStyle/>
                <a:p>
                  <a:r>
                    <a:rPr lang="en-US">
                      <a:noFill/>
                    </a:rPr>
                    <a:t> </a:t>
                  </a:r>
                </a:p>
              </p:txBody>
            </p:sp>
          </mc:Fallback>
        </mc:AlternateContent>
        <p:sp>
          <p:nvSpPr>
            <p:cNvPr id="14" name="Arc 13"/>
            <p:cNvSpPr/>
            <p:nvPr/>
          </p:nvSpPr>
          <p:spPr>
            <a:xfrm rot="6259744" flipV="1">
              <a:off x="5350408" y="6524343"/>
              <a:ext cx="613111" cy="56281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4573779" y="3263499"/>
            <a:ext cx="3814645" cy="1200329"/>
            <a:chOff x="2123728" y="6270411"/>
            <a:chExt cx="3814645" cy="1200329"/>
          </a:xfrm>
        </p:grpSpPr>
        <mc:AlternateContent xmlns:mc="http://schemas.openxmlformats.org/markup-compatibility/2006" xmlns:a14="http://schemas.microsoft.com/office/drawing/2010/main">
          <mc:Choice Requires="a14">
            <p:sp>
              <p:nvSpPr>
                <p:cNvPr id="16" name="TextBox 15"/>
                <p:cNvSpPr txBox="1"/>
                <p:nvPr/>
              </p:nvSpPr>
              <p:spPr>
                <a:xfrm>
                  <a:off x="2123728" y="6270411"/>
                  <a:ext cx="3672408"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longest side </a:t>
                  </a:r>
                  <a:r>
                    <a:rPr lang="en-US" sz="2400" dirty="0">
                      <a:latin typeface="Arial" panose="020B0604020202020204" pitchFamily="34" charset="0"/>
                      <a:cs typeface="Arial" panose="020B0604020202020204" pitchFamily="34" charset="0"/>
                    </a:rPr>
                    <a:t>of A</a:t>
                  </a:r>
                  <a:endParaRPr lang="en-US" sz="2400" dirty="0"/>
                </a:p>
                <a:p>
                  <a:r>
                    <a:rPr lang="en-US" sz="2400" dirty="0" smtClean="0"/>
                    <a:t>	                    x </a:t>
                  </a:r>
                  <a14:m>
                    <m:oMath xmlns:m="http://schemas.openxmlformats.org/officeDocument/2006/math">
                      <m:r>
                        <a:rPr lang="en-US" sz="2400" i="1">
                          <a:latin typeface="Cambria Math" panose="02040503050406030204" pitchFamily="18" charset="0"/>
                          <a:cs typeface="Arial" panose="020B0604020202020204" pitchFamily="34" charset="0"/>
                          <a:sym typeface="Wingdings" panose="05000000000000000000" pitchFamily="2" charset="2"/>
                        </a:rPr>
                        <m:t></m:t>
                      </m:r>
                    </m:oMath>
                  </a14:m>
                  <a:r>
                    <a:rPr lang="en-US" sz="2400" dirty="0" smtClean="0"/>
                    <a:t> </a:t>
                  </a:r>
                </a:p>
                <a:p>
                  <a:r>
                    <a:rPr lang="en-US" sz="2400" dirty="0" smtClean="0">
                      <a:latin typeface="Arial" panose="020B0604020202020204" pitchFamily="34" charset="0"/>
                      <a:cs typeface="Arial" panose="020B0604020202020204" pitchFamily="34" charset="0"/>
                    </a:rPr>
                    <a:t>shortest </a:t>
                  </a:r>
                  <a:r>
                    <a:rPr lang="en-US" sz="2400" dirty="0">
                      <a:latin typeface="Arial" panose="020B0604020202020204" pitchFamily="34" charset="0"/>
                      <a:cs typeface="Arial" panose="020B0604020202020204" pitchFamily="34" charset="0"/>
                    </a:rPr>
                    <a:t>side of </a:t>
                  </a:r>
                  <a:r>
                    <a:rPr lang="en-US" sz="2400" dirty="0" smtClean="0">
                      <a:latin typeface="Arial" panose="020B0604020202020204" pitchFamily="34" charset="0"/>
                      <a:cs typeface="Arial" panose="020B0604020202020204" pitchFamily="34" charset="0"/>
                    </a:rPr>
                    <a:t>B</a:t>
                  </a:r>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123728" y="6270411"/>
                  <a:ext cx="3672408" cy="1200329"/>
                </a:xfrm>
                <a:prstGeom prst="rect">
                  <a:avLst/>
                </a:prstGeom>
                <a:blipFill rotWithShape="0">
                  <a:blip r:embed="rId6"/>
                  <a:stretch>
                    <a:fillRect l="-2488" t="-3553" b="-11168"/>
                  </a:stretch>
                </a:blipFill>
              </p:spPr>
              <p:txBody>
                <a:bodyPr/>
                <a:lstStyle/>
                <a:p>
                  <a:r>
                    <a:rPr lang="en-US">
                      <a:noFill/>
                    </a:rPr>
                    <a:t> </a:t>
                  </a:r>
                </a:p>
              </p:txBody>
            </p:sp>
          </mc:Fallback>
        </mc:AlternateContent>
        <p:sp>
          <p:nvSpPr>
            <p:cNvPr id="17" name="Arc 16"/>
            <p:cNvSpPr/>
            <p:nvPr/>
          </p:nvSpPr>
          <p:spPr>
            <a:xfrm rot="6259744" flipV="1">
              <a:off x="5350408" y="6524343"/>
              <a:ext cx="613111" cy="56281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Rectangle 17"/>
          <p:cNvSpPr/>
          <p:nvPr/>
        </p:nvSpPr>
        <p:spPr>
          <a:xfrm>
            <a:off x="251519" y="4653136"/>
            <a:ext cx="8528629" cy="187220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415928"/>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352</a:t>
            </a:r>
            <a:endParaRPr lang="en-GB" sz="1400" b="1" dirty="0">
              <a:latin typeface="Calibri" panose="020F0502020204030204" pitchFamily="34" charset="0"/>
            </a:endParaRPr>
          </a:p>
        </p:txBody>
      </p:sp>
      <p:sp>
        <p:nvSpPr>
          <p:cNvPr id="3" name="Rectangle 2"/>
          <p:cNvSpPr/>
          <p:nvPr/>
        </p:nvSpPr>
        <p:spPr>
          <a:xfrm>
            <a:off x="251520" y="1268760"/>
            <a:ext cx="8595004" cy="461665"/>
          </a:xfrm>
          <a:prstGeom prst="rect">
            <a:avLst/>
          </a:prstGeom>
        </p:spPr>
        <p:txBody>
          <a:bodyPr wrap="square">
            <a:spAutoFit/>
          </a:bodyPr>
          <a:lstStyle/>
          <a:p>
            <a:pPr marL="457200" indent="-457200">
              <a:buClr>
                <a:srgbClr val="C00000"/>
              </a:buClr>
              <a:buFont typeface="+mj-lt"/>
              <a:buAutoNum type="arabicPeriod" startAt="3"/>
              <a:tabLst>
                <a:tab pos="914400" algn="l"/>
                <a:tab pos="2743200" algn="l"/>
              </a:tabLst>
            </a:pPr>
            <a:r>
              <a:rPr lang="en-US" sz="2400" dirty="0">
                <a:latin typeface="Arial" panose="020B0604020202020204" pitchFamily="34" charset="0"/>
                <a:cs typeface="Arial" panose="020B0604020202020204" pitchFamily="34" charset="0"/>
              </a:rPr>
              <a:t>How many inches per second is 30 miles per hour?</a:t>
            </a:r>
            <a:endParaRPr lang="pl-PL" sz="2400" dirty="0">
              <a:latin typeface="Arial" panose="020B0604020202020204" pitchFamily="34" charset="0"/>
              <a:cs typeface="Arial" panose="020B0604020202020204" pitchFamily="34" charset="0"/>
            </a:endParaRPr>
          </a:p>
        </p:txBody>
      </p:sp>
      <p:sp>
        <p:nvSpPr>
          <p:cNvPr id="11" name="Rectangle 10"/>
          <p:cNvSpPr/>
          <p:nvPr/>
        </p:nvSpPr>
        <p:spPr>
          <a:xfrm flipH="1">
            <a:off x="251520" y="1817949"/>
            <a:ext cx="8509905" cy="280076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Q3 hint</a:t>
            </a:r>
            <a:r>
              <a:rPr lang="en-US" sz="2200" dirty="0" smtClean="0">
                <a:solidFill>
                  <a:schemeClr val="tx1"/>
                </a:solidFill>
                <a:latin typeface="Arial" panose="020B0604020202020204" pitchFamily="34" charset="0"/>
                <a:cs typeface="Arial" panose="020B0604020202020204" pitchFamily="34" charset="0"/>
              </a:rPr>
              <a:t> - Here are </a:t>
            </a:r>
            <a:r>
              <a:rPr lang="en-US" sz="2200" dirty="0">
                <a:solidFill>
                  <a:schemeClr val="tx1"/>
                </a:solidFill>
                <a:latin typeface="Arial" panose="020B0604020202020204" pitchFamily="34" charset="0"/>
                <a:cs typeface="Arial" panose="020B0604020202020204" pitchFamily="34" charset="0"/>
              </a:rPr>
              <a:t>arrow </a:t>
            </a:r>
            <a:r>
              <a:rPr lang="en-US" sz="2200" dirty="0" smtClean="0">
                <a:solidFill>
                  <a:schemeClr val="tx1"/>
                </a:solidFill>
                <a:latin typeface="Arial" panose="020B0604020202020204" pitchFamily="34" charset="0"/>
                <a:cs typeface="Arial" panose="020B0604020202020204" pitchFamily="34" charset="0"/>
              </a:rPr>
              <a:t>diagrams </a:t>
            </a:r>
            <a:r>
              <a:rPr lang="en-US" sz="2200" dirty="0">
                <a:solidFill>
                  <a:schemeClr val="tx1"/>
                </a:solidFill>
                <a:latin typeface="Arial" panose="020B0604020202020204" pitchFamily="34" charset="0"/>
                <a:cs typeface="Arial" panose="020B0604020202020204" pitchFamily="34" charset="0"/>
              </a:rPr>
              <a:t>that may help you:</a:t>
            </a:r>
            <a:endParaRPr lang="en-US" sz="2200" dirty="0" smtClean="0">
              <a:solidFill>
                <a:schemeClr val="tx1"/>
              </a:solidFill>
              <a:latin typeface="Arial" panose="020B0604020202020204" pitchFamily="34" charset="0"/>
              <a:cs typeface="Arial" panose="020B0604020202020204" pitchFamily="34" charset="0"/>
            </a:endParaRPr>
          </a:p>
          <a:p>
            <a:r>
              <a:rPr lang="en-US" sz="2200" b="1" dirty="0" smtClean="0">
                <a:solidFill>
                  <a:schemeClr val="tx1"/>
                </a:solidFill>
                <a:latin typeface="Arial" panose="020B0604020202020204" pitchFamily="34" charset="0"/>
                <a:cs typeface="Arial" panose="020B0604020202020204" pitchFamily="34" charset="0"/>
              </a:rPr>
              <a:t>		Distance                 Time</a:t>
            </a:r>
          </a:p>
          <a:p>
            <a:endParaRPr lang="en-US" sz="2200" dirty="0">
              <a:solidFill>
                <a:schemeClr val="tx1"/>
              </a:solidFill>
              <a:latin typeface="Arial" panose="020B0604020202020204" pitchFamily="34" charset="0"/>
              <a:cs typeface="Arial" panose="020B0604020202020204" pitchFamily="34" charset="0"/>
            </a:endParaRPr>
          </a:p>
          <a:p>
            <a:endParaRPr lang="en-US" sz="2200" dirty="0" smtClean="0">
              <a:solidFill>
                <a:schemeClr val="tx1"/>
              </a:solidFill>
              <a:latin typeface="Arial" panose="020B0604020202020204" pitchFamily="34" charset="0"/>
              <a:cs typeface="Arial" panose="020B0604020202020204" pitchFamily="34" charset="0"/>
            </a:endParaRPr>
          </a:p>
          <a:p>
            <a:endParaRPr lang="en-US" sz="2200" dirty="0">
              <a:solidFill>
                <a:schemeClr val="tx1"/>
              </a:solidFill>
              <a:latin typeface="Arial" panose="020B0604020202020204" pitchFamily="34" charset="0"/>
              <a:cs typeface="Arial" panose="020B0604020202020204" pitchFamily="34" charset="0"/>
            </a:endParaRPr>
          </a:p>
          <a:p>
            <a:endParaRPr lang="en-US" sz="2200" dirty="0" smtClean="0">
              <a:solidFill>
                <a:schemeClr val="tx1"/>
              </a:solidFill>
              <a:latin typeface="Arial" panose="020B0604020202020204" pitchFamily="34" charset="0"/>
              <a:cs typeface="Arial" panose="020B0604020202020204" pitchFamily="34" charset="0"/>
            </a:endParaRPr>
          </a:p>
          <a:p>
            <a:endParaRPr lang="en-US" sz="4400"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251520" y="4730840"/>
            <a:ext cx="8528629" cy="187220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4408" y="1196752"/>
            <a:ext cx="612099" cy="612099"/>
          </a:xfrm>
          <a:prstGeom prst="rect">
            <a:avLst/>
          </a:prstGeom>
        </p:spPr>
      </p:pic>
      <p:grpSp>
        <p:nvGrpSpPr>
          <p:cNvPr id="2" name="Group 1"/>
          <p:cNvGrpSpPr/>
          <p:nvPr/>
        </p:nvGrpSpPr>
        <p:grpSpPr>
          <a:xfrm>
            <a:off x="2118487" y="2634208"/>
            <a:ext cx="5050693" cy="2018928"/>
            <a:chOff x="2118487" y="3354288"/>
            <a:chExt cx="5050693" cy="2018928"/>
          </a:xfrm>
        </p:grpSpPr>
        <p:grpSp>
          <p:nvGrpSpPr>
            <p:cNvPr id="4" name="Group 3"/>
            <p:cNvGrpSpPr/>
            <p:nvPr/>
          </p:nvGrpSpPr>
          <p:grpSpPr>
            <a:xfrm>
              <a:off x="2118487" y="3354288"/>
              <a:ext cx="2602421" cy="1938992"/>
              <a:chOff x="3918687" y="6337393"/>
              <a:chExt cx="2602421" cy="1938992"/>
            </a:xfrm>
          </p:grpSpPr>
          <mc:AlternateContent xmlns:mc="http://schemas.openxmlformats.org/markup-compatibility/2006" xmlns:a14="http://schemas.microsoft.com/office/drawing/2010/main">
            <mc:Choice Requires="a14">
              <p:sp>
                <p:nvSpPr>
                  <p:cNvPr id="12" name="TextBox 11"/>
                  <p:cNvSpPr txBox="1"/>
                  <p:nvPr/>
                </p:nvSpPr>
                <p:spPr>
                  <a:xfrm>
                    <a:off x="3918687" y="6337393"/>
                    <a:ext cx="1877450" cy="1938992"/>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miles</a:t>
                    </a:r>
                  </a:p>
                  <a:p>
                    <a:pPr algn="r"/>
                    <a:r>
                      <a:rPr lang="en-US" sz="2400" dirty="0" smtClean="0">
                        <a:latin typeface="Arial" panose="020B0604020202020204" pitchFamily="34" charset="0"/>
                        <a:cs typeface="Arial" panose="020B0604020202020204" pitchFamily="34" charset="0"/>
                      </a:rPr>
                      <a:t>x </a:t>
                    </a:r>
                    <a14:m>
                      <m:oMath xmlns:m="http://schemas.openxmlformats.org/officeDocument/2006/math">
                        <m:r>
                          <a:rPr lang="en-US" sz="2400" b="0" i="1" smtClean="0">
                            <a:latin typeface="Cambria Math" panose="02040503050406030204" pitchFamily="18" charset="0"/>
                            <a:cs typeface="Arial" panose="020B0604020202020204" pitchFamily="34" charset="0"/>
                            <a:sym typeface="Wingdings" panose="05000000000000000000" pitchFamily="2" charset="2"/>
                          </a:rPr>
                          <m:t>5280</m:t>
                        </m:r>
                      </m:oMath>
                    </a14:m>
                    <a:r>
                      <a:rPr lang="en-US" sz="2400" dirty="0" smtClean="0">
                        <a:latin typeface="Arial" panose="020B0604020202020204" pitchFamily="34" charset="0"/>
                        <a:cs typeface="Arial" panose="020B0604020202020204" pitchFamily="34" charset="0"/>
                      </a:rPr>
                      <a:t> </a:t>
                    </a:r>
                  </a:p>
                  <a:p>
                    <a:r>
                      <a:rPr lang="en-US" sz="2400" dirty="0" smtClean="0">
                        <a:latin typeface="Arial" panose="020B0604020202020204" pitchFamily="34" charset="0"/>
                        <a:cs typeface="Arial" panose="020B0604020202020204" pitchFamily="34" charset="0"/>
                      </a:rPr>
                      <a:t>Feet</a:t>
                    </a:r>
                  </a:p>
                  <a:p>
                    <a:pPr algn="r"/>
                    <a:r>
                      <a:rPr lang="en-US" sz="2400" dirty="0" smtClean="0">
                        <a:latin typeface="Arial" panose="020B0604020202020204" pitchFamily="34" charset="0"/>
                        <a:cs typeface="Arial" panose="020B0604020202020204" pitchFamily="34" charset="0"/>
                      </a:rPr>
                      <a:t>x 12</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inches</a:t>
                    </a:r>
                    <a:endParaRPr lang="en-US" sz="2400" dirty="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918687" y="6337393"/>
                    <a:ext cx="1877450" cy="1938992"/>
                  </a:xfrm>
                  <a:prstGeom prst="rect">
                    <a:avLst/>
                  </a:prstGeom>
                  <a:blipFill rotWithShape="0">
                    <a:blip r:embed="rId5"/>
                    <a:stretch>
                      <a:fillRect l="-5195" t="-2201" r="-4870" b="-6604"/>
                    </a:stretch>
                  </a:blipFill>
                </p:spPr>
                <p:txBody>
                  <a:bodyPr/>
                  <a:lstStyle/>
                  <a:p>
                    <a:r>
                      <a:rPr lang="en-US">
                        <a:noFill/>
                      </a:rPr>
                      <a:t> </a:t>
                    </a:r>
                  </a:p>
                </p:txBody>
              </p:sp>
            </mc:Fallback>
          </mc:AlternateContent>
          <p:sp>
            <p:nvSpPr>
              <p:cNvPr id="14" name="Arc 13"/>
              <p:cNvSpPr/>
              <p:nvPr/>
            </p:nvSpPr>
            <p:spPr>
              <a:xfrm rot="6259744" flipV="1">
                <a:off x="5933143" y="6700134"/>
                <a:ext cx="613111" cy="56281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4644008" y="3434224"/>
              <a:ext cx="2525172" cy="1938992"/>
              <a:chOff x="2193957" y="6441136"/>
              <a:chExt cx="2525172" cy="1938992"/>
            </a:xfrm>
          </p:grpSpPr>
          <mc:AlternateContent xmlns:mc="http://schemas.openxmlformats.org/markup-compatibility/2006" xmlns:a14="http://schemas.microsoft.com/office/drawing/2010/main">
            <mc:Choice Requires="a14">
              <p:sp>
                <p:nvSpPr>
                  <p:cNvPr id="16" name="TextBox 15"/>
                  <p:cNvSpPr txBox="1"/>
                  <p:nvPr/>
                </p:nvSpPr>
                <p:spPr>
                  <a:xfrm>
                    <a:off x="2193957" y="6441136"/>
                    <a:ext cx="1872208" cy="1938992"/>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hours</a:t>
                    </a:r>
                    <a:endParaRPr lang="en-US" sz="2400" dirty="0"/>
                  </a:p>
                  <a:p>
                    <a:pPr algn="r"/>
                    <a:r>
                      <a:rPr lang="en-US" sz="2400" dirty="0" smtClean="0"/>
                      <a:t>÷ </a:t>
                    </a:r>
                    <a14:m>
                      <m:oMath xmlns:m="http://schemas.openxmlformats.org/officeDocument/2006/math">
                        <m:r>
                          <a:rPr lang="en-US" sz="2400" i="1">
                            <a:latin typeface="Cambria Math" panose="02040503050406030204" pitchFamily="18" charset="0"/>
                            <a:cs typeface="Arial" panose="020B0604020202020204" pitchFamily="34" charset="0"/>
                            <a:sym typeface="Wingdings" panose="05000000000000000000" pitchFamily="2" charset="2"/>
                          </a:rPr>
                          <m:t></m:t>
                        </m:r>
                      </m:oMath>
                    </a14:m>
                    <a:r>
                      <a:rPr lang="en-US" sz="2400" dirty="0" smtClean="0"/>
                      <a:t> </a:t>
                    </a:r>
                  </a:p>
                  <a:p>
                    <a:r>
                      <a:rPr lang="en-US" sz="2400" dirty="0" smtClean="0">
                        <a:latin typeface="Arial" panose="020B0604020202020204" pitchFamily="34" charset="0"/>
                        <a:cs typeface="Arial" panose="020B0604020202020204" pitchFamily="34" charset="0"/>
                      </a:rPr>
                      <a:t>Minutes</a:t>
                    </a:r>
                  </a:p>
                  <a:p>
                    <a:pPr algn="r"/>
                    <a:r>
                      <a:rPr lang="en-US" sz="2400" dirty="0"/>
                      <a:t> ÷ </a:t>
                    </a:r>
                    <a14:m>
                      <m:oMath xmlns:m="http://schemas.openxmlformats.org/officeDocument/2006/math">
                        <m:r>
                          <a:rPr lang="en-US" sz="2400" i="1">
                            <a:latin typeface="Cambria Math" panose="02040503050406030204" pitchFamily="18" charset="0"/>
                            <a:cs typeface="Arial" panose="020B0604020202020204" pitchFamily="34" charset="0"/>
                            <a:sym typeface="Wingdings" panose="05000000000000000000" pitchFamily="2" charset="2"/>
                          </a:rPr>
                          <m:t></m:t>
                        </m:r>
                      </m:oMath>
                    </a14:m>
                    <a:r>
                      <a:rPr lang="en-US" sz="2400" dirty="0"/>
                      <a:t> </a:t>
                    </a: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seconds</a:t>
                    </a:r>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193957" y="6441136"/>
                    <a:ext cx="1872208" cy="1938992"/>
                  </a:xfrm>
                  <a:prstGeom prst="rect">
                    <a:avLst/>
                  </a:prstGeom>
                  <a:blipFill rotWithShape="0">
                    <a:blip r:embed="rId6"/>
                    <a:stretch>
                      <a:fillRect l="-5212" t="-2201" r="-977" b="-6604"/>
                    </a:stretch>
                  </a:blipFill>
                </p:spPr>
                <p:txBody>
                  <a:bodyPr/>
                  <a:lstStyle/>
                  <a:p>
                    <a:r>
                      <a:rPr lang="en-US">
                        <a:noFill/>
                      </a:rPr>
                      <a:t> </a:t>
                    </a:r>
                  </a:p>
                </p:txBody>
              </p:sp>
            </mc:Fallback>
          </mc:AlternateContent>
          <p:sp>
            <p:nvSpPr>
              <p:cNvPr id="17" name="Arc 16"/>
              <p:cNvSpPr/>
              <p:nvPr/>
            </p:nvSpPr>
            <p:spPr>
              <a:xfrm rot="6259744" flipV="1">
                <a:off x="4131164" y="6809200"/>
                <a:ext cx="613111" cy="56281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Arc 19"/>
            <p:cNvSpPr/>
            <p:nvPr/>
          </p:nvSpPr>
          <p:spPr>
            <a:xfrm rot="6259744" flipV="1">
              <a:off x="4109914" y="4378352"/>
              <a:ext cx="613111" cy="56281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6259744" flipV="1">
              <a:off x="6558186" y="4581125"/>
              <a:ext cx="613111" cy="56281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220084026"/>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352</a:t>
            </a:r>
            <a:endParaRPr lang="en-GB" sz="1400" b="1" dirty="0">
              <a:latin typeface="Calibri" panose="020F0502020204030204" pitchFamily="34" charset="0"/>
            </a:endParaRPr>
          </a:p>
        </p:txBody>
      </p:sp>
      <p:sp>
        <p:nvSpPr>
          <p:cNvPr id="3" name="Rectangle 2"/>
          <p:cNvSpPr/>
          <p:nvPr/>
        </p:nvSpPr>
        <p:spPr>
          <a:xfrm>
            <a:off x="238559" y="1268760"/>
            <a:ext cx="5269545" cy="5133713"/>
          </a:xfrm>
          <a:prstGeom prst="rect">
            <a:avLst/>
          </a:prstGeom>
        </p:spPr>
        <p:txBody>
          <a:bodyPr wrap="square">
            <a:spAutoFit/>
          </a:bodyPr>
          <a:lstStyle/>
          <a:p>
            <a:pPr marL="457200" indent="-457200">
              <a:buClr>
                <a:srgbClr val="C00000"/>
              </a:buClr>
              <a:buFont typeface="+mj-lt"/>
              <a:buAutoNum type="arabicPeriod" startAt="4"/>
              <a:tabLst>
                <a:tab pos="914400" algn="l"/>
                <a:tab pos="2743200" algn="l"/>
              </a:tabLst>
            </a:pPr>
            <a:r>
              <a:rPr lang="en-US" sz="2340" b="1" dirty="0">
                <a:solidFill>
                  <a:srgbClr val="C00000"/>
                </a:solidFill>
                <a:latin typeface="Arial" panose="020B0604020202020204" pitchFamily="34" charset="0"/>
                <a:cs typeface="Arial" panose="020B0604020202020204" pitchFamily="34" charset="0"/>
              </a:rPr>
              <a:t>Real / STEM </a:t>
            </a:r>
            <a:r>
              <a:rPr lang="en-US" sz="2340" dirty="0">
                <a:latin typeface="Arial" panose="020B0604020202020204" pitchFamily="34" charset="0"/>
                <a:cs typeface="Arial" panose="020B0604020202020204" pitchFamily="34" charset="0"/>
              </a:rPr>
              <a:t>Concorde flew at an average of 440 metres per second. The distance between London and New York is 5600 km. What was the flight time on Concorde in hours and minutes?</a:t>
            </a:r>
          </a:p>
          <a:p>
            <a:pPr marL="457200" indent="-457200">
              <a:buClr>
                <a:srgbClr val="C00000"/>
              </a:buClr>
              <a:buFont typeface="+mj-lt"/>
              <a:buAutoNum type="arabicPeriod" startAt="4"/>
              <a:tabLst>
                <a:tab pos="914400" algn="l"/>
                <a:tab pos="2743200" algn="l"/>
              </a:tabLst>
            </a:pPr>
            <a:r>
              <a:rPr lang="en-US" sz="2340" b="1" dirty="0" smtClean="0">
                <a:solidFill>
                  <a:srgbClr val="C00000"/>
                </a:solidFill>
                <a:latin typeface="Arial" panose="020B0604020202020204" pitchFamily="34" charset="0"/>
                <a:cs typeface="Arial" panose="020B0604020202020204" pitchFamily="34" charset="0"/>
              </a:rPr>
              <a:t>STEM </a:t>
            </a:r>
            <a:r>
              <a:rPr lang="en-US" sz="2340" dirty="0">
                <a:latin typeface="Arial" panose="020B0604020202020204" pitchFamily="34" charset="0"/>
                <a:cs typeface="Arial" panose="020B0604020202020204" pitchFamily="34" charset="0"/>
              </a:rPr>
              <a:t>Vinegar is made of acetic acid and water. A factory fills 200 bottles per minute. Each bottle holds 475ml of vinegar. There is 4g of acetic acid per 100ml of </a:t>
            </a:r>
            <a:r>
              <a:rPr lang="en-US" sz="2340" dirty="0" smtClean="0">
                <a:latin typeface="Arial" panose="020B0604020202020204" pitchFamily="34" charset="0"/>
                <a:cs typeface="Arial" panose="020B0604020202020204" pitchFamily="34" charset="0"/>
              </a:rPr>
              <a:t>water.</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How </a:t>
            </a:r>
            <a:r>
              <a:rPr lang="en-US" sz="2340" dirty="0">
                <a:latin typeface="Arial" panose="020B0604020202020204" pitchFamily="34" charset="0"/>
                <a:cs typeface="Arial" panose="020B0604020202020204" pitchFamily="34" charset="0"/>
              </a:rPr>
              <a:t>much acetic acid does the factory use in 24 hours? Give your answer in </a:t>
            </a:r>
            <a:r>
              <a:rPr lang="en-US" sz="2340" dirty="0" err="1">
                <a:latin typeface="Arial" panose="020B0604020202020204" pitchFamily="34" charset="0"/>
                <a:cs typeface="Arial" panose="020B0604020202020204" pitchFamily="34" charset="0"/>
              </a:rPr>
              <a:t>tonnes</a:t>
            </a:r>
            <a:r>
              <a:rPr lang="en-US" sz="2340" dirty="0">
                <a:latin typeface="Arial" panose="020B0604020202020204" pitchFamily="34" charset="0"/>
                <a:cs typeface="Arial" panose="020B0604020202020204" pitchFamily="34" charset="0"/>
              </a:rPr>
              <a:t>.</a:t>
            </a:r>
            <a:endParaRPr lang="pl-PL" sz="234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4008292222"/>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339</a:t>
            </a:r>
            <a:endParaRPr lang="en-GB" sz="1400" b="1" dirty="0">
              <a:latin typeface="Calibri" panose="020F0502020204030204" pitchFamily="34" charset="0"/>
            </a:endParaRPr>
          </a:p>
        </p:txBody>
      </p:sp>
      <p:sp>
        <p:nvSpPr>
          <p:cNvPr id="3" name="Rectangle 2"/>
          <p:cNvSpPr/>
          <p:nvPr/>
        </p:nvSpPr>
        <p:spPr>
          <a:xfrm>
            <a:off x="251520" y="1196752"/>
            <a:ext cx="5256584" cy="5693866"/>
          </a:xfrm>
          <a:prstGeom prst="rect">
            <a:avLst/>
          </a:prstGeom>
        </p:spPr>
        <p:txBody>
          <a:bodyPr wrap="square">
            <a:spAutoFit/>
          </a:bodyPr>
          <a:lstStyle/>
          <a:p>
            <a:pPr>
              <a:buClr>
                <a:srgbClr val="C00000"/>
              </a:buClr>
              <a:tabLst>
                <a:tab pos="1079500" algn="l"/>
                <a:tab pos="2743200" algn="l"/>
              </a:tabLst>
            </a:pPr>
            <a:r>
              <a:rPr lang="en-US" sz="2700" b="1" dirty="0" smtClean="0">
                <a:solidFill>
                  <a:srgbClr val="C00000"/>
                </a:solidFill>
                <a:latin typeface="Arial" panose="020B0604020202020204" pitchFamily="34" charset="0"/>
                <a:cs typeface="Arial" panose="020B0604020202020204" pitchFamily="34" charset="0"/>
              </a:rPr>
              <a:t>Fluency </a:t>
            </a:r>
            <a:r>
              <a:rPr lang="en-US" sz="2700" b="1" dirty="0">
                <a:solidFill>
                  <a:srgbClr val="C00000"/>
                </a:solidFill>
                <a:latin typeface="Arial" panose="020B0604020202020204" pitchFamily="34" charset="0"/>
                <a:cs typeface="Arial" panose="020B0604020202020204" pitchFamily="34" charset="0"/>
              </a:rPr>
              <a:t>with measures</a:t>
            </a:r>
          </a:p>
          <a:p>
            <a:pPr marL="457200" indent="-457200">
              <a:buClr>
                <a:srgbClr val="C00000"/>
              </a:buClr>
              <a:buFont typeface="+mj-lt"/>
              <a:buAutoNum type="arabicPeriod" startAt="7"/>
              <a:tabLst>
                <a:tab pos="1079500" algn="l"/>
                <a:tab pos="274320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ratio </a:t>
            </a:r>
            <a:r>
              <a:rPr lang="en-US" sz="2700" dirty="0" smtClean="0">
                <a:latin typeface="Arial" panose="020B0604020202020204" pitchFamily="34" charset="0"/>
                <a:cs typeface="Arial" panose="020B0604020202020204" pitchFamily="34" charset="0"/>
              </a:rPr>
              <a:t>1m</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1cm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100:1.</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Copy </a:t>
            </a:r>
            <a:r>
              <a:rPr lang="en-US" sz="2700" dirty="0">
                <a:latin typeface="Arial" panose="020B0604020202020204" pitchFamily="34" charset="0"/>
                <a:cs typeface="Arial" panose="020B0604020202020204" pitchFamily="34" charset="0"/>
              </a:rPr>
              <a:t>and complete.</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 kg : </a:t>
            </a:r>
            <a:r>
              <a:rPr lang="en-US" sz="2700" dirty="0">
                <a:latin typeface="Arial" panose="020B0604020202020204" pitchFamily="34" charset="0"/>
                <a:cs typeface="Arial" panose="020B0604020202020204" pitchFamily="34" charset="0"/>
              </a:rPr>
              <a:t>1 g </a:t>
            </a:r>
            <a:r>
              <a:rPr lang="en-US" sz="2700" dirty="0" smtClean="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sym typeface="Wingdings" panose="05000000000000000000" pitchFamily="2" charset="2"/>
              </a:rPr>
              <a:t></a:t>
            </a:r>
            <a:r>
              <a:rPr lang="en-US" sz="27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1cm : 1mm </a:t>
            </a:r>
            <a:r>
              <a:rPr lang="en-US" sz="2700"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 </a:t>
            </a:r>
            <a:r>
              <a:rPr lang="en-US" sz="2700" dirty="0">
                <a:latin typeface="Arial" panose="020B0604020202020204" pitchFamily="34" charset="0"/>
                <a:cs typeface="Arial" panose="020B0604020202020204" pitchFamily="34" charset="0"/>
              </a:rPr>
              <a:t>litre: 1 ml =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 </a:t>
            </a:r>
            <a:r>
              <a:rPr lang="en-US" sz="2700" dirty="0">
                <a:latin typeface="Arial" panose="020B0604020202020204" pitchFamily="34" charset="0"/>
                <a:cs typeface="Arial" panose="020B0604020202020204" pitchFamily="34" charset="0"/>
              </a:rPr>
              <a:t>minute: 1 second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 hour : 1 </a:t>
            </a:r>
            <a:r>
              <a:rPr lang="en-US" sz="2700" dirty="0">
                <a:latin typeface="Arial" panose="020B0604020202020204" pitchFamily="34" charset="0"/>
                <a:cs typeface="Arial" panose="020B0604020202020204" pitchFamily="34" charset="0"/>
              </a:rPr>
              <a:t>minute =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sym typeface="Wingdings" panose="05000000000000000000" pitchFamily="2" charset="2"/>
              </a:rPr>
              <a:t> </a:t>
            </a:r>
            <a:endParaRPr lang="en-US" sz="2700" dirty="0">
              <a:latin typeface="Arial" panose="020B0604020202020204" pitchFamily="34" charset="0"/>
              <a:cs typeface="Arial" panose="020B0604020202020204" pitchFamily="34" charset="0"/>
            </a:endParaRPr>
          </a:p>
          <a:p>
            <a:pPr marL="401638" indent="-401638">
              <a:buClr>
                <a:srgbClr val="C00000"/>
              </a:buClr>
              <a:buFont typeface="+mj-lt"/>
              <a:buAutoNum type="arabicPeriod" startAt="7"/>
              <a:tabLst>
                <a:tab pos="1079500" algn="l"/>
                <a:tab pos="2743200" algn="l"/>
              </a:tabLst>
            </a:pPr>
            <a:r>
              <a:rPr lang="en-US" sz="2700" dirty="0" smtClean="0">
                <a:latin typeface="Arial" panose="020B0604020202020204" pitchFamily="34" charset="0"/>
                <a:cs typeface="Arial" panose="020B0604020202020204" pitchFamily="34" charset="0"/>
              </a:rPr>
              <a:t>Copy </a:t>
            </a:r>
            <a:r>
              <a:rPr lang="en-US" sz="2700" dirty="0">
                <a:latin typeface="Arial" panose="020B0604020202020204" pitchFamily="34" charset="0"/>
                <a:cs typeface="Arial" panose="020B0604020202020204" pitchFamily="34" charset="0"/>
              </a:rPr>
              <a:t>and complete, </a:t>
            </a:r>
            <a:endParaRPr lang="en-US" sz="27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180 cm =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m</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28 000 cm =</a:t>
            </a:r>
            <a:r>
              <a:rPr lang="en-US" sz="2700" dirty="0">
                <a:latin typeface="Arial" panose="020B0604020202020204" pitchFamily="34" charset="0"/>
                <a:cs typeface="Arial" panose="020B0604020202020204" pitchFamily="34" charset="0"/>
                <a:sym typeface="Wingdings" panose="05000000000000000000" pitchFamily="2" charset="2"/>
              </a:rPr>
              <a:t>  </a:t>
            </a:r>
            <a:r>
              <a:rPr lang="en-US" sz="2700" dirty="0" smtClean="0">
                <a:latin typeface="Arial" panose="020B0604020202020204" pitchFamily="34" charset="0"/>
                <a:cs typeface="Arial" panose="020B0604020202020204" pitchFamily="34" charset="0"/>
              </a:rPr>
              <a:t>m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54 600 m </a:t>
            </a:r>
            <a:r>
              <a:rPr lang="en-US" sz="2700"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km</a:t>
            </a:r>
            <a:endParaRPr lang="pl-PL"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95260"/>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352</a:t>
            </a:r>
            <a:endParaRPr lang="en-GB" sz="1400" b="1" dirty="0">
              <a:latin typeface="Calibri" panose="020F0502020204030204" pitchFamily="34" charset="0"/>
            </a:endParaRPr>
          </a:p>
        </p:txBody>
      </p:sp>
      <p:sp>
        <p:nvSpPr>
          <p:cNvPr id="3" name="Rectangle 2"/>
          <p:cNvSpPr/>
          <p:nvPr/>
        </p:nvSpPr>
        <p:spPr>
          <a:xfrm>
            <a:off x="238559" y="1268760"/>
            <a:ext cx="5269545" cy="5478423"/>
          </a:xfrm>
          <a:prstGeom prst="rect">
            <a:avLst/>
          </a:prstGeom>
        </p:spPr>
        <p:txBody>
          <a:bodyPr wrap="square">
            <a:spAutoFit/>
          </a:bodyPr>
          <a:lstStyle/>
          <a:p>
            <a:pPr marL="457200" indent="-457200">
              <a:buClr>
                <a:srgbClr val="C00000"/>
              </a:buClr>
              <a:buFont typeface="+mj-lt"/>
              <a:buAutoNum type="arabicPeriod" startAt="6"/>
              <a:tabLst>
                <a:tab pos="914400" algn="l"/>
                <a:tab pos="2743200" algn="l"/>
              </a:tabLst>
            </a:pPr>
            <a:r>
              <a:rPr lang="en-US" sz="2500" b="1" dirty="0">
                <a:solidFill>
                  <a:srgbClr val="C00000"/>
                </a:solidFill>
                <a:latin typeface="Arial" panose="020B0604020202020204" pitchFamily="34" charset="0"/>
                <a:cs typeface="Arial" panose="020B0604020202020204" pitchFamily="34" charset="0"/>
              </a:rPr>
              <a:t>Real / Finance </a:t>
            </a:r>
            <a:r>
              <a:rPr lang="en-US" sz="2500" dirty="0">
                <a:latin typeface="Arial" panose="020B0604020202020204" pitchFamily="34" charset="0"/>
                <a:cs typeface="Arial" panose="020B0604020202020204" pitchFamily="34" charset="0"/>
              </a:rPr>
              <a:t>One day in May 2006, the price of copper hit a high at £4463 per </a:t>
            </a:r>
            <a:r>
              <a:rPr lang="en-US" sz="2500" dirty="0" err="1">
                <a:latin typeface="Arial" panose="020B0604020202020204" pitchFamily="34" charset="0"/>
                <a:cs typeface="Arial" panose="020B0604020202020204" pitchFamily="34" charset="0"/>
              </a:rPr>
              <a:t>tonne</a:t>
            </a:r>
            <a:r>
              <a:rPr lang="en-US" sz="2500" dirty="0">
                <a:latin typeface="Arial" panose="020B0604020202020204" pitchFamily="34" charset="0"/>
                <a:cs typeface="Arial" panose="020B0604020202020204" pitchFamily="34" charset="0"/>
              </a:rPr>
              <a:t>. A 2p coin weighs 7.12g. Those made before 1992 are 97 per cent </a:t>
            </a:r>
            <a:r>
              <a:rPr lang="en-US" sz="2500" dirty="0" smtClean="0">
                <a:latin typeface="Arial" panose="020B0604020202020204" pitchFamily="34" charset="0"/>
                <a:cs typeface="Arial" panose="020B0604020202020204" pitchFamily="34" charset="0"/>
              </a:rPr>
              <a:t>copper.</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How </a:t>
            </a:r>
            <a:r>
              <a:rPr lang="en-US" sz="2500" dirty="0">
                <a:latin typeface="Arial" panose="020B0604020202020204" pitchFamily="34" charset="0"/>
                <a:cs typeface="Arial" panose="020B0604020202020204" pitchFamily="34" charset="0"/>
              </a:rPr>
              <a:t>much was a 2p coin, made before 1992, worth in copper on that day in May 2006? Give your answer to the nearest penny.</a:t>
            </a:r>
          </a:p>
          <a:p>
            <a:pPr marL="457200" indent="-457200">
              <a:buClr>
                <a:srgbClr val="C00000"/>
              </a:buClr>
              <a:buFont typeface="+mj-lt"/>
              <a:buAutoNum type="arabicPeriod" startAt="6"/>
              <a:tabLst>
                <a:tab pos="914400" algn="l"/>
                <a:tab pos="2743200" algn="l"/>
              </a:tabLst>
            </a:pPr>
            <a:r>
              <a:rPr lang="en-US" sz="2500" b="1" dirty="0" smtClean="0">
                <a:solidFill>
                  <a:srgbClr val="C00000"/>
                </a:solidFill>
                <a:latin typeface="Arial" panose="020B0604020202020204" pitchFamily="34" charset="0"/>
                <a:cs typeface="Arial" panose="020B0604020202020204" pitchFamily="34" charset="0"/>
              </a:rPr>
              <a:t>Reflect </a:t>
            </a:r>
            <a:r>
              <a:rPr lang="en-US" sz="2500" dirty="0">
                <a:latin typeface="Arial" panose="020B0604020202020204" pitchFamily="34" charset="0"/>
                <a:cs typeface="Arial" panose="020B0604020202020204" pitchFamily="34" charset="0"/>
              </a:rPr>
              <a:t>How did the arrow diagrams help you? Is this a strategy you would use again to solve problems?</a:t>
            </a:r>
            <a:endParaRPr lang="pl-PL" sz="25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71828435"/>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352</a:t>
            </a:r>
            <a:endParaRPr lang="en-GB" sz="1400" b="1" dirty="0">
              <a:latin typeface="Calibri" panose="020F0502020204030204" pitchFamily="34" charset="0"/>
            </a:endParaRPr>
          </a:p>
        </p:txBody>
      </p:sp>
      <p:sp>
        <p:nvSpPr>
          <p:cNvPr id="3" name="Rectangle 2"/>
          <p:cNvSpPr/>
          <p:nvPr/>
        </p:nvSpPr>
        <p:spPr>
          <a:xfrm>
            <a:off x="238559" y="2204864"/>
            <a:ext cx="5269545" cy="4493538"/>
          </a:xfrm>
          <a:prstGeom prst="rect">
            <a:avLst/>
          </a:prstGeom>
        </p:spPr>
        <p:txBody>
          <a:bodyPr wrap="square">
            <a:spAutoFit/>
          </a:bodyPr>
          <a:lstStyle/>
          <a:p>
            <a:pPr>
              <a:buClr>
                <a:srgbClr val="C00000"/>
              </a:buClr>
              <a:tabLst>
                <a:tab pos="914400" algn="l"/>
                <a:tab pos="2743200" algn="l"/>
              </a:tabLst>
            </a:pPr>
            <a:r>
              <a:rPr lang="en-US" sz="2200" b="1" dirty="0">
                <a:solidFill>
                  <a:srgbClr val="C00000"/>
                </a:solidFill>
                <a:latin typeface="Arial" panose="020B0604020202020204" pitchFamily="34" charset="0"/>
                <a:cs typeface="Arial" panose="020B0604020202020204" pitchFamily="34" charset="0"/>
              </a:rPr>
              <a:t>Percentages</a:t>
            </a:r>
          </a:p>
          <a:p>
            <a:pPr marL="457200" indent="-457200">
              <a:buClr>
                <a:srgbClr val="C00000"/>
              </a:buClr>
              <a:buFont typeface="+mj-lt"/>
              <a:buAutoNum type="arabicPeriod"/>
              <a:tabLst>
                <a:tab pos="914400" algn="l"/>
                <a:tab pos="2743200" algn="l"/>
              </a:tabLst>
            </a:pPr>
            <a:r>
              <a:rPr lang="en-US" sz="2200" b="1" dirty="0" smtClean="0">
                <a:solidFill>
                  <a:srgbClr val="C00000"/>
                </a:solidFill>
                <a:latin typeface="Arial" panose="020B0604020202020204" pitchFamily="34" charset="0"/>
                <a:cs typeface="Arial" panose="020B0604020202020204" pitchFamily="34" charset="0"/>
              </a:rPr>
              <a:t>Finance</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Danny bought a car for £</a:t>
            </a:r>
            <a:r>
              <a:rPr lang="en-US" sz="2200" dirty="0" smtClean="0">
                <a:latin typeface="Arial" panose="020B0604020202020204" pitchFamily="34" charset="0"/>
                <a:cs typeface="Arial" panose="020B0604020202020204" pitchFamily="34" charset="0"/>
              </a:rPr>
              <a:t>10000</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value of the car depreciated by 20% in the first </a:t>
            </a:r>
            <a:r>
              <a:rPr lang="en-US" sz="2200" dirty="0" smtClean="0">
                <a:latin typeface="Arial" panose="020B0604020202020204" pitchFamily="34" charset="0"/>
                <a:cs typeface="Arial" panose="020B0604020202020204" pitchFamily="34" charset="0"/>
              </a:rPr>
              <a:t>year.</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Its </a:t>
            </a:r>
            <a:r>
              <a:rPr lang="en-US" sz="2200" dirty="0">
                <a:latin typeface="Arial" panose="020B0604020202020204" pitchFamily="34" charset="0"/>
                <a:cs typeface="Arial" panose="020B0604020202020204" pitchFamily="34" charset="0"/>
              </a:rPr>
              <a:t>value depreciated by another 10% in the second </a:t>
            </a:r>
            <a:r>
              <a:rPr lang="en-US" sz="2200" dirty="0" smtClean="0">
                <a:latin typeface="Arial" panose="020B0604020202020204" pitchFamily="34" charset="0"/>
                <a:cs typeface="Arial" panose="020B0604020202020204" pitchFamily="34" charset="0"/>
              </a:rPr>
              <a:t>year.</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value of Danny's car at the end of two years.</a:t>
            </a:r>
          </a:p>
          <a:p>
            <a:pPr marL="457200" indent="-457200">
              <a:buClr>
                <a:srgbClr val="C00000"/>
              </a:buClr>
              <a:buFont typeface="+mj-lt"/>
              <a:buAutoNum type="arabicPeriod"/>
              <a:tabLst>
                <a:tab pos="914400" algn="l"/>
                <a:tab pos="2743200" algn="l"/>
              </a:tabLst>
            </a:pPr>
            <a:r>
              <a:rPr lang="en-US" sz="2200" b="1" dirty="0" smtClean="0">
                <a:solidFill>
                  <a:srgbClr val="C00000"/>
                </a:solidFill>
                <a:latin typeface="Arial" panose="020B0604020202020204" pitchFamily="34" charset="0"/>
                <a:cs typeface="Arial" panose="020B0604020202020204" pitchFamily="34" charset="0"/>
              </a:rPr>
              <a:t>Finance </a:t>
            </a:r>
            <a:r>
              <a:rPr lang="en-US" sz="2200" dirty="0">
                <a:latin typeface="Arial" panose="020B0604020202020204" pitchFamily="34" charset="0"/>
                <a:cs typeface="Arial" panose="020B0604020202020204" pitchFamily="34" charset="0"/>
              </a:rPr>
              <a:t>£3500 is invested for 3 years at 3.4% compound </a:t>
            </a:r>
            <a:r>
              <a:rPr lang="en-US" sz="2200" dirty="0" smtClean="0">
                <a:latin typeface="Arial" panose="020B0604020202020204" pitchFamily="34" charset="0"/>
                <a:cs typeface="Arial" panose="020B0604020202020204" pitchFamily="34" charset="0"/>
              </a:rPr>
              <a:t>interest.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total amount in the account after 3 years.</a:t>
            </a:r>
            <a:endParaRPr lang="pl-PL" sz="22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57864384"/>
              </p:ext>
            </p:extLst>
          </p:nvPr>
        </p:nvGraphicFramePr>
        <p:xfrm>
          <a:off x="251518" y="1226308"/>
          <a:ext cx="8568952" cy="944880"/>
        </p:xfrm>
        <a:graphic>
          <a:graphicData uri="http://schemas.openxmlformats.org/drawingml/2006/table">
            <a:tbl>
              <a:tblPr firstRow="1" bandRow="1">
                <a:effectLst/>
                <a:tableStyleId>{5940675A-B579-460E-94D1-54222C63F5DA}</a:tableStyleId>
              </a:tblPr>
              <a:tblGrid>
                <a:gridCol w="2664298"/>
                <a:gridCol w="5904654"/>
              </a:tblGrid>
              <a:tr h="475707">
                <a:tc>
                  <a:txBody>
                    <a:bodyPr/>
                    <a:lstStyle/>
                    <a:p>
                      <a:r>
                        <a:rPr lang="en-US" sz="2800" b="1" dirty="0" smtClean="0">
                          <a:latin typeface="Arial" panose="020B0604020202020204" pitchFamily="34" charset="0"/>
                          <a:cs typeface="Arial" panose="020B0604020202020204" pitchFamily="34" charset="0"/>
                        </a:rPr>
                        <a:t>11. Check up</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anose="020B0604020202020204" pitchFamily="34" charset="0"/>
                          <a:cs typeface="Arial" panose="020B0604020202020204" pitchFamily="34" charset="0"/>
                        </a:rPr>
                        <a:t>Log how you did on your Student Progression Chart</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1">
                        <a:lumMod val="20000"/>
                        <a:lumOff val="80000"/>
                      </a:schemeClr>
                    </a:solidFill>
                  </a:tcPr>
                </a:tc>
              </a:tr>
            </a:tbl>
          </a:graphicData>
        </a:graphic>
      </p:graphicFrame>
      <p:sp>
        <p:nvSpPr>
          <p:cNvPr id="7" name="Rectangle 6"/>
          <p:cNvSpPr/>
          <p:nvPr/>
        </p:nvSpPr>
        <p:spPr>
          <a:xfrm>
            <a:off x="5580112" y="2221102"/>
            <a:ext cx="3200036" cy="437625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2276872"/>
            <a:ext cx="548640" cy="548640"/>
          </a:xfrm>
          <a:prstGeom prst="rect">
            <a:avLst/>
          </a:prstGeom>
        </p:spPr>
      </p:pic>
    </p:spTree>
    <p:extLst>
      <p:ext uri="{BB962C8B-B14F-4D97-AF65-F5344CB8AC3E}">
        <p14:creationId xmlns:p14="http://schemas.microsoft.com/office/powerpoint/2010/main" val="1205349404"/>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352</a:t>
            </a:r>
            <a:endParaRPr lang="en-GB" sz="1400" b="1" dirty="0">
              <a:latin typeface="Calibri" panose="020F0502020204030204" pitchFamily="34" charset="0"/>
            </a:endParaRPr>
          </a:p>
        </p:txBody>
      </p:sp>
      <p:sp>
        <p:nvSpPr>
          <p:cNvPr id="3" name="Rectangle 2"/>
          <p:cNvSpPr/>
          <p:nvPr/>
        </p:nvSpPr>
        <p:spPr>
          <a:xfrm>
            <a:off x="238559" y="1196752"/>
            <a:ext cx="5269545" cy="4893647"/>
          </a:xfrm>
          <a:prstGeom prst="rect">
            <a:avLst/>
          </a:prstGeom>
        </p:spPr>
        <p:txBody>
          <a:bodyPr wrap="square">
            <a:spAutoFit/>
          </a:bodyPr>
          <a:lstStyle/>
          <a:p>
            <a:pPr>
              <a:buClr>
                <a:srgbClr val="C00000"/>
              </a:buClr>
              <a:tabLst>
                <a:tab pos="914400" algn="l"/>
                <a:tab pos="2743200" algn="l"/>
              </a:tabLst>
            </a:pPr>
            <a:r>
              <a:rPr lang="en-US" sz="2400" b="1" dirty="0">
                <a:solidFill>
                  <a:srgbClr val="C00000"/>
                </a:solidFill>
                <a:latin typeface="Arial" panose="020B0604020202020204" pitchFamily="34" charset="0"/>
                <a:cs typeface="Arial" panose="020B0604020202020204" pitchFamily="34" charset="0"/>
              </a:rPr>
              <a:t>Percentages</a:t>
            </a:r>
          </a:p>
          <a:p>
            <a:pPr marL="457200" indent="-457200">
              <a:buClr>
                <a:srgbClr val="C00000"/>
              </a:buClr>
              <a:buFont typeface="+mj-lt"/>
              <a:buAutoNum type="arabicPeriod" startAt="3"/>
              <a:tabLst>
                <a:tab pos="914400" algn="l"/>
                <a:tab pos="2743200" algn="l"/>
              </a:tabLst>
            </a:pPr>
            <a:r>
              <a:rPr lang="en-US" sz="2400" b="1" dirty="0">
                <a:solidFill>
                  <a:srgbClr val="C00000"/>
                </a:solidFill>
                <a:latin typeface="Arial" panose="020B0604020202020204" pitchFamily="34" charset="0"/>
                <a:cs typeface="Arial" panose="020B0604020202020204" pitchFamily="34" charset="0"/>
              </a:rPr>
              <a:t>Real</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number of bees in a hive decreases by 3% each year. There are 7500 bees in the hive at the beginning of 2014. How many bees will there be in the hive at the end of 2020?</a:t>
            </a:r>
          </a:p>
          <a:p>
            <a:pPr marL="457200" indent="-457200">
              <a:buClr>
                <a:srgbClr val="C00000"/>
              </a:buClr>
              <a:buFont typeface="+mj-lt"/>
              <a:buAutoNum type="arabicPeriod" startAt="3"/>
              <a:tabLst>
                <a:tab pos="914400" algn="l"/>
                <a:tab pos="2743200" algn="l"/>
              </a:tabLst>
            </a:pPr>
            <a:r>
              <a:rPr lang="en-US" sz="2400" b="1" dirty="0" smtClean="0">
                <a:solidFill>
                  <a:srgbClr val="C00000"/>
                </a:solidFill>
                <a:latin typeface="Arial" panose="020B0604020202020204" pitchFamily="34" charset="0"/>
                <a:cs typeface="Arial" panose="020B0604020202020204" pitchFamily="34" charset="0"/>
              </a:rPr>
              <a:t>Reasoning </a:t>
            </a:r>
            <a:r>
              <a:rPr lang="en-US" sz="2400" b="1" dirty="0">
                <a:solidFill>
                  <a:srgbClr val="C00000"/>
                </a:solidFill>
                <a:latin typeface="Arial" panose="020B0604020202020204" pitchFamily="34" charset="0"/>
                <a:cs typeface="Arial" panose="020B0604020202020204" pitchFamily="34" charset="0"/>
              </a:rPr>
              <a:t>/ Finance </a:t>
            </a:r>
            <a:r>
              <a:rPr lang="en-US" sz="2400" dirty="0">
                <a:latin typeface="Arial" panose="020B0604020202020204" pitchFamily="34" charset="0"/>
                <a:cs typeface="Arial" panose="020B0604020202020204" pitchFamily="34" charset="0"/>
              </a:rPr>
              <a:t>Gavin invests £4500 at a compound interest rate of 4.2% per annum. How many years before the investment has grown to £5527.78?</a:t>
            </a:r>
            <a:endParaRPr lang="pl-PL" sz="2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
        <p:nvSpPr>
          <p:cNvPr id="10" name="Rectangle 9"/>
          <p:cNvSpPr/>
          <p:nvPr/>
        </p:nvSpPr>
        <p:spPr>
          <a:xfrm flipH="1">
            <a:off x="222503" y="6189548"/>
            <a:ext cx="8597969" cy="4154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b="1" i="1" dirty="0" err="1" smtClean="0">
                <a:solidFill>
                  <a:srgbClr val="C00000"/>
                </a:solidFill>
                <a:latin typeface="Arial" panose="020B0604020202020204" pitchFamily="34" charset="0"/>
                <a:cs typeface="Arial" panose="020B0604020202020204" pitchFamily="34" charset="0"/>
              </a:rPr>
              <a:t>Active</a:t>
            </a:r>
            <a:r>
              <a:rPr lang="en-US" sz="2100" b="1" dirty="0" err="1" smtClean="0">
                <a:solidFill>
                  <a:srgbClr val="C00000"/>
                </a:solidFill>
                <a:latin typeface="Arial" panose="020B0604020202020204" pitchFamily="34" charset="0"/>
                <a:cs typeface="Arial" panose="020B0604020202020204" pitchFamily="34" charset="0"/>
              </a:rPr>
              <a:t>Learn</a:t>
            </a:r>
            <a:r>
              <a:rPr lang="en-US" sz="2100" b="1" dirty="0" smtClean="0">
                <a:solidFill>
                  <a:srgbClr val="C00000"/>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Homework, practice and support: Higher </a:t>
            </a:r>
            <a:r>
              <a:rPr lang="en-US" sz="2100" dirty="0" smtClean="0">
                <a:solidFill>
                  <a:schemeClr val="tx1"/>
                </a:solidFill>
                <a:latin typeface="Arial" panose="020B0604020202020204" pitchFamily="34" charset="0"/>
                <a:cs typeface="Arial" panose="020B0604020202020204" pitchFamily="34" charset="0"/>
              </a:rPr>
              <a:t>11 Checkup</a:t>
            </a:r>
            <a:endParaRPr lang="en-US" sz="2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6396914"/>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352</a:t>
            </a:r>
            <a:endParaRPr lang="en-GB" sz="1400" b="1" dirty="0">
              <a:latin typeface="Calibri" panose="020F0502020204030204" pitchFamily="34" charset="0"/>
            </a:endParaRPr>
          </a:p>
        </p:txBody>
      </p:sp>
      <p:sp>
        <p:nvSpPr>
          <p:cNvPr id="3" name="Rectangle 2"/>
          <p:cNvSpPr/>
          <p:nvPr/>
        </p:nvSpPr>
        <p:spPr>
          <a:xfrm>
            <a:off x="238559" y="1196752"/>
            <a:ext cx="5269545" cy="5403018"/>
          </a:xfrm>
          <a:prstGeom prst="rect">
            <a:avLst/>
          </a:prstGeom>
        </p:spPr>
        <p:txBody>
          <a:bodyPr wrap="square">
            <a:spAutoFit/>
          </a:bodyPr>
          <a:lstStyle/>
          <a:p>
            <a:pPr>
              <a:buClr>
                <a:srgbClr val="C00000"/>
              </a:buClr>
              <a:tabLst>
                <a:tab pos="914400" algn="l"/>
                <a:tab pos="2743200" algn="l"/>
              </a:tabLst>
            </a:pPr>
            <a:r>
              <a:rPr lang="en-US" sz="2030" b="1" dirty="0" smtClean="0">
                <a:solidFill>
                  <a:srgbClr val="0070C0"/>
                </a:solidFill>
                <a:latin typeface="Arial" panose="020B0604020202020204" pitchFamily="34" charset="0"/>
                <a:cs typeface="Arial" panose="020B0604020202020204" pitchFamily="34" charset="0"/>
              </a:rPr>
              <a:t>Compound </a:t>
            </a:r>
            <a:r>
              <a:rPr lang="en-US" sz="2030" b="1" dirty="0">
                <a:solidFill>
                  <a:srgbClr val="0070C0"/>
                </a:solidFill>
                <a:latin typeface="Arial" panose="020B0604020202020204" pitchFamily="34" charset="0"/>
                <a:cs typeface="Arial" panose="020B0604020202020204" pitchFamily="34" charset="0"/>
              </a:rPr>
              <a:t>measures</a:t>
            </a:r>
          </a:p>
          <a:p>
            <a:pPr marL="400050" indent="-400050">
              <a:buClr>
                <a:srgbClr val="C00000"/>
              </a:buClr>
              <a:buFont typeface="+mj-lt"/>
              <a:buAutoNum type="arabicPeriod" startAt="5"/>
              <a:tabLst>
                <a:tab pos="914400" algn="l"/>
                <a:tab pos="2743200" algn="l"/>
              </a:tabLst>
            </a:pPr>
            <a:r>
              <a:rPr lang="en-US" sz="2030" b="1" dirty="0" smtClean="0">
                <a:solidFill>
                  <a:srgbClr val="C00000"/>
                </a:solidFill>
                <a:latin typeface="Arial" panose="020B0604020202020204" pitchFamily="34" charset="0"/>
                <a:cs typeface="Arial" panose="020B0604020202020204" pitchFamily="34" charset="0"/>
              </a:rPr>
              <a:t>Reasoning </a:t>
            </a:r>
            <a:r>
              <a:rPr lang="en-US" sz="2030" b="1" dirty="0">
                <a:solidFill>
                  <a:srgbClr val="C00000"/>
                </a:solidFill>
                <a:latin typeface="Arial" panose="020B0604020202020204" pitchFamily="34" charset="0"/>
                <a:cs typeface="Arial" panose="020B0604020202020204" pitchFamily="34" charset="0"/>
              </a:rPr>
              <a:t>/ Finance </a:t>
            </a:r>
            <a:r>
              <a:rPr lang="en-US" sz="2030" dirty="0">
                <a:latin typeface="Arial" panose="020B0604020202020204" pitchFamily="34" charset="0"/>
                <a:cs typeface="Arial" panose="020B0604020202020204" pitchFamily="34" charset="0"/>
              </a:rPr>
              <a:t>Scott works a basic 30-hour week. He is paid £8.10 an hour for this work. He is paid time and a quarter for each hour he works on a Saturday and time and a half for each hour he works on a Sunday.</a:t>
            </a:r>
          </a:p>
          <a:p>
            <a:pPr marL="742950" lvl="1" indent="-342900">
              <a:buClr>
                <a:srgbClr val="C00000"/>
              </a:buClr>
              <a:buFont typeface="+mj-lt"/>
              <a:buAutoNum type="alphaLcPeriod"/>
              <a:tabLst>
                <a:tab pos="2743200" algn="l"/>
              </a:tabLst>
            </a:pPr>
            <a:r>
              <a:rPr lang="en-US" sz="2030" dirty="0" smtClean="0">
                <a:latin typeface="Arial" panose="020B0604020202020204" pitchFamily="34" charset="0"/>
                <a:cs typeface="Arial" panose="020B0604020202020204" pitchFamily="34" charset="0"/>
              </a:rPr>
              <a:t>Scott </a:t>
            </a:r>
            <a:r>
              <a:rPr lang="en-US" sz="2030" dirty="0">
                <a:latin typeface="Arial" panose="020B0604020202020204" pitchFamily="34" charset="0"/>
                <a:cs typeface="Arial" panose="020B0604020202020204" pitchFamily="34" charset="0"/>
              </a:rPr>
              <a:t>works a basic 30-hour week, plus 5 hours on Saturday and 4 hours on </a:t>
            </a:r>
            <a:r>
              <a:rPr lang="en-US" sz="2030" dirty="0" smtClean="0">
                <a:latin typeface="Arial" panose="020B0604020202020204" pitchFamily="34" charset="0"/>
                <a:cs typeface="Arial" panose="020B0604020202020204" pitchFamily="34" charset="0"/>
              </a:rPr>
              <a:t>Sunday.</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How </a:t>
            </a:r>
            <a:r>
              <a:rPr lang="en-US" sz="2030" dirty="0">
                <a:latin typeface="Arial" panose="020B0604020202020204" pitchFamily="34" charset="0"/>
                <a:cs typeface="Arial" panose="020B0604020202020204" pitchFamily="34" charset="0"/>
              </a:rPr>
              <a:t>much is Scott paid for the week?</a:t>
            </a:r>
          </a:p>
          <a:p>
            <a:pPr marL="742950" lvl="1" indent="-342900">
              <a:buClr>
                <a:srgbClr val="C00000"/>
              </a:buClr>
              <a:buFont typeface="+mj-lt"/>
              <a:buAutoNum type="alphaLcPeriod"/>
              <a:tabLst>
                <a:tab pos="2743200" algn="l"/>
              </a:tabLst>
            </a:pPr>
            <a:r>
              <a:rPr lang="en-US" sz="2030" dirty="0" smtClean="0">
                <a:latin typeface="Arial" panose="020B0604020202020204" pitchFamily="34" charset="0"/>
                <a:cs typeface="Arial" panose="020B0604020202020204" pitchFamily="34" charset="0"/>
              </a:rPr>
              <a:t>In </a:t>
            </a:r>
            <a:r>
              <a:rPr lang="en-US" sz="2030" dirty="0">
                <a:latin typeface="Arial" panose="020B0604020202020204" pitchFamily="34" charset="0"/>
                <a:cs typeface="Arial" panose="020B0604020202020204" pitchFamily="34" charset="0"/>
              </a:rPr>
              <a:t>one week Scott works a basic 30-hour week and some hours on </a:t>
            </a:r>
            <a:r>
              <a:rPr lang="en-US" sz="2030" dirty="0" smtClean="0">
                <a:latin typeface="Arial" panose="020B0604020202020204" pitchFamily="34" charset="0"/>
                <a:cs typeface="Arial" panose="020B0604020202020204" pitchFamily="34" charset="0"/>
              </a:rPr>
              <a:t>Saturday.</a:t>
            </a:r>
            <a:br>
              <a:rPr lang="en-US" sz="2030" dirty="0" smtClean="0">
                <a:latin typeface="Arial" panose="020B0604020202020204" pitchFamily="34" charset="0"/>
                <a:cs typeface="Arial" panose="020B0604020202020204" pitchFamily="34" charset="0"/>
              </a:rPr>
            </a:br>
            <a:r>
              <a:rPr lang="en-US" sz="2030" dirty="0" smtClean="0">
                <a:latin typeface="Arial" panose="020B0604020202020204" pitchFamily="34" charset="0"/>
                <a:cs typeface="Arial" panose="020B0604020202020204" pitchFamily="34" charset="0"/>
              </a:rPr>
              <a:t>He </a:t>
            </a:r>
            <a:r>
              <a:rPr lang="en-US" sz="2030" dirty="0">
                <a:latin typeface="Arial" panose="020B0604020202020204" pitchFamily="34" charset="0"/>
                <a:cs typeface="Arial" panose="020B0604020202020204" pitchFamily="34" charset="0"/>
              </a:rPr>
              <a:t>is paid £303.75 for the week. How many hours did Scott work on Saturday?</a:t>
            </a:r>
            <a:endParaRPr lang="pl-PL" sz="203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31607821"/>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353</a:t>
            </a:r>
            <a:endParaRPr lang="en-GB" sz="1400" b="1" dirty="0">
              <a:latin typeface="Calibri" panose="020F0502020204030204" pitchFamily="34" charset="0"/>
            </a:endParaRPr>
          </a:p>
        </p:txBody>
      </p:sp>
      <p:sp>
        <p:nvSpPr>
          <p:cNvPr id="3" name="Rectangle 2"/>
          <p:cNvSpPr/>
          <p:nvPr/>
        </p:nvSpPr>
        <p:spPr>
          <a:xfrm>
            <a:off x="238559" y="4293096"/>
            <a:ext cx="5197537" cy="2308324"/>
          </a:xfrm>
          <a:prstGeom prst="rect">
            <a:avLst/>
          </a:prstGeom>
        </p:spPr>
        <p:txBody>
          <a:bodyPr wrap="square">
            <a:spAutoFit/>
          </a:bodyPr>
          <a:lstStyle/>
          <a:p>
            <a:pPr marL="457200" indent="-457200">
              <a:buClr>
                <a:srgbClr val="C00000"/>
              </a:buClr>
              <a:buFont typeface="+mj-lt"/>
              <a:buAutoNum type="arabicPeriod" startAt="7"/>
              <a:tabLst>
                <a:tab pos="914400" algn="l"/>
                <a:tab pos="2743200" algn="l"/>
              </a:tabLst>
            </a:pPr>
            <a:r>
              <a:rPr lang="en-US" sz="2400" b="1" dirty="0" smtClean="0">
                <a:solidFill>
                  <a:srgbClr val="C00000"/>
                </a:solidFill>
                <a:latin typeface="Arial" panose="020B0604020202020204" pitchFamily="34" charset="0"/>
                <a:cs typeface="Arial" panose="020B0604020202020204" pitchFamily="34" charset="0"/>
              </a:rPr>
              <a:t>Reasoning </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mass of this plastic cuboid is 2208 </a:t>
            </a:r>
            <a:r>
              <a:rPr lang="en-US" sz="2400" dirty="0" smtClean="0">
                <a:latin typeface="Arial" panose="020B0604020202020204" pitchFamily="34" charset="0"/>
                <a:cs typeface="Arial" panose="020B0604020202020204" pitchFamily="34" charset="0"/>
              </a:rPr>
              <a:t>g.</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density </a:t>
            </a:r>
            <a:r>
              <a:rPr lang="en-US" sz="2400" dirty="0">
                <a:latin typeface="Arial" panose="020B0604020202020204" pitchFamily="34" charset="0"/>
                <a:cs typeface="Arial" panose="020B0604020202020204" pitchFamily="34" charset="0"/>
              </a:rPr>
              <a:t>of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plastic </a:t>
            </a:r>
            <a:r>
              <a:rPr lang="en-US" sz="2400" dirty="0">
                <a:latin typeface="Arial" panose="020B0604020202020204" pitchFamily="34" charset="0"/>
                <a:cs typeface="Arial" panose="020B0604020202020204" pitchFamily="34" charset="0"/>
              </a:rPr>
              <a:t>in grams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per </a:t>
            </a:r>
            <a:r>
              <a:rPr lang="en-US" sz="2400" dirty="0">
                <a:latin typeface="Arial" panose="020B0604020202020204" pitchFamily="34" charset="0"/>
                <a:cs typeface="Arial" panose="020B0604020202020204" pitchFamily="34" charset="0"/>
              </a:rPr>
              <a:t>cm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endParaRPr lang="pl-PL"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pSp>
        <p:nvGrpSpPr>
          <p:cNvPr id="7" name="Group 6"/>
          <p:cNvGrpSpPr/>
          <p:nvPr/>
        </p:nvGrpSpPr>
        <p:grpSpPr>
          <a:xfrm>
            <a:off x="305905" y="1268760"/>
            <a:ext cx="5130191" cy="2931710"/>
            <a:chOff x="3483872" y="1089031"/>
            <a:chExt cx="5264592" cy="2931710"/>
          </a:xfrm>
        </p:grpSpPr>
        <p:sp>
          <p:nvSpPr>
            <p:cNvPr id="8" name="Round Diagonal Corner Rectangle 7"/>
            <p:cNvSpPr/>
            <p:nvPr/>
          </p:nvSpPr>
          <p:spPr>
            <a:xfrm>
              <a:off x="3491880" y="1089031"/>
              <a:ext cx="5256584" cy="293171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2354491"/>
            </a:xfrm>
            <a:prstGeom prst="rect">
              <a:avLst/>
            </a:prstGeom>
          </p:spPr>
          <p:txBody>
            <a:bodyPr wrap="square">
              <a:spAutoFit/>
            </a:bodyPr>
            <a:lstStyle/>
            <a:p>
              <a:pPr>
                <a:spcAft>
                  <a:spcPts val="0"/>
                </a:spcAft>
                <a:tabLst>
                  <a:tab pos="4972050" algn="r"/>
                </a:tabLst>
              </a:pPr>
              <a:r>
                <a:rPr lang="en-US" sz="2100" dirty="0"/>
                <a:t>There are 40 litres of water in a barrel. The water flows out of the barrel at a rate of 125 </a:t>
              </a:r>
              <a:r>
                <a:rPr lang="en-US" sz="2100" dirty="0" smtClean="0"/>
                <a:t>milliliters </a:t>
              </a:r>
              <a:r>
                <a:rPr lang="en-US" sz="2100" dirty="0"/>
                <a:t>per second.</a:t>
              </a:r>
            </a:p>
            <a:p>
              <a:pPr>
                <a:spcAft>
                  <a:spcPts val="0"/>
                </a:spcAft>
                <a:tabLst>
                  <a:tab pos="4972050" algn="r"/>
                </a:tabLst>
              </a:pPr>
              <a:r>
                <a:rPr lang="en-US" sz="2100" dirty="0"/>
                <a:t>1 litre = 1000 </a:t>
              </a:r>
              <a:r>
                <a:rPr lang="en-US" sz="2100" dirty="0" smtClean="0"/>
                <a:t>milliliters</a:t>
              </a:r>
              <a:endParaRPr lang="en-US" sz="2100" dirty="0"/>
            </a:p>
            <a:p>
              <a:pPr>
                <a:spcAft>
                  <a:spcPts val="0"/>
                </a:spcAft>
                <a:tabLst>
                  <a:tab pos="4972050" algn="r"/>
                </a:tabLst>
              </a:pPr>
              <a:r>
                <a:rPr lang="en-US" sz="2100" dirty="0"/>
                <a:t>Work out the time it takes for the barrel to empty completely. </a:t>
              </a:r>
              <a:r>
                <a:rPr lang="en-US" sz="2100" dirty="0" smtClean="0"/>
                <a:t>	</a:t>
              </a:r>
              <a:r>
                <a:rPr lang="en-US" sz="2100" b="1" dirty="0" smtClean="0"/>
                <a:t>(</a:t>
              </a:r>
              <a:r>
                <a:rPr lang="en-US" sz="2100" b="1" dirty="0"/>
                <a:t>3 marks)</a:t>
              </a:r>
            </a:p>
            <a:p>
              <a:pPr algn="r">
                <a:spcAft>
                  <a:spcPts val="0"/>
                </a:spcAft>
                <a:tabLst>
                  <a:tab pos="4972050" algn="r"/>
                </a:tabLst>
              </a:pPr>
              <a:r>
                <a:rPr lang="en-US" sz="2100" i="1" dirty="0"/>
                <a:t>May 2009, QIO, 1380/3HJ</a:t>
              </a:r>
              <a:endParaRPr lang="en-US" sz="2100" b="1" i="1" dirty="0"/>
            </a:p>
          </p:txBody>
        </p:sp>
      </p:grpSp>
      <p:pic>
        <p:nvPicPr>
          <p:cNvPr id="2" name="Picture 1"/>
          <p:cNvPicPr>
            <a:picLocks noChangeAspect="1"/>
          </p:cNvPicPr>
          <p:nvPr/>
        </p:nvPicPr>
        <p:blipFill rotWithShape="1">
          <a:blip r:embed="rId5"/>
          <a:srcRect l="56300" t="56923" r="26375" b="23692"/>
          <a:stretch/>
        </p:blipFill>
        <p:spPr>
          <a:xfrm>
            <a:off x="3059833" y="5092541"/>
            <a:ext cx="2395716" cy="1471369"/>
          </a:xfrm>
          <a:prstGeom prst="rect">
            <a:avLst/>
          </a:prstGeom>
        </p:spPr>
      </p:pic>
    </p:spTree>
    <p:extLst>
      <p:ext uri="{BB962C8B-B14F-4D97-AF65-F5344CB8AC3E}">
        <p14:creationId xmlns:p14="http://schemas.microsoft.com/office/powerpoint/2010/main" val="1267784751"/>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353</a:t>
            </a:r>
            <a:endParaRPr lang="en-GB" sz="1400" b="1" dirty="0">
              <a:latin typeface="Calibri" panose="020F0502020204030204" pitchFamily="34" charset="0"/>
            </a:endParaRPr>
          </a:p>
        </p:txBody>
      </p:sp>
      <p:sp>
        <p:nvSpPr>
          <p:cNvPr id="3" name="Rectangle 2"/>
          <p:cNvSpPr/>
          <p:nvPr/>
        </p:nvSpPr>
        <p:spPr>
          <a:xfrm>
            <a:off x="258592" y="1264692"/>
            <a:ext cx="5249512" cy="5176802"/>
          </a:xfrm>
          <a:prstGeom prst="rect">
            <a:avLst/>
          </a:prstGeom>
        </p:spPr>
        <p:txBody>
          <a:bodyPr wrap="square">
            <a:spAutoFit/>
          </a:bodyPr>
          <a:lstStyle/>
          <a:p>
            <a:pPr marL="514350" indent="-514350">
              <a:buClr>
                <a:srgbClr val="C00000"/>
              </a:buClr>
              <a:buFont typeface="+mj-lt"/>
              <a:buAutoNum type="arabicPeriod" startAt="8"/>
              <a:tabLst>
                <a:tab pos="914400" algn="l"/>
                <a:tab pos="2743200" algn="l"/>
              </a:tabLst>
            </a:pPr>
            <a:r>
              <a:rPr lang="en-US" sz="2360" b="1" dirty="0">
                <a:solidFill>
                  <a:srgbClr val="C00000"/>
                </a:solidFill>
                <a:latin typeface="Arial" panose="020B0604020202020204" pitchFamily="34" charset="0"/>
                <a:cs typeface="Arial" panose="020B0604020202020204" pitchFamily="34" charset="0"/>
              </a:rPr>
              <a:t>Real</a:t>
            </a:r>
            <a:r>
              <a:rPr lang="en-US" sz="2360" dirty="0">
                <a:latin typeface="Arial" panose="020B0604020202020204" pitchFamily="34" charset="0"/>
                <a:cs typeface="Arial" panose="020B0604020202020204" pitchFamily="34" charset="0"/>
              </a:rPr>
              <a:t> A solid cube of steel has sides of length 5 </a:t>
            </a:r>
            <a:r>
              <a:rPr lang="en-US" sz="2360" dirty="0" smtClean="0">
                <a:latin typeface="Arial" panose="020B0604020202020204" pitchFamily="34" charset="0"/>
                <a:cs typeface="Arial" panose="020B0604020202020204" pitchFamily="34" charset="0"/>
              </a:rPr>
              <a:t>cm.</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The </a:t>
            </a:r>
            <a:r>
              <a:rPr lang="en-US" sz="2360" dirty="0">
                <a:latin typeface="Arial" panose="020B0604020202020204" pitchFamily="34" charset="0"/>
                <a:cs typeface="Arial" panose="020B0604020202020204" pitchFamily="34" charset="0"/>
              </a:rPr>
              <a:t>density of steel is 8.05 g/cm</a:t>
            </a:r>
            <a:r>
              <a:rPr lang="en-US" sz="2360" baseline="30000" dirty="0">
                <a:latin typeface="Arial" panose="020B0604020202020204" pitchFamily="34" charset="0"/>
                <a:cs typeface="Arial" panose="020B0604020202020204" pitchFamily="34" charset="0"/>
              </a:rPr>
              <a:t>3</a:t>
            </a:r>
            <a:r>
              <a:rPr lang="en-US" sz="2360" dirty="0">
                <a:latin typeface="Arial" panose="020B0604020202020204" pitchFamily="34" charset="0"/>
                <a:cs typeface="Arial" panose="020B0604020202020204" pitchFamily="34" charset="0"/>
              </a:rPr>
              <a:t>. </a:t>
            </a:r>
            <a:endParaRPr lang="en-US" sz="2360" dirty="0" smtClean="0">
              <a:latin typeface="Arial" panose="020B0604020202020204" pitchFamily="34" charset="0"/>
              <a:cs typeface="Arial" panose="020B0604020202020204" pitchFamily="34" charset="0"/>
            </a:endParaRPr>
          </a:p>
          <a:p>
            <a:pPr marL="914400" lvl="1" indent="-400050">
              <a:buClr>
                <a:srgbClr val="C00000"/>
              </a:buClr>
              <a:buFont typeface="+mj-lt"/>
              <a:buAutoNum type="alphaLcPeriod"/>
              <a:tabLst>
                <a:tab pos="914400" algn="l"/>
                <a:tab pos="2743200" algn="l"/>
              </a:tabLst>
            </a:pPr>
            <a:r>
              <a:rPr lang="en-US" sz="2360" dirty="0" smtClean="0">
                <a:latin typeface="Arial" panose="020B0604020202020204" pitchFamily="34" charset="0"/>
                <a:cs typeface="Arial" panose="020B0604020202020204" pitchFamily="34" charset="0"/>
              </a:rPr>
              <a:t>Convert </a:t>
            </a:r>
            <a:r>
              <a:rPr lang="en-US" sz="2360" dirty="0">
                <a:latin typeface="Arial" panose="020B0604020202020204" pitchFamily="34" charset="0"/>
                <a:cs typeface="Arial" panose="020B0604020202020204" pitchFamily="34" charset="0"/>
              </a:rPr>
              <a:t>8.05 g/cm3 to kg/m3. </a:t>
            </a:r>
            <a:endParaRPr lang="en-US" sz="2360" dirty="0" smtClean="0">
              <a:latin typeface="Arial" panose="020B0604020202020204" pitchFamily="34" charset="0"/>
              <a:cs typeface="Arial" panose="020B0604020202020204" pitchFamily="34" charset="0"/>
            </a:endParaRPr>
          </a:p>
          <a:p>
            <a:pPr marL="914400" lvl="1" indent="-400050">
              <a:buClr>
                <a:srgbClr val="C00000"/>
              </a:buClr>
              <a:buFont typeface="+mj-lt"/>
              <a:buAutoNum type="alphaLcPeriod"/>
              <a:tabLst>
                <a:tab pos="914400" algn="l"/>
                <a:tab pos="2743200" algn="l"/>
              </a:tabLst>
            </a:pPr>
            <a:r>
              <a:rPr lang="en-US" sz="2360" dirty="0" smtClean="0">
                <a:latin typeface="Arial" panose="020B0604020202020204" pitchFamily="34" charset="0"/>
                <a:cs typeface="Arial" panose="020B0604020202020204" pitchFamily="34" charset="0"/>
              </a:rPr>
              <a:t>Work </a:t>
            </a:r>
            <a:r>
              <a:rPr lang="en-US" sz="2360" dirty="0">
                <a:latin typeface="Arial" panose="020B0604020202020204" pitchFamily="34" charset="0"/>
                <a:cs typeface="Arial" panose="020B0604020202020204" pitchFamily="34" charset="0"/>
              </a:rPr>
              <a:t>out the mass of the cube.</a:t>
            </a:r>
          </a:p>
          <a:p>
            <a:pPr marL="514350" indent="-514350">
              <a:buClr>
                <a:srgbClr val="C00000"/>
              </a:buClr>
              <a:buFont typeface="+mj-lt"/>
              <a:buAutoNum type="arabicPeriod" startAt="8"/>
              <a:tabLst>
                <a:tab pos="914400" algn="l"/>
                <a:tab pos="2743200" algn="l"/>
              </a:tabLst>
            </a:pPr>
            <a:r>
              <a:rPr lang="en-US" sz="2360" b="1" dirty="0" smtClean="0">
                <a:solidFill>
                  <a:srgbClr val="C00000"/>
                </a:solidFill>
                <a:latin typeface="Arial" panose="020B0604020202020204" pitchFamily="34" charset="0"/>
                <a:cs typeface="Arial" panose="020B0604020202020204" pitchFamily="34" charset="0"/>
              </a:rPr>
              <a:t>Real</a:t>
            </a:r>
            <a:r>
              <a:rPr lang="en-US" sz="2360" dirty="0" smtClean="0">
                <a:latin typeface="Arial" panose="020B0604020202020204" pitchFamily="34" charset="0"/>
                <a:cs typeface="Arial" panose="020B0604020202020204" pitchFamily="34" charset="0"/>
              </a:rPr>
              <a:t> </a:t>
            </a:r>
            <a:r>
              <a:rPr lang="en-US" sz="2360" dirty="0">
                <a:latin typeface="Arial" panose="020B0604020202020204" pitchFamily="34" charset="0"/>
                <a:cs typeface="Arial" panose="020B0604020202020204" pitchFamily="34" charset="0"/>
              </a:rPr>
              <a:t>A force of 30N is applied to an area of 3.2 m</a:t>
            </a:r>
            <a:r>
              <a:rPr lang="en-US" sz="2360" baseline="30000" dirty="0">
                <a:latin typeface="Arial" panose="020B0604020202020204" pitchFamily="34" charset="0"/>
                <a:cs typeface="Arial" panose="020B0604020202020204" pitchFamily="34" charset="0"/>
              </a:rPr>
              <a:t>2</a:t>
            </a:r>
            <a:r>
              <a:rPr lang="en-US" sz="2360" dirty="0">
                <a:latin typeface="Arial" panose="020B0604020202020204" pitchFamily="34" charset="0"/>
                <a:cs typeface="Arial" panose="020B0604020202020204" pitchFamily="34" charset="0"/>
              </a:rPr>
              <a:t>. Work out the pressure in N/m</a:t>
            </a:r>
            <a:r>
              <a:rPr lang="en-US" sz="2360" baseline="30000" dirty="0">
                <a:latin typeface="Arial" panose="020B0604020202020204" pitchFamily="34" charset="0"/>
                <a:cs typeface="Arial" panose="020B0604020202020204" pitchFamily="34" charset="0"/>
              </a:rPr>
              <a:t>2</a:t>
            </a:r>
            <a:r>
              <a:rPr lang="en-US" sz="236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8"/>
              <a:tabLst>
                <a:tab pos="914400" algn="l"/>
                <a:tab pos="2743200" algn="l"/>
              </a:tabLst>
            </a:pPr>
            <a:r>
              <a:rPr lang="en-US" sz="2360" b="1" dirty="0" smtClean="0">
                <a:solidFill>
                  <a:srgbClr val="C00000"/>
                </a:solidFill>
                <a:latin typeface="Arial" panose="020B0604020202020204" pitchFamily="34" charset="0"/>
                <a:cs typeface="Arial" panose="020B0604020202020204" pitchFamily="34" charset="0"/>
              </a:rPr>
              <a:t>Communication </a:t>
            </a:r>
            <a:r>
              <a:rPr lang="en-US" sz="2360" b="1" dirty="0">
                <a:solidFill>
                  <a:srgbClr val="C00000"/>
                </a:solidFill>
                <a:latin typeface="Arial" panose="020B0604020202020204" pitchFamily="34" charset="0"/>
                <a:cs typeface="Arial" panose="020B0604020202020204" pitchFamily="34" charset="0"/>
              </a:rPr>
              <a:t>/ Real </a:t>
            </a:r>
            <a:r>
              <a:rPr lang="en-US" sz="2360" dirty="0">
                <a:latin typeface="Arial" panose="020B0604020202020204" pitchFamily="34" charset="0"/>
                <a:cs typeface="Arial" panose="020B0604020202020204" pitchFamily="34" charset="0"/>
              </a:rPr>
              <a:t>The greatest recorded speed of Usain Bolt is 12.3 </a:t>
            </a:r>
            <a:r>
              <a:rPr lang="en-US" sz="2360" dirty="0" smtClean="0">
                <a:latin typeface="Arial" panose="020B0604020202020204" pitchFamily="34" charset="0"/>
                <a:cs typeface="Arial" panose="020B0604020202020204" pitchFamily="34" charset="0"/>
              </a:rPr>
              <a:t>m/s.</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The </a:t>
            </a:r>
            <a:r>
              <a:rPr lang="en-US" sz="2360" dirty="0">
                <a:latin typeface="Arial" panose="020B0604020202020204" pitchFamily="34" charset="0"/>
                <a:cs typeface="Arial" panose="020B0604020202020204" pitchFamily="34" charset="0"/>
              </a:rPr>
              <a:t>greatest speed of a great white shark is 40 km/h. Which is faster? Explain your answer.</a:t>
            </a:r>
            <a:endParaRPr lang="pl-PL" sz="236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822210553"/>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353</a:t>
            </a:r>
            <a:endParaRPr lang="en-GB" sz="1400" b="1" dirty="0">
              <a:latin typeface="Calibri" panose="020F0502020204030204" pitchFamily="34" charset="0"/>
            </a:endParaRPr>
          </a:p>
        </p:txBody>
      </p:sp>
      <p:sp>
        <p:nvSpPr>
          <p:cNvPr id="3" name="Rectangle 2"/>
          <p:cNvSpPr/>
          <p:nvPr/>
        </p:nvSpPr>
        <p:spPr>
          <a:xfrm>
            <a:off x="258592" y="1264692"/>
            <a:ext cx="5249512" cy="5176802"/>
          </a:xfrm>
          <a:prstGeom prst="rect">
            <a:avLst/>
          </a:prstGeom>
        </p:spPr>
        <p:txBody>
          <a:bodyPr wrap="square">
            <a:spAutoFit/>
          </a:bodyPr>
          <a:lstStyle/>
          <a:p>
            <a:pPr>
              <a:buClr>
                <a:srgbClr val="C00000"/>
              </a:buClr>
              <a:tabLst>
                <a:tab pos="914400" algn="l"/>
                <a:tab pos="2743200" algn="l"/>
              </a:tabLst>
            </a:pPr>
            <a:r>
              <a:rPr lang="en-US" sz="2360" b="1" dirty="0">
                <a:solidFill>
                  <a:srgbClr val="0070C0"/>
                </a:solidFill>
                <a:latin typeface="Arial" panose="020B0604020202020204" pitchFamily="34" charset="0"/>
                <a:cs typeface="Arial" panose="020B0604020202020204" pitchFamily="34" charset="0"/>
              </a:rPr>
              <a:t>Ratio and proportion</a:t>
            </a:r>
          </a:p>
          <a:p>
            <a:pPr marL="514350" indent="-514350">
              <a:buClr>
                <a:srgbClr val="C00000"/>
              </a:buClr>
              <a:buFont typeface="+mj-lt"/>
              <a:buAutoNum type="arabicPeriod" startAt="11"/>
              <a:tabLst>
                <a:tab pos="914400" algn="l"/>
                <a:tab pos="2743200" algn="l"/>
              </a:tabLst>
            </a:pPr>
            <a:r>
              <a:rPr lang="en-US" sz="2360" b="1" dirty="0" smtClean="0">
                <a:solidFill>
                  <a:srgbClr val="C00000"/>
                </a:solidFill>
                <a:latin typeface="Arial" panose="020B0604020202020204" pitchFamily="34" charset="0"/>
                <a:cs typeface="Arial" panose="020B0604020202020204" pitchFamily="34" charset="0"/>
              </a:rPr>
              <a:t>Modelling</a:t>
            </a:r>
            <a:r>
              <a:rPr lang="en-US" sz="2360" dirty="0" smtClean="0">
                <a:latin typeface="Arial" panose="020B0604020202020204" pitchFamily="34" charset="0"/>
                <a:cs typeface="Arial" panose="020B0604020202020204" pitchFamily="34" charset="0"/>
              </a:rPr>
              <a:t> </a:t>
            </a:r>
            <a:r>
              <a:rPr lang="en-US" sz="2360" dirty="0">
                <a:latin typeface="Arial" panose="020B0604020202020204" pitchFamily="34" charset="0"/>
                <a:cs typeface="Arial" panose="020B0604020202020204" pitchFamily="34" charset="0"/>
              </a:rPr>
              <a:t>The table shows a comparison of costs in British pounds (</a:t>
            </a:r>
            <a:r>
              <a:rPr lang="en-US" sz="2360" i="1" dirty="0">
                <a:latin typeface="Arial" panose="020B0604020202020204" pitchFamily="34" charset="0"/>
                <a:cs typeface="Arial" panose="020B0604020202020204" pitchFamily="34" charset="0"/>
              </a:rPr>
              <a:t>P</a:t>
            </a:r>
            <a:r>
              <a:rPr lang="en-US" sz="2360" dirty="0">
                <a:latin typeface="Arial" panose="020B0604020202020204" pitchFamily="34" charset="0"/>
                <a:cs typeface="Arial" panose="020B0604020202020204" pitchFamily="34" charset="0"/>
              </a:rPr>
              <a:t>) and euros (</a:t>
            </a:r>
            <a:r>
              <a:rPr lang="en-US" sz="2360" i="1" dirty="0">
                <a:latin typeface="Arial" panose="020B0604020202020204" pitchFamily="34" charset="0"/>
                <a:cs typeface="Arial" panose="020B0604020202020204" pitchFamily="34" charset="0"/>
              </a:rPr>
              <a:t>E</a:t>
            </a:r>
            <a:r>
              <a:rPr lang="en-US" sz="2360" dirty="0" smtClean="0">
                <a:latin typeface="Arial" panose="020B0604020202020204" pitchFamily="34" charset="0"/>
                <a:cs typeface="Arial" panose="020B0604020202020204" pitchFamily="34" charset="0"/>
              </a:rPr>
              <a:t>).</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
            </a:r>
            <a:br>
              <a:rPr lang="en-US" sz="2360" dirty="0" smtClean="0">
                <a:latin typeface="Arial" panose="020B0604020202020204" pitchFamily="34" charset="0"/>
                <a:cs typeface="Arial" panose="020B0604020202020204" pitchFamily="34" charset="0"/>
              </a:rPr>
            </a:br>
            <a:endParaRPr lang="en-US" sz="236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360" dirty="0">
                <a:latin typeface="Arial" panose="020B0604020202020204" pitchFamily="34" charset="0"/>
                <a:cs typeface="Arial" panose="020B0604020202020204" pitchFamily="34" charset="0"/>
              </a:rPr>
              <a:t>Are British pounds and euros in direct proportion? </a:t>
            </a:r>
            <a:r>
              <a:rPr lang="en-US" sz="2360" dirty="0" smtClean="0">
                <a:latin typeface="Arial" panose="020B0604020202020204" pitchFamily="34" charset="0"/>
                <a:cs typeface="Arial" panose="020B0604020202020204" pitchFamily="34" charset="0"/>
              </a:rPr>
              <a:t>Explain,</a:t>
            </a:r>
          </a:p>
          <a:p>
            <a:pPr marL="857250" lvl="1" indent="-400050">
              <a:buClr>
                <a:srgbClr val="C00000"/>
              </a:buClr>
              <a:buFont typeface="+mj-lt"/>
              <a:buAutoNum type="alphaLcPeriod"/>
              <a:tabLst>
                <a:tab pos="2743200" algn="l"/>
              </a:tabLst>
            </a:pPr>
            <a:r>
              <a:rPr lang="en-US" sz="2360" dirty="0" smtClean="0">
                <a:latin typeface="Arial" panose="020B0604020202020204" pitchFamily="34" charset="0"/>
                <a:cs typeface="Arial" panose="020B0604020202020204" pitchFamily="34" charset="0"/>
              </a:rPr>
              <a:t>What </a:t>
            </a:r>
            <a:r>
              <a:rPr lang="en-US" sz="2360" dirty="0">
                <a:latin typeface="Arial" panose="020B0604020202020204" pitchFamily="34" charset="0"/>
                <a:cs typeface="Arial" panose="020B0604020202020204" pitchFamily="34" charset="0"/>
              </a:rPr>
              <a:t>is the relationship between British pounds (</a:t>
            </a:r>
            <a:r>
              <a:rPr lang="en-US" sz="2360" i="1" dirty="0">
                <a:latin typeface="Arial" panose="020B0604020202020204" pitchFamily="34" charset="0"/>
                <a:cs typeface="Arial" panose="020B0604020202020204" pitchFamily="34" charset="0"/>
              </a:rPr>
              <a:t>P</a:t>
            </a:r>
            <a:r>
              <a:rPr lang="en-US" sz="2360" dirty="0">
                <a:latin typeface="Arial" panose="020B0604020202020204" pitchFamily="34" charset="0"/>
                <a:cs typeface="Arial" panose="020B0604020202020204" pitchFamily="34" charset="0"/>
              </a:rPr>
              <a:t>) and euros </a:t>
            </a:r>
            <a:r>
              <a:rPr lang="en-US" sz="2360" dirty="0" smtClean="0">
                <a:latin typeface="Arial" panose="020B0604020202020204" pitchFamily="34" charset="0"/>
                <a:cs typeface="Arial" panose="020B0604020202020204" pitchFamily="34" charset="0"/>
              </a:rPr>
              <a:t>(</a:t>
            </a:r>
            <a:r>
              <a:rPr lang="en-US" sz="2360" i="1" dirty="0" smtClean="0">
                <a:latin typeface="Arial" panose="020B0604020202020204" pitchFamily="34" charset="0"/>
                <a:cs typeface="Arial" panose="020B0604020202020204" pitchFamily="34" charset="0"/>
              </a:rPr>
              <a:t>E</a:t>
            </a:r>
            <a:r>
              <a:rPr lang="en-US" sz="2360" dirty="0" smtClean="0">
                <a:latin typeface="Arial" panose="020B0604020202020204" pitchFamily="34" charset="0"/>
                <a:cs typeface="Arial" panose="020B0604020202020204" pitchFamily="34" charset="0"/>
              </a:rPr>
              <a:t>)? </a:t>
            </a:r>
          </a:p>
          <a:p>
            <a:pPr marL="857250" lvl="1" indent="-400050">
              <a:buClr>
                <a:srgbClr val="C00000"/>
              </a:buClr>
              <a:buFont typeface="+mj-lt"/>
              <a:buAutoNum type="alphaLcPeriod"/>
              <a:tabLst>
                <a:tab pos="2743200" algn="l"/>
              </a:tabLst>
            </a:pPr>
            <a:r>
              <a:rPr lang="en-US" sz="2360" dirty="0" smtClean="0">
                <a:latin typeface="Arial" panose="020B0604020202020204" pitchFamily="34" charset="0"/>
                <a:cs typeface="Arial" panose="020B0604020202020204" pitchFamily="34" charset="0"/>
              </a:rPr>
              <a:t>Convert </a:t>
            </a:r>
            <a:r>
              <a:rPr lang="en-US" sz="2360" dirty="0">
                <a:latin typeface="Arial" panose="020B0604020202020204" pitchFamily="34" charset="0"/>
                <a:cs typeface="Arial" panose="020B0604020202020204" pitchFamily="34" charset="0"/>
              </a:rPr>
              <a:t>£25 to euros.</a:t>
            </a:r>
            <a:endParaRPr lang="pl-PL" sz="236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892340602"/>
              </p:ext>
            </p:extLst>
          </p:nvPr>
        </p:nvGraphicFramePr>
        <p:xfrm>
          <a:off x="251523" y="2852936"/>
          <a:ext cx="5256582" cy="1088136"/>
        </p:xfrm>
        <a:graphic>
          <a:graphicData uri="http://schemas.openxmlformats.org/drawingml/2006/table">
            <a:tbl>
              <a:tblPr firstRow="1" bandRow="1">
                <a:tableStyleId>{5940675A-B579-460E-94D1-54222C63F5DA}</a:tableStyleId>
              </a:tblPr>
              <a:tblGrid>
                <a:gridCol w="2201721"/>
                <a:gridCol w="596880"/>
                <a:gridCol w="596880"/>
                <a:gridCol w="596880"/>
                <a:gridCol w="527985"/>
                <a:gridCol w="736236"/>
              </a:tblGrid>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80" b="1" dirty="0" smtClean="0">
                          <a:latin typeface="Arial" panose="020B0604020202020204" pitchFamily="34" charset="0"/>
                          <a:cs typeface="Arial" panose="020B0604020202020204" pitchFamily="34" charset="0"/>
                        </a:rPr>
                        <a:t>Cost in British pounds (P)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980" dirty="0" smtClean="0">
                          <a:latin typeface="Arial" panose="020B0604020202020204" pitchFamily="34" charset="0"/>
                          <a:cs typeface="Arial" panose="020B0604020202020204" pitchFamily="34" charset="0"/>
                        </a:rPr>
                        <a:t>1</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80" dirty="0" smtClean="0">
                          <a:latin typeface="Arial" panose="020B0604020202020204" pitchFamily="34" charset="0"/>
                          <a:cs typeface="Arial" panose="020B0604020202020204" pitchFamily="34" charset="0"/>
                        </a:rPr>
                        <a:t>2</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80" dirty="0" smtClean="0">
                          <a:latin typeface="Arial" panose="020B0604020202020204" pitchFamily="34" charset="0"/>
                          <a:cs typeface="Arial" panose="020B0604020202020204" pitchFamily="34" charset="0"/>
                        </a:rPr>
                        <a:t>5</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80" dirty="0" smtClean="0">
                          <a:latin typeface="Arial" panose="020B0604020202020204" pitchFamily="34" charset="0"/>
                          <a:cs typeface="Arial" panose="020B0604020202020204" pitchFamily="34" charset="0"/>
                        </a:rPr>
                        <a:t>10</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80" dirty="0" smtClean="0">
                          <a:latin typeface="Arial" panose="020B0604020202020204" pitchFamily="34" charset="0"/>
                          <a:cs typeface="Arial" panose="020B0604020202020204" pitchFamily="34" charset="0"/>
                        </a:rPr>
                        <a:t>15</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1980" b="1" dirty="0" smtClean="0">
                          <a:latin typeface="Arial" panose="020B0604020202020204" pitchFamily="34" charset="0"/>
                          <a:cs typeface="Arial" panose="020B0604020202020204" pitchFamily="34" charset="0"/>
                        </a:rPr>
                        <a:t>Cost in euros (E)</a:t>
                      </a:r>
                      <a:endParaRPr lang="en-US" sz="198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980" dirty="0" smtClean="0">
                          <a:latin typeface="Arial" panose="020B0604020202020204" pitchFamily="34" charset="0"/>
                          <a:cs typeface="Arial" panose="020B0604020202020204" pitchFamily="34" charset="0"/>
                        </a:rPr>
                        <a:t>1.3</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80" dirty="0" smtClean="0">
                          <a:latin typeface="Arial" panose="020B0604020202020204" pitchFamily="34" charset="0"/>
                          <a:cs typeface="Arial" panose="020B0604020202020204" pitchFamily="34" charset="0"/>
                        </a:rPr>
                        <a:t>2.6</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80" dirty="0" smtClean="0">
                          <a:latin typeface="Arial" panose="020B0604020202020204" pitchFamily="34" charset="0"/>
                          <a:cs typeface="Arial" panose="020B0604020202020204" pitchFamily="34" charset="0"/>
                        </a:rPr>
                        <a:t>6.5</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80" dirty="0" smtClean="0">
                          <a:latin typeface="Arial" panose="020B0604020202020204" pitchFamily="34" charset="0"/>
                          <a:cs typeface="Arial" panose="020B0604020202020204" pitchFamily="34" charset="0"/>
                        </a:rPr>
                        <a:t>40</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980" dirty="0" smtClean="0">
                          <a:latin typeface="Arial" panose="020B0604020202020204" pitchFamily="34" charset="0"/>
                          <a:cs typeface="Arial" panose="020B0604020202020204" pitchFamily="34" charset="0"/>
                        </a:rPr>
                        <a:t>46.5</a:t>
                      </a:r>
                      <a:endParaRPr lang="en-US" sz="198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71384303"/>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353</a:t>
            </a:r>
            <a:endParaRPr lang="en-GB" sz="1400" b="1" dirty="0">
              <a:latin typeface="Calibri" panose="020F0502020204030204" pitchFamily="34" charset="0"/>
            </a:endParaRPr>
          </a:p>
        </p:txBody>
      </p:sp>
      <p:sp>
        <p:nvSpPr>
          <p:cNvPr id="3" name="Rectangle 2"/>
          <p:cNvSpPr/>
          <p:nvPr/>
        </p:nvSpPr>
        <p:spPr>
          <a:xfrm>
            <a:off x="258592" y="1264692"/>
            <a:ext cx="5249512" cy="5324535"/>
          </a:xfrm>
          <a:prstGeom prst="rect">
            <a:avLst/>
          </a:prstGeom>
        </p:spPr>
        <p:txBody>
          <a:bodyPr wrap="square">
            <a:spAutoFit/>
          </a:bodyPr>
          <a:lstStyle/>
          <a:p>
            <a:pPr marL="514350" indent="-514350">
              <a:buClr>
                <a:srgbClr val="C00000"/>
              </a:buClr>
              <a:buFont typeface="+mj-lt"/>
              <a:buAutoNum type="arabicPeriod" startAt="12"/>
              <a:tabLst>
                <a:tab pos="914400" algn="l"/>
                <a:tab pos="2743200" algn="l"/>
              </a:tabLst>
            </a:pPr>
            <a:r>
              <a:rPr lang="en-US" sz="2000" b="1" dirty="0">
                <a:solidFill>
                  <a:srgbClr val="C00000"/>
                </a:solidFill>
                <a:latin typeface="Arial" panose="020B0604020202020204" pitchFamily="34" charset="0"/>
                <a:cs typeface="Arial" panose="020B0604020202020204" pitchFamily="34" charset="0"/>
              </a:rPr>
              <a:t>Communication / Problem-solving </a:t>
            </a:r>
            <a:r>
              <a:rPr lang="en-US" sz="2000" dirty="0">
                <a:latin typeface="Arial" panose="020B0604020202020204" pitchFamily="34" charset="0"/>
                <a:cs typeface="Arial" panose="020B0604020202020204" pitchFamily="34" charset="0"/>
              </a:rPr>
              <a:t>The pressure, </a:t>
            </a:r>
            <a:r>
              <a:rPr lang="en-US" sz="2000" i="1" dirty="0">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 of water on an object (in bars) is directly proportional to its depth, d (in metres). When the object is at a depth of 8 metres the pressure on the object is 0.8 </a:t>
            </a:r>
            <a:r>
              <a:rPr lang="en-US" sz="2000" dirty="0" smtClean="0">
                <a:latin typeface="Arial" panose="020B0604020202020204" pitchFamily="34" charset="0"/>
                <a:cs typeface="Arial" panose="020B0604020202020204" pitchFamily="34" charset="0"/>
              </a:rPr>
              <a:t>bars.</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diver's watch has been guaranteed to work at a pressure up to 8.5 bars. A diver takes the watch down to 75 m. Will the watch still work? Give a reason for your answer.</a:t>
            </a:r>
          </a:p>
          <a:p>
            <a:pPr marL="514350" indent="-514350">
              <a:buClr>
                <a:srgbClr val="C00000"/>
              </a:buClr>
              <a:buFont typeface="+mj-lt"/>
              <a:buAutoNum type="arabicPeriod" startAt="12"/>
              <a:tabLst>
                <a:tab pos="914400" algn="l"/>
                <a:tab pos="2743200" algn="l"/>
              </a:tabLst>
            </a:pPr>
            <a:r>
              <a:rPr lang="en-US" sz="2000" b="1" dirty="0" smtClean="0">
                <a:solidFill>
                  <a:srgbClr val="C00000"/>
                </a:solidFill>
                <a:latin typeface="Arial" panose="020B0604020202020204" pitchFamily="34" charset="0"/>
                <a:cs typeface="Arial" panose="020B0604020202020204" pitchFamily="34" charset="0"/>
              </a:rPr>
              <a:t>Problem-solving </a:t>
            </a:r>
            <a:r>
              <a:rPr lang="en-US" sz="2000" b="1" dirty="0">
                <a:solidFill>
                  <a:srgbClr val="C00000"/>
                </a:solidFill>
                <a:latin typeface="Arial" panose="020B0604020202020204" pitchFamily="34" charset="0"/>
                <a:cs typeface="Arial" panose="020B0604020202020204" pitchFamily="34" charset="0"/>
              </a:rPr>
              <a:t>/ Real </a:t>
            </a:r>
            <a:r>
              <a:rPr lang="en-US" sz="2000" dirty="0">
                <a:latin typeface="Arial" panose="020B0604020202020204" pitchFamily="34" charset="0"/>
                <a:cs typeface="Arial" panose="020B0604020202020204" pitchFamily="34" charset="0"/>
              </a:rPr>
              <a:t>In a circuit, the resistance, </a:t>
            </a:r>
            <a:r>
              <a:rPr lang="en-US" sz="2000" i="1" dirty="0">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ohms, is inversely proportional to the current, 1 amps. When the resistance is 14 ohms, the current in the circuit is 9 amps. Find the current when the resistance is 12 ohms.</a:t>
            </a:r>
            <a:endParaRPr lang="pl-PL"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825489347"/>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Problem Solving</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353</a:t>
            </a:r>
            <a:endParaRPr lang="en-GB" sz="1400" b="1" dirty="0">
              <a:latin typeface="Calibri" panose="020F0502020204030204" pitchFamily="34" charset="0"/>
            </a:endParaRPr>
          </a:p>
        </p:txBody>
      </p:sp>
      <p:sp>
        <p:nvSpPr>
          <p:cNvPr id="3" name="Rectangle 2"/>
          <p:cNvSpPr/>
          <p:nvPr/>
        </p:nvSpPr>
        <p:spPr>
          <a:xfrm>
            <a:off x="242004" y="1264692"/>
            <a:ext cx="8578468" cy="5509200"/>
          </a:xfrm>
          <a:prstGeom prst="rect">
            <a:avLst/>
          </a:prstGeom>
        </p:spPr>
        <p:txBody>
          <a:bodyPr wrap="square">
            <a:spAutoFit/>
          </a:bodyPr>
          <a:lstStyle/>
          <a:p>
            <a:pPr marL="514350" indent="-514350">
              <a:buClr>
                <a:srgbClr val="C00000"/>
              </a:buClr>
              <a:buFont typeface="+mj-lt"/>
              <a:buAutoNum type="arabicPeriod" startAt="14"/>
              <a:tabLst>
                <a:tab pos="914400" algn="l"/>
                <a:tab pos="2743200" algn="l"/>
              </a:tabLst>
            </a:pPr>
            <a:r>
              <a:rPr lang="en-US" sz="2150" dirty="0">
                <a:latin typeface="Arial" panose="020B0604020202020204" pitchFamily="34" charset="0"/>
                <a:cs typeface="Arial" panose="020B0604020202020204" pitchFamily="34" charset="0"/>
              </a:rPr>
              <a:t>How sure are you of your answers? Were you </a:t>
            </a:r>
            <a:r>
              <a:rPr lang="en-US" sz="2150" dirty="0" smtClean="0">
                <a:latin typeface="Arial" panose="020B0604020202020204" pitchFamily="34" charset="0"/>
                <a:cs typeface="Arial" panose="020B0604020202020204" pitchFamily="34" charset="0"/>
              </a:rPr>
              <a:t>mostly:</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Just </a:t>
            </a:r>
            <a:r>
              <a:rPr lang="en-US" sz="2150" dirty="0">
                <a:latin typeface="Arial" panose="020B0604020202020204" pitchFamily="34" charset="0"/>
                <a:cs typeface="Arial" panose="020B0604020202020204" pitchFamily="34" charset="0"/>
              </a:rPr>
              <a:t>guessing </a:t>
            </a:r>
            <a:r>
              <a:rPr lang="en-US" sz="2800"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2150" dirty="0" smtClean="0">
                <a:latin typeface="Arial" panose="020B0604020202020204" pitchFamily="34" charset="0"/>
                <a:cs typeface="Arial" panose="020B0604020202020204" pitchFamily="34" charset="0"/>
                <a:sym typeface="Wingdings" panose="05000000000000000000" pitchFamily="2" charset="2"/>
              </a:rPr>
              <a:t> </a:t>
            </a:r>
            <a:r>
              <a:rPr lang="en-US" sz="2150" dirty="0" smtClean="0">
                <a:latin typeface="Arial" panose="020B0604020202020204" pitchFamily="34" charset="0"/>
                <a:cs typeface="Arial" panose="020B0604020202020204" pitchFamily="34" charset="0"/>
              </a:rPr>
              <a:t>Feeling </a:t>
            </a:r>
            <a:r>
              <a:rPr lang="en-US" sz="2150" dirty="0">
                <a:latin typeface="Arial" panose="020B0604020202020204" pitchFamily="34" charset="0"/>
                <a:cs typeface="Arial" panose="020B0604020202020204" pitchFamily="34" charset="0"/>
              </a:rPr>
              <a:t>doubtful </a:t>
            </a:r>
            <a:r>
              <a:rPr lang="en-US" sz="2800"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2150" dirty="0" smtClean="0">
                <a:latin typeface="Arial" panose="020B0604020202020204" pitchFamily="34" charset="0"/>
                <a:cs typeface="Arial" panose="020B0604020202020204" pitchFamily="34" charset="0"/>
                <a:sym typeface="Wingdings" panose="05000000000000000000" pitchFamily="2" charset="2"/>
              </a:rPr>
              <a:t>  </a:t>
            </a:r>
            <a:r>
              <a:rPr lang="en-US" sz="2150" dirty="0" smtClean="0">
                <a:latin typeface="Arial" panose="020B0604020202020204" pitchFamily="34" charset="0"/>
                <a:cs typeface="Arial" panose="020B0604020202020204" pitchFamily="34" charset="0"/>
              </a:rPr>
              <a:t>Confident </a:t>
            </a:r>
            <a:r>
              <a:rPr lang="en-US" sz="2800"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2150" dirty="0" smtClean="0">
                <a:latin typeface="Arial" panose="020B0604020202020204" pitchFamily="34" charset="0"/>
                <a:cs typeface="Arial" panose="020B0604020202020204" pitchFamily="34" charset="0"/>
              </a:rPr>
              <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What </a:t>
            </a:r>
            <a:r>
              <a:rPr lang="en-US" sz="2150" dirty="0">
                <a:latin typeface="Arial" panose="020B0604020202020204" pitchFamily="34" charset="0"/>
                <a:cs typeface="Arial" panose="020B0604020202020204" pitchFamily="34" charset="0"/>
              </a:rPr>
              <a:t>next? Use your results to decide whether to </a:t>
            </a:r>
            <a:r>
              <a:rPr lang="en-US" sz="2150" dirty="0" smtClean="0">
                <a:latin typeface="Arial" panose="020B0604020202020204" pitchFamily="34" charset="0"/>
                <a:cs typeface="Arial" panose="020B0604020202020204" pitchFamily="34" charset="0"/>
              </a:rPr>
              <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strengthen </a:t>
            </a:r>
            <a:r>
              <a:rPr lang="en-US" sz="2150" dirty="0">
                <a:latin typeface="Arial" panose="020B0604020202020204" pitchFamily="34" charset="0"/>
                <a:cs typeface="Arial" panose="020B0604020202020204" pitchFamily="34" charset="0"/>
              </a:rPr>
              <a:t>or extend your learning.</a:t>
            </a:r>
          </a:p>
          <a:p>
            <a:pPr>
              <a:buClr>
                <a:srgbClr val="C00000"/>
              </a:buClr>
              <a:tabLst>
                <a:tab pos="914400" algn="l"/>
                <a:tab pos="2743200" algn="l"/>
              </a:tabLst>
            </a:pPr>
            <a:r>
              <a:rPr lang="en-US" sz="2150" b="1" dirty="0">
                <a:solidFill>
                  <a:srgbClr val="C00000"/>
                </a:solidFill>
                <a:latin typeface="Arial" panose="020B0604020202020204" pitchFamily="34" charset="0"/>
                <a:cs typeface="Arial" panose="020B0604020202020204" pitchFamily="34" charset="0"/>
              </a:rPr>
              <a:t>* Challenge</a:t>
            </a:r>
          </a:p>
          <a:p>
            <a:pPr marL="514350" indent="-514350">
              <a:buClr>
                <a:srgbClr val="C00000"/>
              </a:buClr>
              <a:buFont typeface="+mj-lt"/>
              <a:buAutoNum type="arabicPeriod" startAt="15"/>
              <a:tabLst>
                <a:tab pos="914400" algn="l"/>
                <a:tab pos="2743200" algn="l"/>
              </a:tabLst>
            </a:pPr>
            <a:r>
              <a:rPr lang="en-US" sz="2150" dirty="0" smtClean="0">
                <a:latin typeface="Arial" panose="020B0604020202020204" pitchFamily="34" charset="0"/>
                <a:cs typeface="Arial" panose="020B0604020202020204" pitchFamily="34" charset="0"/>
              </a:rPr>
              <a:t>The </a:t>
            </a:r>
            <a:r>
              <a:rPr lang="en-US" sz="2150" dirty="0">
                <a:latin typeface="Arial" panose="020B0604020202020204" pitchFamily="34" charset="0"/>
                <a:cs typeface="Arial" panose="020B0604020202020204" pitchFamily="34" charset="0"/>
              </a:rPr>
              <a:t>times, distances and speeds of athletes in a 5 km race and a 10 km race have got mixed up. Sort them into the 5 km and 10km races and then compile a leader board for each </a:t>
            </a:r>
            <a:r>
              <a:rPr lang="en-US" sz="2150" dirty="0" smtClean="0">
                <a:latin typeface="Arial" panose="020B0604020202020204" pitchFamily="34" charset="0"/>
                <a:cs typeface="Arial" panose="020B0604020202020204" pitchFamily="34" charset="0"/>
              </a:rPr>
              <a:t>race.</a:t>
            </a:r>
          </a:p>
          <a:p>
            <a:pPr marL="800100" lvl="1" indent="-342900">
              <a:buClr>
                <a:srgbClr val="C00000"/>
              </a:buClr>
              <a:buFont typeface="Arial" panose="020B0604020202020204" pitchFamily="34" charset="0"/>
              <a:buChar char="•"/>
              <a:tabLst>
                <a:tab pos="2743200" algn="l"/>
              </a:tabLst>
            </a:pPr>
            <a:r>
              <a:rPr lang="en-US" sz="2150" dirty="0" err="1" smtClean="0">
                <a:latin typeface="Arial" panose="020B0604020202020204" pitchFamily="34" charset="0"/>
                <a:cs typeface="Arial" panose="020B0604020202020204" pitchFamily="34" charset="0"/>
              </a:rPr>
              <a:t>Allia</a:t>
            </a:r>
            <a:r>
              <a:rPr lang="en-US" sz="2150" dirty="0">
                <a:latin typeface="Arial" panose="020B0604020202020204" pitchFamily="34" charset="0"/>
                <a:cs typeface="Arial" panose="020B0604020202020204" pitchFamily="34" charset="0"/>
              </a:rPr>
              <a:t>: 18 minutes 38 seconds, 5 km </a:t>
            </a:r>
            <a:endParaRPr lang="en-US" sz="2150" dirty="0" smtClean="0">
              <a:latin typeface="Arial" panose="020B0604020202020204" pitchFamily="34" charset="0"/>
              <a:cs typeface="Arial" panose="020B0604020202020204" pitchFamily="34" charset="0"/>
            </a:endParaRPr>
          </a:p>
          <a:p>
            <a:pPr marL="800100" lvl="1" indent="-342900">
              <a:buClr>
                <a:srgbClr val="C00000"/>
              </a:buClr>
              <a:buFont typeface="Arial" panose="020B0604020202020204" pitchFamily="34" charset="0"/>
              <a:buChar char="•"/>
              <a:tabLst>
                <a:tab pos="2743200" algn="l"/>
              </a:tabLst>
            </a:pPr>
            <a:r>
              <a:rPr lang="en-US" sz="2150" dirty="0" smtClean="0">
                <a:latin typeface="Arial" panose="020B0604020202020204" pitchFamily="34" charset="0"/>
                <a:cs typeface="Arial" panose="020B0604020202020204" pitchFamily="34" charset="0"/>
              </a:rPr>
              <a:t>Billie</a:t>
            </a:r>
            <a:r>
              <a:rPr lang="en-US" sz="2150" dirty="0">
                <a:latin typeface="Arial" panose="020B0604020202020204" pitchFamily="34" charset="0"/>
                <a:cs typeface="Arial" panose="020B0604020202020204" pitchFamily="34" charset="0"/>
              </a:rPr>
              <a:t>: 1364 seconds, 13.2 km/h </a:t>
            </a:r>
            <a:endParaRPr lang="en-US" sz="2150" dirty="0" smtClean="0">
              <a:latin typeface="Arial" panose="020B0604020202020204" pitchFamily="34" charset="0"/>
              <a:cs typeface="Arial" panose="020B0604020202020204" pitchFamily="34" charset="0"/>
            </a:endParaRPr>
          </a:p>
          <a:p>
            <a:pPr marL="800100" lvl="1" indent="-342900">
              <a:buClr>
                <a:srgbClr val="C00000"/>
              </a:buClr>
              <a:buFont typeface="Arial" panose="020B0604020202020204" pitchFamily="34" charset="0"/>
              <a:buChar char="•"/>
              <a:tabLst>
                <a:tab pos="2743200" algn="l"/>
              </a:tabLst>
            </a:pPr>
            <a:r>
              <a:rPr lang="en-US" sz="2150" dirty="0" smtClean="0">
                <a:latin typeface="Arial" panose="020B0604020202020204" pitchFamily="34" charset="0"/>
                <a:cs typeface="Arial" panose="020B0604020202020204" pitchFamily="34" charset="0"/>
              </a:rPr>
              <a:t>Chaya</a:t>
            </a:r>
            <a:r>
              <a:rPr lang="en-US" sz="2150" dirty="0">
                <a:latin typeface="Arial" panose="020B0604020202020204" pitchFamily="34" charset="0"/>
                <a:cs typeface="Arial" panose="020B0604020202020204" pitchFamily="34" charset="0"/>
              </a:rPr>
              <a:t>: 20 minutes 50 seconds, 4m/s </a:t>
            </a:r>
            <a:endParaRPr lang="en-US" sz="2150" dirty="0" smtClean="0">
              <a:latin typeface="Arial" panose="020B0604020202020204" pitchFamily="34" charset="0"/>
              <a:cs typeface="Arial" panose="020B0604020202020204" pitchFamily="34" charset="0"/>
            </a:endParaRPr>
          </a:p>
          <a:p>
            <a:pPr marL="800100" lvl="1" indent="-342900">
              <a:buClr>
                <a:srgbClr val="C00000"/>
              </a:buClr>
              <a:buFont typeface="Arial" panose="020B0604020202020204" pitchFamily="34" charset="0"/>
              <a:buChar char="•"/>
              <a:tabLst>
                <a:tab pos="2743200" algn="l"/>
              </a:tabLst>
            </a:pPr>
            <a:r>
              <a:rPr lang="en-US" sz="2150" dirty="0" smtClean="0">
                <a:latin typeface="Arial" panose="020B0604020202020204" pitchFamily="34" charset="0"/>
                <a:cs typeface="Arial" panose="020B0604020202020204" pitchFamily="34" charset="0"/>
              </a:rPr>
              <a:t>Daisy</a:t>
            </a:r>
            <a:r>
              <a:rPr lang="en-US" sz="2150" dirty="0">
                <a:latin typeface="Arial" panose="020B0604020202020204" pitchFamily="34" charset="0"/>
                <a:cs typeface="Arial" panose="020B0604020202020204" pitchFamily="34" charset="0"/>
              </a:rPr>
              <a:t>: 10 km, 4.1 m/s </a:t>
            </a:r>
            <a:endParaRPr lang="en-US" sz="2150" dirty="0" smtClean="0">
              <a:latin typeface="Arial" panose="020B0604020202020204" pitchFamily="34" charset="0"/>
              <a:cs typeface="Arial" panose="020B0604020202020204" pitchFamily="34" charset="0"/>
            </a:endParaRPr>
          </a:p>
          <a:p>
            <a:pPr marL="800100" lvl="1" indent="-342900">
              <a:buClr>
                <a:srgbClr val="C00000"/>
              </a:buClr>
              <a:buFont typeface="Arial" panose="020B0604020202020204" pitchFamily="34" charset="0"/>
              <a:buChar char="•"/>
              <a:tabLst>
                <a:tab pos="2743200" algn="l"/>
              </a:tabLst>
            </a:pPr>
            <a:r>
              <a:rPr lang="en-US" sz="2150" dirty="0" smtClean="0">
                <a:latin typeface="Arial" panose="020B0604020202020204" pitchFamily="34" charset="0"/>
                <a:cs typeface="Arial" panose="020B0604020202020204" pitchFamily="34" charset="0"/>
              </a:rPr>
              <a:t>Ellie</a:t>
            </a:r>
            <a:r>
              <a:rPr lang="en-US" sz="2150" dirty="0">
                <a:latin typeface="Arial" panose="020B0604020202020204" pitchFamily="34" charset="0"/>
                <a:cs typeface="Arial" panose="020B0604020202020204" pitchFamily="34" charset="0"/>
              </a:rPr>
              <a:t>: 10 km, 13 km/h </a:t>
            </a:r>
            <a:endParaRPr lang="en-US" sz="2150" dirty="0" smtClean="0">
              <a:latin typeface="Arial" panose="020B0604020202020204" pitchFamily="34" charset="0"/>
              <a:cs typeface="Arial" panose="020B0604020202020204" pitchFamily="34" charset="0"/>
            </a:endParaRPr>
          </a:p>
          <a:p>
            <a:pPr marL="800100" lvl="1" indent="-342900">
              <a:buClr>
                <a:srgbClr val="C00000"/>
              </a:buClr>
              <a:buFont typeface="Arial" panose="020B0604020202020204" pitchFamily="34" charset="0"/>
              <a:buChar char="•"/>
              <a:tabLst>
                <a:tab pos="2743200" algn="l"/>
              </a:tabLst>
            </a:pPr>
            <a:r>
              <a:rPr lang="en-US" sz="2150" dirty="0" err="1" smtClean="0">
                <a:latin typeface="Arial" panose="020B0604020202020204" pitchFamily="34" charset="0"/>
                <a:cs typeface="Arial" panose="020B0604020202020204" pitchFamily="34" charset="0"/>
              </a:rPr>
              <a:t>Fion</a:t>
            </a:r>
            <a:r>
              <a:rPr lang="en-US" sz="2150" dirty="0">
                <a:latin typeface="Arial" panose="020B0604020202020204" pitchFamily="34" charset="0"/>
                <a:cs typeface="Arial" panose="020B0604020202020204" pitchFamily="34" charset="0"/>
              </a:rPr>
              <a:t>: 2105 seconds, 17.1 km/h </a:t>
            </a:r>
            <a:endParaRPr lang="en-US" sz="2150" dirty="0" smtClean="0">
              <a:latin typeface="Arial" panose="020B0604020202020204" pitchFamily="34" charset="0"/>
              <a:cs typeface="Arial" panose="020B0604020202020204" pitchFamily="34" charset="0"/>
            </a:endParaRPr>
          </a:p>
          <a:p>
            <a:pPr marL="800100" lvl="1" indent="-342900">
              <a:buClr>
                <a:srgbClr val="C00000"/>
              </a:buClr>
              <a:buFont typeface="Arial" panose="020B0604020202020204" pitchFamily="34" charset="0"/>
              <a:buChar char="•"/>
              <a:tabLst>
                <a:tab pos="2743200" algn="l"/>
              </a:tabLst>
            </a:pPr>
            <a:r>
              <a:rPr lang="en-US" sz="2150" dirty="0" smtClean="0">
                <a:latin typeface="Arial" panose="020B0604020202020204" pitchFamily="34" charset="0"/>
                <a:cs typeface="Arial" panose="020B0604020202020204" pitchFamily="34" charset="0"/>
              </a:rPr>
              <a:t>Gracie</a:t>
            </a:r>
            <a:r>
              <a:rPr lang="en-US" sz="2150" dirty="0">
                <a:latin typeface="Arial" panose="020B0604020202020204" pitchFamily="34" charset="0"/>
                <a:cs typeface="Arial" panose="020B0604020202020204" pitchFamily="34" charset="0"/>
              </a:rPr>
              <a:t>: 45 minutes 3 seconds, 3.7 m/s </a:t>
            </a:r>
            <a:endParaRPr lang="en-US" sz="2150" dirty="0" smtClean="0">
              <a:latin typeface="Arial" panose="020B0604020202020204" pitchFamily="34" charset="0"/>
              <a:cs typeface="Arial" panose="020B0604020202020204" pitchFamily="34" charset="0"/>
            </a:endParaRPr>
          </a:p>
          <a:p>
            <a:pPr marL="800100" lvl="1" indent="-342900">
              <a:buClr>
                <a:srgbClr val="C00000"/>
              </a:buClr>
              <a:buFont typeface="Arial" panose="020B0604020202020204" pitchFamily="34" charset="0"/>
              <a:buChar char="•"/>
              <a:tabLst>
                <a:tab pos="2743200" algn="l"/>
              </a:tabLst>
            </a:pPr>
            <a:r>
              <a:rPr lang="en-US" sz="2150" dirty="0" err="1" smtClean="0">
                <a:latin typeface="Arial" panose="020B0604020202020204" pitchFamily="34" charset="0"/>
                <a:cs typeface="Arial" panose="020B0604020202020204" pitchFamily="34" charset="0"/>
              </a:rPr>
              <a:t>Hafsa</a:t>
            </a:r>
            <a:r>
              <a:rPr lang="en-US" sz="2150" dirty="0">
                <a:latin typeface="Arial" panose="020B0604020202020204" pitchFamily="34" charset="0"/>
                <a:cs typeface="Arial" panose="020B0604020202020204" pitchFamily="34" charset="0"/>
              </a:rPr>
              <a:t>: 5 km, 3.9 m/s</a:t>
            </a:r>
            <a:endParaRPr lang="pl-PL" sz="2150" dirty="0">
              <a:latin typeface="Arial" panose="020B0604020202020204" pitchFamily="34" charset="0"/>
              <a:cs typeface="Arial" panose="020B0604020202020204" pitchFamily="34" charset="0"/>
            </a:endParaRPr>
          </a:p>
        </p:txBody>
      </p:sp>
      <p:sp>
        <p:nvSpPr>
          <p:cNvPr id="7" name="Rectangle 6"/>
          <p:cNvSpPr/>
          <p:nvPr/>
        </p:nvSpPr>
        <p:spPr>
          <a:xfrm flipH="1">
            <a:off x="6156175" y="4278575"/>
            <a:ext cx="2612251" cy="2246769"/>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chemeClr val="accent3">
                    <a:lumMod val="50000"/>
                  </a:schemeClr>
                </a:solidFill>
                <a:latin typeface="Arial" panose="020B0604020202020204" pitchFamily="34" charset="0"/>
                <a:cs typeface="Arial" panose="020B0604020202020204" pitchFamily="34" charset="0"/>
              </a:rPr>
              <a:t>Q15 strategy hint</a:t>
            </a:r>
            <a:r>
              <a:rPr lang="en-US" sz="2000" dirty="0" smtClean="0">
                <a:solidFill>
                  <a:schemeClr val="accent3">
                    <a:lumMod val="50000"/>
                  </a:schemeClr>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Use the formula connecting distance, speed and time to work out the missing times and distances for each person.</a:t>
            </a:r>
          </a:p>
        </p:txBody>
      </p:sp>
      <p:sp>
        <p:nvSpPr>
          <p:cNvPr id="8" name="Flowchart: Delay 7"/>
          <p:cNvSpPr/>
          <p:nvPr/>
        </p:nvSpPr>
        <p:spPr>
          <a:xfrm flipH="1">
            <a:off x="8532440" y="1196752"/>
            <a:ext cx="360040" cy="1800200"/>
          </a:xfrm>
          <a:prstGeom prst="flowChartDelay">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Reflect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214023"/>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354</a:t>
            </a:r>
            <a:endParaRPr lang="en-GB" sz="1400" b="1" dirty="0">
              <a:latin typeface="Calibri" panose="020F0502020204030204" pitchFamily="34" charset="0"/>
            </a:endParaRPr>
          </a:p>
        </p:txBody>
      </p:sp>
      <p:sp>
        <p:nvSpPr>
          <p:cNvPr id="3" name="Rectangle 2"/>
          <p:cNvSpPr/>
          <p:nvPr/>
        </p:nvSpPr>
        <p:spPr>
          <a:xfrm>
            <a:off x="242004" y="1772816"/>
            <a:ext cx="5626140" cy="4062651"/>
          </a:xfrm>
          <a:prstGeom prst="rect">
            <a:avLst/>
          </a:prstGeom>
        </p:spPr>
        <p:txBody>
          <a:bodyPr wrap="square">
            <a:spAutoFit/>
          </a:bodyPr>
          <a:lstStyle/>
          <a:p>
            <a:pPr>
              <a:buClr>
                <a:srgbClr val="C00000"/>
              </a:buClr>
              <a:tabLst>
                <a:tab pos="914400" algn="l"/>
                <a:tab pos="2743200" algn="l"/>
              </a:tabLst>
            </a:pPr>
            <a:r>
              <a:rPr lang="en-US" sz="2150" b="1" dirty="0" smtClean="0">
                <a:solidFill>
                  <a:srgbClr val="0070C0"/>
                </a:solidFill>
                <a:latin typeface="Arial" panose="020B0604020202020204" pitchFamily="34" charset="0"/>
                <a:cs typeface="Arial" panose="020B0604020202020204" pitchFamily="34" charset="0"/>
              </a:rPr>
              <a:t>Percentages</a:t>
            </a:r>
          </a:p>
          <a:p>
            <a:pPr marL="514350" indent="-514350">
              <a:buClr>
                <a:srgbClr val="C00000"/>
              </a:buClr>
              <a:buFont typeface="+mj-lt"/>
              <a:buAutoNum type="arabicPeriod"/>
              <a:tabLst>
                <a:tab pos="914400" algn="l"/>
                <a:tab pos="2743200" algn="l"/>
              </a:tabLst>
            </a:pPr>
            <a:r>
              <a:rPr lang="en-US" sz="2150" dirty="0" smtClean="0">
                <a:latin typeface="Arial" panose="020B0604020202020204" pitchFamily="34" charset="0"/>
                <a:cs typeface="Arial" panose="020B0604020202020204" pitchFamily="34" charset="0"/>
              </a:rPr>
              <a:t>Write down the multipliers for these percentage increases as a decimal number, </a:t>
            </a:r>
          </a:p>
          <a:p>
            <a:pPr marL="857250" lvl="1" indent="-400050">
              <a:buClr>
                <a:srgbClr val="C00000"/>
              </a:buClr>
              <a:buFont typeface="+mj-lt"/>
              <a:buAutoNum type="alphaLcPeriod"/>
              <a:tabLst>
                <a:tab pos="2743200" algn="l"/>
              </a:tabLst>
            </a:pPr>
            <a:r>
              <a:rPr lang="en-US" sz="2150" dirty="0" smtClean="0">
                <a:latin typeface="Arial" panose="020B0604020202020204" pitchFamily="34" charset="0"/>
                <a:cs typeface="Arial" panose="020B0604020202020204" pitchFamily="34" charset="0"/>
              </a:rPr>
              <a:t>20%      </a:t>
            </a:r>
            <a:r>
              <a:rPr lang="en-US" sz="2150" dirty="0" smtClean="0">
                <a:solidFill>
                  <a:srgbClr val="C00000"/>
                </a:solidFill>
                <a:latin typeface="Arial" panose="020B0604020202020204" pitchFamily="34" charset="0"/>
                <a:cs typeface="Arial" panose="020B0604020202020204" pitchFamily="34" charset="0"/>
              </a:rPr>
              <a:t>b.</a:t>
            </a:r>
            <a:r>
              <a:rPr lang="en-US" sz="2150" dirty="0" smtClean="0">
                <a:latin typeface="Arial" panose="020B0604020202020204" pitchFamily="34" charset="0"/>
                <a:cs typeface="Arial" panose="020B0604020202020204" pitchFamily="34" charset="0"/>
              </a:rPr>
              <a:t> 9%      </a:t>
            </a:r>
            <a:r>
              <a:rPr lang="en-US" sz="2150" dirty="0" smtClean="0">
                <a:solidFill>
                  <a:srgbClr val="C00000"/>
                </a:solidFill>
                <a:latin typeface="Arial" panose="020B0604020202020204" pitchFamily="34" charset="0"/>
                <a:cs typeface="Arial" panose="020B0604020202020204" pitchFamily="34" charset="0"/>
              </a:rPr>
              <a:t>c.</a:t>
            </a:r>
            <a:r>
              <a:rPr lang="en-US" sz="2150" dirty="0" smtClean="0">
                <a:latin typeface="Arial" panose="020B0604020202020204" pitchFamily="34" charset="0"/>
                <a:cs typeface="Arial" panose="020B0604020202020204" pitchFamily="34" charset="0"/>
              </a:rPr>
              <a:t> 3.7%</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
            </a:r>
            <a:br>
              <a:rPr lang="en-US" sz="2150" dirty="0" smtClean="0">
                <a:latin typeface="Arial" panose="020B0604020202020204" pitchFamily="34" charset="0"/>
                <a:cs typeface="Arial" panose="020B0604020202020204" pitchFamily="34" charset="0"/>
              </a:rPr>
            </a:br>
            <a:r>
              <a:rPr lang="en-US" sz="2150" dirty="0" smtClean="0">
                <a:latin typeface="Arial" panose="020B0604020202020204" pitchFamily="34" charset="0"/>
                <a:cs typeface="Arial" panose="020B0604020202020204" pitchFamily="34" charset="0"/>
              </a:rPr>
              <a:t/>
            </a:r>
            <a:br>
              <a:rPr lang="en-US" sz="2150" dirty="0" smtClean="0">
                <a:latin typeface="Arial" panose="020B0604020202020204" pitchFamily="34" charset="0"/>
                <a:cs typeface="Arial" panose="020B0604020202020204" pitchFamily="34" charset="0"/>
              </a:rPr>
            </a:br>
            <a:endParaRPr lang="en-US" sz="215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a:tabLst>
                <a:tab pos="914400" algn="l"/>
                <a:tab pos="2743200" algn="l"/>
              </a:tabLst>
            </a:pPr>
            <a:r>
              <a:rPr lang="en-US" sz="2150" dirty="0" smtClean="0">
                <a:latin typeface="Arial" panose="020B0604020202020204" pitchFamily="34" charset="0"/>
                <a:cs typeface="Arial" panose="020B0604020202020204" pitchFamily="34" charset="0"/>
              </a:rPr>
              <a:t>Write </a:t>
            </a:r>
            <a:r>
              <a:rPr lang="en-US" sz="2150" dirty="0">
                <a:latin typeface="Arial" panose="020B0604020202020204" pitchFamily="34" charset="0"/>
                <a:cs typeface="Arial" panose="020B0604020202020204" pitchFamily="34" charset="0"/>
              </a:rPr>
              <a:t>down the multipliers for these percentage decreases as a decimal number, </a:t>
            </a:r>
            <a:endParaRPr lang="en-US" sz="215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150" dirty="0" smtClean="0">
                <a:latin typeface="Arial" panose="020B0604020202020204" pitchFamily="34" charset="0"/>
                <a:cs typeface="Arial" panose="020B0604020202020204" pitchFamily="34" charset="0"/>
              </a:rPr>
              <a:t>a </a:t>
            </a:r>
            <a:r>
              <a:rPr lang="en-US" sz="2150" dirty="0">
                <a:latin typeface="Arial" panose="020B0604020202020204" pitchFamily="34" charset="0"/>
                <a:cs typeface="Arial" panose="020B0604020202020204" pitchFamily="34" charset="0"/>
              </a:rPr>
              <a:t>23% </a:t>
            </a:r>
            <a:r>
              <a:rPr lang="en-US" sz="2150" dirty="0" smtClean="0">
                <a:latin typeface="Arial" panose="020B0604020202020204" pitchFamily="34" charset="0"/>
                <a:cs typeface="Arial" panose="020B0604020202020204" pitchFamily="34" charset="0"/>
              </a:rPr>
              <a:t>  </a:t>
            </a:r>
            <a:r>
              <a:rPr lang="en-US" sz="2150" dirty="0" smtClean="0">
                <a:solidFill>
                  <a:srgbClr val="C00000"/>
                </a:solidFill>
                <a:latin typeface="Arial" panose="020B0604020202020204" pitchFamily="34" charset="0"/>
                <a:cs typeface="Arial" panose="020B0604020202020204" pitchFamily="34" charset="0"/>
              </a:rPr>
              <a:t>b.</a:t>
            </a:r>
            <a:r>
              <a:rPr lang="en-US" sz="2150" dirty="0" smtClean="0">
                <a:latin typeface="Arial" panose="020B0604020202020204" pitchFamily="34" charset="0"/>
                <a:cs typeface="Arial" panose="020B0604020202020204" pitchFamily="34" charset="0"/>
              </a:rPr>
              <a:t> </a:t>
            </a:r>
            <a:r>
              <a:rPr lang="en-US" sz="2150" dirty="0">
                <a:latin typeface="Arial" panose="020B0604020202020204" pitchFamily="34" charset="0"/>
                <a:cs typeface="Arial" panose="020B0604020202020204" pitchFamily="34" charset="0"/>
              </a:rPr>
              <a:t>6% </a:t>
            </a:r>
            <a:r>
              <a:rPr lang="en-US" sz="2150" dirty="0" smtClean="0">
                <a:latin typeface="Arial" panose="020B0604020202020204" pitchFamily="34" charset="0"/>
                <a:cs typeface="Arial" panose="020B0604020202020204" pitchFamily="34" charset="0"/>
              </a:rPr>
              <a:t>     </a:t>
            </a:r>
            <a:r>
              <a:rPr lang="en-US" sz="2150" dirty="0" smtClean="0">
                <a:solidFill>
                  <a:srgbClr val="C00000"/>
                </a:solidFill>
                <a:latin typeface="Arial" panose="020B0604020202020204" pitchFamily="34" charset="0"/>
                <a:cs typeface="Arial" panose="020B0604020202020204" pitchFamily="34" charset="0"/>
              </a:rPr>
              <a:t>c.</a:t>
            </a:r>
            <a:r>
              <a:rPr lang="en-US" sz="2150" dirty="0" smtClean="0">
                <a:latin typeface="Arial" panose="020B0604020202020204" pitchFamily="34" charset="0"/>
                <a:cs typeface="Arial" panose="020B0604020202020204" pitchFamily="34" charset="0"/>
              </a:rPr>
              <a:t> </a:t>
            </a:r>
            <a:r>
              <a:rPr lang="en-US" sz="2150" dirty="0">
                <a:latin typeface="Arial" panose="020B0604020202020204" pitchFamily="34" charset="0"/>
                <a:cs typeface="Arial" panose="020B0604020202020204" pitchFamily="34" charset="0"/>
              </a:rPr>
              <a:t>7.5%</a:t>
            </a:r>
            <a:endParaRPr lang="pl-PL" sz="2150" dirty="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383341616"/>
              </p:ext>
            </p:extLst>
          </p:nvPr>
        </p:nvGraphicFramePr>
        <p:xfrm>
          <a:off x="251518" y="1196752"/>
          <a:ext cx="8568952" cy="518160"/>
        </p:xfrm>
        <a:graphic>
          <a:graphicData uri="http://schemas.openxmlformats.org/drawingml/2006/table">
            <a:tbl>
              <a:tblPr firstRow="1" bandRow="1">
                <a:effectLst/>
                <a:tableStyleId>{5940675A-B579-460E-94D1-54222C63F5DA}</a:tableStyleId>
              </a:tblPr>
              <a:tblGrid>
                <a:gridCol w="8568952"/>
              </a:tblGrid>
              <a:tr h="368816">
                <a:tc>
                  <a:txBody>
                    <a:bodyPr/>
                    <a:lstStyle/>
                    <a:p>
                      <a:r>
                        <a:rPr lang="en-US" sz="2800" b="1" dirty="0" smtClean="0">
                          <a:latin typeface="Arial" panose="020B0604020202020204" pitchFamily="34" charset="0"/>
                          <a:cs typeface="Arial" panose="020B0604020202020204" pitchFamily="34" charset="0"/>
                        </a:rPr>
                        <a:t>11. Strengthen</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r>
            </a:tbl>
          </a:graphicData>
        </a:graphic>
      </p:graphicFrame>
      <p:sp>
        <p:nvSpPr>
          <p:cNvPr id="10" name="Rectangle 9"/>
          <p:cNvSpPr/>
          <p:nvPr/>
        </p:nvSpPr>
        <p:spPr>
          <a:xfrm>
            <a:off x="5868144" y="1772816"/>
            <a:ext cx="2912004" cy="475252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251519" y="3639507"/>
            <a:ext cx="5472608" cy="73866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b="1" dirty="0" smtClean="0">
                <a:solidFill>
                  <a:srgbClr val="C00000"/>
                </a:solidFill>
                <a:latin typeface="Arial" panose="020B0604020202020204" pitchFamily="34" charset="0"/>
                <a:cs typeface="Arial" panose="020B0604020202020204" pitchFamily="34" charset="0"/>
              </a:rPr>
              <a:t>Q1a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 Original = 100</a:t>
            </a:r>
            <a:r>
              <a:rPr lang="en-US" sz="2100" dirty="0" smtClean="0">
                <a:solidFill>
                  <a:schemeClr val="tx1"/>
                </a:solidFill>
                <a:latin typeface="Arial" panose="020B0604020202020204" pitchFamily="34" charset="0"/>
                <a:cs typeface="Arial" panose="020B0604020202020204" pitchFamily="34" charset="0"/>
              </a:rPr>
              <a:t>%. After </a:t>
            </a:r>
            <a:r>
              <a:rPr lang="en-US" sz="2100" dirty="0">
                <a:solidFill>
                  <a:schemeClr val="tx1"/>
                </a:solidFill>
                <a:latin typeface="Arial" panose="020B0604020202020204" pitchFamily="34" charset="0"/>
                <a:cs typeface="Arial" panose="020B0604020202020204" pitchFamily="34" charset="0"/>
              </a:rPr>
              <a:t>increase = 100% </a:t>
            </a:r>
            <a:r>
              <a:rPr lang="en-US" sz="2100" dirty="0" smtClean="0">
                <a:solidFill>
                  <a:schemeClr val="tx1"/>
                </a:solidFill>
                <a:latin typeface="Arial" panose="020B0604020202020204" pitchFamily="34" charset="0"/>
                <a:cs typeface="Arial" panose="020B0604020202020204" pitchFamily="34" charset="0"/>
              </a:rPr>
              <a:t>+ </a:t>
            </a:r>
            <a:r>
              <a:rPr lang="en-US" sz="21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Write % as a decimal</a:t>
            </a:r>
          </a:p>
        </p:txBody>
      </p:sp>
      <p:sp>
        <p:nvSpPr>
          <p:cNvPr id="12" name="Rectangle 11"/>
          <p:cNvSpPr/>
          <p:nvPr/>
        </p:nvSpPr>
        <p:spPr>
          <a:xfrm flipH="1">
            <a:off x="251520" y="5789875"/>
            <a:ext cx="5472608" cy="73866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b="1" dirty="0" smtClean="0">
                <a:solidFill>
                  <a:srgbClr val="C00000"/>
                </a:solidFill>
                <a:latin typeface="Arial" panose="020B0604020202020204" pitchFamily="34" charset="0"/>
                <a:cs typeface="Arial" panose="020B0604020202020204" pitchFamily="34" charset="0"/>
              </a:rPr>
              <a:t>Q2a </a:t>
            </a:r>
            <a:r>
              <a:rPr lang="en-US" sz="2100" b="1" dirty="0">
                <a:solidFill>
                  <a:srgbClr val="C00000"/>
                </a:solidFill>
                <a:latin typeface="Arial" panose="020B0604020202020204" pitchFamily="34" charset="0"/>
                <a:cs typeface="Arial" panose="020B0604020202020204" pitchFamily="34" charset="0"/>
              </a:rPr>
              <a:t>hint</a:t>
            </a:r>
            <a:r>
              <a:rPr lang="en-US" sz="2100" dirty="0">
                <a:solidFill>
                  <a:schemeClr val="tx1"/>
                </a:solidFill>
                <a:latin typeface="Arial" panose="020B0604020202020204" pitchFamily="34" charset="0"/>
                <a:cs typeface="Arial" panose="020B0604020202020204" pitchFamily="34" charset="0"/>
              </a:rPr>
              <a:t> - Original = 100</a:t>
            </a:r>
            <a:r>
              <a:rPr lang="en-US" sz="2100" dirty="0" smtClean="0">
                <a:solidFill>
                  <a:schemeClr val="tx1"/>
                </a:solidFill>
                <a:latin typeface="Arial" panose="020B0604020202020204" pitchFamily="34" charset="0"/>
                <a:cs typeface="Arial" panose="020B0604020202020204" pitchFamily="34" charset="0"/>
              </a:rPr>
              <a:t>%. After decrease </a:t>
            </a:r>
            <a:r>
              <a:rPr lang="en-US" sz="2100" dirty="0">
                <a:solidFill>
                  <a:schemeClr val="tx1"/>
                </a:solidFill>
                <a:latin typeface="Arial" panose="020B0604020202020204" pitchFamily="34" charset="0"/>
                <a:cs typeface="Arial" panose="020B0604020202020204" pitchFamily="34" charset="0"/>
              </a:rPr>
              <a:t>= 100% </a:t>
            </a:r>
            <a:r>
              <a:rPr lang="en-US" sz="2100" dirty="0" smtClean="0">
                <a:solidFill>
                  <a:schemeClr val="tx1"/>
                </a:solidFill>
                <a:latin typeface="Arial" panose="020B0604020202020204" pitchFamily="34" charset="0"/>
                <a:cs typeface="Arial" panose="020B0604020202020204" pitchFamily="34" charset="0"/>
              </a:rPr>
              <a:t>- </a:t>
            </a:r>
            <a:r>
              <a:rPr lang="en-US" sz="21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100" dirty="0" smtClean="0">
                <a:solidFill>
                  <a:schemeClr val="tx1"/>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Write % as a decimal</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772816"/>
            <a:ext cx="548640" cy="548640"/>
          </a:xfrm>
          <a:prstGeom prst="rect">
            <a:avLst/>
          </a:prstGeom>
        </p:spPr>
      </p:pic>
    </p:spTree>
    <p:extLst>
      <p:ext uri="{BB962C8B-B14F-4D97-AF65-F5344CB8AC3E}">
        <p14:creationId xmlns:p14="http://schemas.microsoft.com/office/powerpoint/2010/main" val="165428923"/>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339</a:t>
            </a:r>
            <a:endParaRPr lang="en-GB" sz="1400" b="1" dirty="0">
              <a:latin typeface="Calibri" panose="020F0502020204030204" pitchFamily="34" charset="0"/>
            </a:endParaRPr>
          </a:p>
        </p:txBody>
      </p:sp>
      <p:sp>
        <p:nvSpPr>
          <p:cNvPr id="3" name="Rectangle 2"/>
          <p:cNvSpPr/>
          <p:nvPr/>
        </p:nvSpPr>
        <p:spPr>
          <a:xfrm>
            <a:off x="251520" y="1196752"/>
            <a:ext cx="5256584" cy="5693866"/>
          </a:xfrm>
          <a:prstGeom prst="rect">
            <a:avLst/>
          </a:prstGeom>
        </p:spPr>
        <p:txBody>
          <a:bodyPr wrap="square">
            <a:spAutoFit/>
          </a:bodyPr>
          <a:lstStyle/>
          <a:p>
            <a:pPr>
              <a:buClr>
                <a:srgbClr val="C00000"/>
              </a:buClr>
              <a:tabLst>
                <a:tab pos="1079500" algn="l"/>
                <a:tab pos="2743200" algn="l"/>
              </a:tabLst>
            </a:pPr>
            <a:r>
              <a:rPr lang="en-US" sz="2700" b="1" dirty="0" smtClean="0">
                <a:solidFill>
                  <a:srgbClr val="C00000"/>
                </a:solidFill>
                <a:latin typeface="Arial" panose="020B0604020202020204" pitchFamily="34" charset="0"/>
                <a:cs typeface="Arial" panose="020B0604020202020204" pitchFamily="34" charset="0"/>
              </a:rPr>
              <a:t>Fluency </a:t>
            </a:r>
            <a:r>
              <a:rPr lang="en-US" sz="2700" b="1" dirty="0">
                <a:solidFill>
                  <a:srgbClr val="C00000"/>
                </a:solidFill>
                <a:latin typeface="Arial" panose="020B0604020202020204" pitchFamily="34" charset="0"/>
                <a:cs typeface="Arial" panose="020B0604020202020204" pitchFamily="34" charset="0"/>
              </a:rPr>
              <a:t>with measures</a:t>
            </a:r>
          </a:p>
          <a:p>
            <a:pPr marL="457200" indent="-457200">
              <a:buClr>
                <a:srgbClr val="C00000"/>
              </a:buClr>
              <a:buFont typeface="+mj-lt"/>
              <a:buAutoNum type="arabicPeriod" startAt="7"/>
              <a:tabLst>
                <a:tab pos="1079500" algn="l"/>
                <a:tab pos="274320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ratio </a:t>
            </a:r>
            <a:r>
              <a:rPr lang="en-US" sz="2700" dirty="0" smtClean="0">
                <a:latin typeface="Arial" panose="020B0604020202020204" pitchFamily="34" charset="0"/>
                <a:cs typeface="Arial" panose="020B0604020202020204" pitchFamily="34" charset="0"/>
              </a:rPr>
              <a:t>1m</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1cm </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100:1.</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Copy </a:t>
            </a:r>
            <a:r>
              <a:rPr lang="en-US" sz="2700" dirty="0">
                <a:latin typeface="Arial" panose="020B0604020202020204" pitchFamily="34" charset="0"/>
                <a:cs typeface="Arial" panose="020B0604020202020204" pitchFamily="34" charset="0"/>
              </a:rPr>
              <a:t>and complete.</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 kg : </a:t>
            </a:r>
            <a:r>
              <a:rPr lang="en-US" sz="2700" dirty="0">
                <a:latin typeface="Arial" panose="020B0604020202020204" pitchFamily="34" charset="0"/>
                <a:cs typeface="Arial" panose="020B0604020202020204" pitchFamily="34" charset="0"/>
              </a:rPr>
              <a:t>1 g </a:t>
            </a:r>
            <a:r>
              <a:rPr lang="en-US" sz="2700" dirty="0" smtClean="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sym typeface="Wingdings" panose="05000000000000000000" pitchFamily="2" charset="2"/>
              </a:rPr>
              <a:t></a:t>
            </a:r>
            <a:r>
              <a:rPr lang="en-US" sz="27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1cm : 1mm </a:t>
            </a:r>
            <a:r>
              <a:rPr lang="en-US" sz="2700"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 </a:t>
            </a:r>
            <a:r>
              <a:rPr lang="en-US" sz="2700" dirty="0">
                <a:latin typeface="Arial" panose="020B0604020202020204" pitchFamily="34" charset="0"/>
                <a:cs typeface="Arial" panose="020B0604020202020204" pitchFamily="34" charset="0"/>
              </a:rPr>
              <a:t>litre: 1 ml =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 </a:t>
            </a:r>
            <a:r>
              <a:rPr lang="en-US" sz="2700" dirty="0">
                <a:latin typeface="Arial" panose="020B0604020202020204" pitchFamily="34" charset="0"/>
                <a:cs typeface="Arial" panose="020B0604020202020204" pitchFamily="34" charset="0"/>
              </a:rPr>
              <a:t>minute: 1 second </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 hour : 1 </a:t>
            </a:r>
            <a:r>
              <a:rPr lang="en-US" sz="2700" dirty="0">
                <a:latin typeface="Arial" panose="020B0604020202020204" pitchFamily="34" charset="0"/>
                <a:cs typeface="Arial" panose="020B0604020202020204" pitchFamily="34" charset="0"/>
              </a:rPr>
              <a:t>minute =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sym typeface="Wingdings" panose="05000000000000000000" pitchFamily="2" charset="2"/>
              </a:rPr>
              <a:t> </a:t>
            </a:r>
            <a:endParaRPr lang="en-US" sz="2700" dirty="0">
              <a:latin typeface="Arial" panose="020B0604020202020204" pitchFamily="34" charset="0"/>
              <a:cs typeface="Arial" panose="020B0604020202020204" pitchFamily="34" charset="0"/>
            </a:endParaRPr>
          </a:p>
          <a:p>
            <a:pPr marL="401638" indent="-401638">
              <a:buClr>
                <a:srgbClr val="C00000"/>
              </a:buClr>
              <a:buFont typeface="+mj-lt"/>
              <a:buAutoNum type="arabicPeriod" startAt="7"/>
              <a:tabLst>
                <a:tab pos="1079500" algn="l"/>
                <a:tab pos="2743200" algn="l"/>
              </a:tabLst>
            </a:pPr>
            <a:r>
              <a:rPr lang="en-US" sz="2700" dirty="0" smtClean="0">
                <a:latin typeface="Arial" panose="020B0604020202020204" pitchFamily="34" charset="0"/>
                <a:cs typeface="Arial" panose="020B0604020202020204" pitchFamily="34" charset="0"/>
              </a:rPr>
              <a:t>Copy </a:t>
            </a:r>
            <a:r>
              <a:rPr lang="en-US" sz="2700" dirty="0">
                <a:latin typeface="Arial" panose="020B0604020202020204" pitchFamily="34" charset="0"/>
                <a:cs typeface="Arial" panose="020B0604020202020204" pitchFamily="34" charset="0"/>
              </a:rPr>
              <a:t>and complete, </a:t>
            </a:r>
            <a:endParaRPr lang="en-US" sz="27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180 cm =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m</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28 000 cm =</a:t>
            </a:r>
            <a:r>
              <a:rPr lang="en-US" sz="2700" dirty="0">
                <a:latin typeface="Arial" panose="020B0604020202020204" pitchFamily="34" charset="0"/>
                <a:cs typeface="Arial" panose="020B0604020202020204" pitchFamily="34" charset="0"/>
                <a:sym typeface="Wingdings" panose="05000000000000000000" pitchFamily="2" charset="2"/>
              </a:rPr>
              <a:t>  </a:t>
            </a:r>
            <a:r>
              <a:rPr lang="en-US" sz="2700" dirty="0" smtClean="0">
                <a:latin typeface="Arial" panose="020B0604020202020204" pitchFamily="34" charset="0"/>
                <a:cs typeface="Arial" panose="020B0604020202020204" pitchFamily="34" charset="0"/>
              </a:rPr>
              <a:t>m </a:t>
            </a:r>
          </a:p>
          <a:p>
            <a:pPr marL="914400" lvl="1" indent="-457200">
              <a:buClr>
                <a:srgbClr val="C00000"/>
              </a:buClr>
              <a:buFont typeface="+mj-lt"/>
              <a:buAutoNum type="alphaLcPeriod"/>
              <a:tabLst>
                <a:tab pos="1079500" algn="l"/>
                <a:tab pos="2743200" algn="l"/>
              </a:tabLst>
            </a:pPr>
            <a:r>
              <a:rPr lang="en-US" sz="2700" dirty="0" smtClean="0">
                <a:latin typeface="Arial" panose="020B0604020202020204" pitchFamily="34" charset="0"/>
                <a:cs typeface="Arial" panose="020B0604020202020204" pitchFamily="34" charset="0"/>
              </a:rPr>
              <a:t>54 600 m </a:t>
            </a:r>
            <a:r>
              <a:rPr lang="en-US" sz="2700" dirty="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sym typeface="Wingdings" panose="05000000000000000000" pitchFamily="2" charset="2"/>
              </a:rPr>
              <a:t> </a:t>
            </a:r>
            <a:r>
              <a:rPr lang="en-US" sz="2700" dirty="0" smtClean="0">
                <a:latin typeface="Arial" panose="020B0604020202020204" pitchFamily="34" charset="0"/>
                <a:cs typeface="Arial" panose="020B0604020202020204" pitchFamily="34" charset="0"/>
              </a:rPr>
              <a:t>km</a:t>
            </a:r>
            <a:endParaRPr lang="pl-PL"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4448928"/>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354</a:t>
            </a:r>
            <a:endParaRPr lang="en-GB" sz="1400" b="1" dirty="0">
              <a:latin typeface="Calibri" panose="020F0502020204030204" pitchFamily="34" charset="0"/>
            </a:endParaRPr>
          </a:p>
        </p:txBody>
      </p:sp>
      <p:sp>
        <p:nvSpPr>
          <p:cNvPr id="3" name="Rectangle 2"/>
          <p:cNvSpPr/>
          <p:nvPr/>
        </p:nvSpPr>
        <p:spPr>
          <a:xfrm>
            <a:off x="242004" y="1238557"/>
            <a:ext cx="5266100" cy="4154984"/>
          </a:xfrm>
          <a:prstGeom prst="rect">
            <a:avLst/>
          </a:prstGeom>
        </p:spPr>
        <p:txBody>
          <a:bodyPr wrap="square">
            <a:spAutoFit/>
          </a:bodyPr>
          <a:lstStyle/>
          <a:p>
            <a:pPr marL="457200" indent="-457200">
              <a:buClr>
                <a:srgbClr val="C00000"/>
              </a:buClr>
              <a:buFont typeface="+mj-lt"/>
              <a:buAutoNum type="arabicPeriod" startAt="3"/>
              <a:tabLst>
                <a:tab pos="914400" algn="l"/>
                <a:tab pos="27432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down the multiplier for</a:t>
            </a:r>
          </a:p>
          <a:p>
            <a:pPr marL="914400" lvl="1" indent="-457200">
              <a:buClr>
                <a:srgbClr val="C00000"/>
              </a:buClr>
              <a:buFont typeface="+mj-lt"/>
              <a:buAutoNum type="alphaLcPeriod"/>
              <a:tabLst>
                <a:tab pos="914400" algn="l"/>
                <a:tab pos="2743200" algn="l"/>
              </a:tabLst>
            </a:pPr>
            <a:r>
              <a:rPr lang="en-US" sz="2400" dirty="0" smtClean="0">
                <a:latin typeface="Arial" panose="020B0604020202020204" pitchFamily="34" charset="0"/>
                <a:cs typeface="Arial" panose="020B0604020202020204" pitchFamily="34" charset="0"/>
              </a:rPr>
              <a:t>an </a:t>
            </a:r>
            <a:r>
              <a:rPr lang="en-US" sz="2400" dirty="0">
                <a:latin typeface="Arial" panose="020B0604020202020204" pitchFamily="34" charset="0"/>
                <a:cs typeface="Arial" panose="020B0604020202020204" pitchFamily="34" charset="0"/>
              </a:rPr>
              <a:t>increase of 20% followed by an increase of 9%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400" dirty="0" smtClean="0">
                <a:latin typeface="Arial" panose="020B0604020202020204" pitchFamily="34" charset="0"/>
                <a:cs typeface="Arial" panose="020B0604020202020204" pitchFamily="34" charset="0"/>
              </a:rPr>
              <a:t>an </a:t>
            </a:r>
            <a:r>
              <a:rPr lang="en-US" sz="2400" dirty="0">
                <a:latin typeface="Arial" panose="020B0604020202020204" pitchFamily="34" charset="0"/>
                <a:cs typeface="Arial" panose="020B0604020202020204" pitchFamily="34" charset="0"/>
              </a:rPr>
              <a:t>increase of 10% followed by an increase of 15%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decrease of 23% followed by a decrease of 6%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decrease of 11% followed by a decrease of 9%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914400" algn="l"/>
                <a:tab pos="2743200" algn="l"/>
              </a:tabLst>
            </a:pPr>
            <a:r>
              <a:rPr lang="en-US" sz="2400" dirty="0" smtClean="0">
                <a:latin typeface="Arial" panose="020B0604020202020204" pitchFamily="34" charset="0"/>
                <a:cs typeface="Arial" panose="020B0604020202020204" pitchFamily="34" charset="0"/>
              </a:rPr>
              <a:t>an </a:t>
            </a:r>
            <a:r>
              <a:rPr lang="en-US" sz="2400" dirty="0">
                <a:latin typeface="Arial" panose="020B0604020202020204" pitchFamily="34" charset="0"/>
                <a:cs typeface="Arial" panose="020B0604020202020204" pitchFamily="34" charset="0"/>
              </a:rPr>
              <a:t>increase of 12% followed by a decrease of 8%.</a:t>
            </a:r>
            <a:endParaRPr lang="pl-PL" sz="2400" dirty="0">
              <a:latin typeface="Arial" panose="020B0604020202020204" pitchFamily="34" charset="0"/>
              <a:cs typeface="Arial" panose="020B0604020202020204" pitchFamily="34" charset="0"/>
            </a:endParaRPr>
          </a:p>
        </p:txBody>
      </p:sp>
      <p:sp>
        <p:nvSpPr>
          <p:cNvPr id="11" name="Rectangle 10"/>
          <p:cNvSpPr/>
          <p:nvPr/>
        </p:nvSpPr>
        <p:spPr>
          <a:xfrm flipH="1">
            <a:off x="251519" y="5422141"/>
            <a:ext cx="5256585"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Q3a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Use your answers to </a:t>
            </a:r>
            <a:r>
              <a:rPr lang="en-US" sz="2200" b="1" dirty="0" smtClean="0">
                <a:solidFill>
                  <a:schemeClr val="tx1"/>
                </a:solidFill>
                <a:latin typeface="Arial" panose="020B0604020202020204" pitchFamily="34" charset="0"/>
                <a:cs typeface="Arial" panose="020B0604020202020204" pitchFamily="34" charset="0"/>
              </a:rPr>
              <a:t>Q1a</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and </a:t>
            </a:r>
            <a:r>
              <a:rPr lang="en-US" sz="2200" b="1" dirty="0">
                <a:solidFill>
                  <a:schemeClr val="tx1"/>
                </a:solidFill>
                <a:latin typeface="Arial" panose="020B0604020202020204" pitchFamily="34" charset="0"/>
                <a:cs typeface="Arial" panose="020B0604020202020204" pitchFamily="34" charset="0"/>
              </a:rPr>
              <a:t>b</a:t>
            </a:r>
            <a:r>
              <a:rPr lang="en-US" sz="2200" dirty="0">
                <a:solidFill>
                  <a:schemeClr val="tx1"/>
                </a:solidFill>
                <a:latin typeface="Arial" panose="020B0604020202020204" pitchFamily="34" charset="0"/>
                <a:cs typeface="Arial" panose="020B0604020202020204" pitchFamily="34" charset="0"/>
              </a:rPr>
              <a:t>. Multiplier for increase of 20% followed by increase </a:t>
            </a:r>
            <a:r>
              <a:rPr lang="en-US" sz="2200" dirty="0" smtClean="0">
                <a:solidFill>
                  <a:schemeClr val="tx1"/>
                </a:solidFill>
                <a:latin typeface="Arial" panose="020B0604020202020204" pitchFamily="34" charset="0"/>
                <a:cs typeface="Arial" panose="020B0604020202020204" pitchFamily="34" charset="0"/>
              </a:rPr>
              <a:t>of 9% = </a:t>
            </a:r>
            <a:r>
              <a:rPr lang="en-US" sz="22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200" dirty="0" smtClean="0">
                <a:solidFill>
                  <a:schemeClr val="tx1"/>
                </a:solidFill>
                <a:latin typeface="Arial" panose="020B0604020202020204" pitchFamily="34" charset="0"/>
                <a:cs typeface="Arial" panose="020B0604020202020204" pitchFamily="34" charset="0"/>
              </a:rPr>
              <a:t>x </a:t>
            </a:r>
            <a:r>
              <a:rPr lang="en-US" sz="2200" dirty="0" smtClean="0">
                <a:solidFill>
                  <a:schemeClr val="tx1"/>
                </a:solidFill>
                <a:latin typeface="Arial" panose="020B0604020202020204" pitchFamily="34" charset="0"/>
                <a:cs typeface="Arial" panose="020B0604020202020204" pitchFamily="34" charset="0"/>
                <a:sym typeface="Wingdings" panose="05000000000000000000" pitchFamily="2" charset="2"/>
              </a:rPr>
              <a:t> = </a:t>
            </a:r>
            <a:endParaRPr lang="en-US" sz="22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404647834"/>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354</a:t>
            </a:r>
            <a:endParaRPr lang="en-GB" sz="1400" b="1" dirty="0">
              <a:latin typeface="Calibri" panose="020F0502020204030204" pitchFamily="34" charset="0"/>
            </a:endParaRPr>
          </a:p>
        </p:txBody>
      </p:sp>
      <p:sp>
        <p:nvSpPr>
          <p:cNvPr id="3" name="Rectangle 2"/>
          <p:cNvSpPr/>
          <p:nvPr/>
        </p:nvSpPr>
        <p:spPr>
          <a:xfrm>
            <a:off x="251520" y="1238557"/>
            <a:ext cx="8595222" cy="3323987"/>
          </a:xfrm>
          <a:prstGeom prst="rect">
            <a:avLst/>
          </a:prstGeom>
        </p:spPr>
        <p:txBody>
          <a:bodyPr wrap="square">
            <a:spAutoFit/>
          </a:bodyPr>
          <a:lstStyle/>
          <a:p>
            <a:pPr marL="457200" indent="-457200">
              <a:buClr>
                <a:srgbClr val="C00000"/>
              </a:buClr>
              <a:buFont typeface="+mj-lt"/>
              <a:buAutoNum type="arabicPeriod" startAt="4"/>
              <a:tabLst>
                <a:tab pos="914400" algn="l"/>
                <a:tab pos="2743200" algn="l"/>
              </a:tabLst>
            </a:pPr>
            <a:r>
              <a:rPr lang="en-US" sz="2100" b="1" dirty="0">
                <a:solidFill>
                  <a:srgbClr val="C00000"/>
                </a:solidFill>
                <a:latin typeface="Arial" panose="020B0604020202020204" pitchFamily="34" charset="0"/>
                <a:cs typeface="Arial" panose="020B0604020202020204" pitchFamily="34" charset="0"/>
              </a:rPr>
              <a:t>Finance</a:t>
            </a:r>
            <a:r>
              <a:rPr lang="en-US" sz="2100" dirty="0">
                <a:solidFill>
                  <a:srgbClr val="C00000"/>
                </a:solidFill>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Penny buys a new TV for £750. In the first year the value </a:t>
            </a:r>
            <a:r>
              <a:rPr lang="en-US" sz="2100" dirty="0" smtClean="0">
                <a:latin typeface="Arial" panose="020B0604020202020204" pitchFamily="34" charset="0"/>
                <a:cs typeface="Arial" panose="020B0604020202020204" pitchFamily="34" charset="0"/>
              </a:rPr>
              <a:t>depreciates </a:t>
            </a:r>
            <a:r>
              <a:rPr lang="en-US" sz="2100" dirty="0">
                <a:latin typeface="Arial" panose="020B0604020202020204" pitchFamily="34" charset="0"/>
                <a:cs typeface="Arial" panose="020B0604020202020204" pitchFamily="34" charset="0"/>
              </a:rPr>
              <a:t>by 15%. In the second year the value depreciates by </a:t>
            </a:r>
            <a:r>
              <a:rPr lang="en-US" sz="2100" dirty="0" smtClean="0">
                <a:latin typeface="Arial" panose="020B0604020202020204" pitchFamily="34" charset="0"/>
                <a:cs typeface="Arial" panose="020B0604020202020204" pitchFamily="34" charset="0"/>
              </a:rPr>
              <a:t>5</a:t>
            </a:r>
            <a:r>
              <a:rPr lang="en-US" sz="2100" dirty="0">
                <a:latin typeface="Arial" panose="020B0604020202020204" pitchFamily="34" charset="0"/>
                <a:cs typeface="Arial" panose="020B0604020202020204" pitchFamily="34" charset="0"/>
              </a:rPr>
              <a:t>%. Work out the value of Penny’s TV after 2 </a:t>
            </a:r>
            <a:r>
              <a:rPr lang="en-US" sz="2100" dirty="0" smtClean="0">
                <a:latin typeface="Arial" panose="020B0604020202020204" pitchFamily="34" charset="0"/>
                <a:cs typeface="Arial" panose="020B0604020202020204" pitchFamily="34" charset="0"/>
              </a:rPr>
              <a:t>years.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6"/>
              <a:tabLst>
                <a:tab pos="914400" algn="l"/>
                <a:tab pos="2743200" algn="l"/>
              </a:tabLst>
            </a:pPr>
            <a:r>
              <a:rPr lang="en-US" sz="2100" b="1" dirty="0">
                <a:solidFill>
                  <a:srgbClr val="C00000"/>
                </a:solidFill>
                <a:latin typeface="Arial" panose="020B0604020202020204" pitchFamily="34" charset="0"/>
                <a:cs typeface="Arial" panose="020B0604020202020204" pitchFamily="34" charset="0"/>
              </a:rPr>
              <a:t>Finance / Problem-solving </a:t>
            </a:r>
            <a:r>
              <a:rPr lang="en-US" sz="2100" dirty="0">
                <a:latin typeface="Arial" panose="020B0604020202020204" pitchFamily="34" charset="0"/>
                <a:cs typeface="Arial" panose="020B0604020202020204" pitchFamily="34" charset="0"/>
              </a:rPr>
              <a:t>A company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bought </a:t>
            </a:r>
            <a:r>
              <a:rPr lang="en-US" sz="2100" dirty="0">
                <a:latin typeface="Arial" panose="020B0604020202020204" pitchFamily="34" charset="0"/>
                <a:cs typeface="Arial" panose="020B0604020202020204" pitchFamily="34" charset="0"/>
              </a:rPr>
              <a:t>a van for £</a:t>
            </a:r>
            <a:r>
              <a:rPr lang="en-US" sz="2100" dirty="0" smtClean="0">
                <a:latin typeface="Arial" panose="020B0604020202020204" pitchFamily="34" charset="0"/>
                <a:cs typeface="Arial" panose="020B0604020202020204" pitchFamily="34" charset="0"/>
              </a:rPr>
              <a:t>15000. Each </a:t>
            </a:r>
            <a:r>
              <a:rPr lang="en-US" sz="2100" dirty="0">
                <a:latin typeface="Arial" panose="020B0604020202020204" pitchFamily="34" charset="0"/>
                <a:cs typeface="Arial" panose="020B0604020202020204" pitchFamily="34" charset="0"/>
              </a:rPr>
              <a:t>year the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value </a:t>
            </a:r>
            <a:r>
              <a:rPr lang="en-US" sz="2100" dirty="0">
                <a:latin typeface="Arial" panose="020B0604020202020204" pitchFamily="34" charset="0"/>
                <a:cs typeface="Arial" panose="020B0604020202020204" pitchFamily="34" charset="0"/>
              </a:rPr>
              <a:t>of the van depreciated by 20</a:t>
            </a:r>
            <a:r>
              <a:rPr lang="en-US" sz="2100" dirty="0" smtClean="0">
                <a:latin typeface="Arial" panose="020B0604020202020204" pitchFamily="34" charset="0"/>
                <a:cs typeface="Arial" panose="020B0604020202020204" pitchFamily="34" charset="0"/>
              </a:rPr>
              <a:t>%.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value of the van at the end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of </a:t>
            </a:r>
            <a:r>
              <a:rPr lang="en-US" sz="2100" dirty="0">
                <a:latin typeface="Arial" panose="020B0604020202020204" pitchFamily="34" charset="0"/>
                <a:cs typeface="Arial" panose="020B0604020202020204" pitchFamily="34" charset="0"/>
              </a:rPr>
              <a:t>four years.</a:t>
            </a:r>
            <a:endParaRPr lang="pl-PL" sz="2100" dirty="0">
              <a:latin typeface="Arial" panose="020B0604020202020204" pitchFamily="34" charset="0"/>
              <a:cs typeface="Arial" panose="020B0604020202020204" pitchFamily="34" charset="0"/>
            </a:endParaRPr>
          </a:p>
        </p:txBody>
      </p:sp>
      <p:sp>
        <p:nvSpPr>
          <p:cNvPr id="11" name="Rectangle 10"/>
          <p:cNvSpPr/>
          <p:nvPr/>
        </p:nvSpPr>
        <p:spPr>
          <a:xfrm flipH="1">
            <a:off x="251516" y="2348880"/>
            <a:ext cx="6912771" cy="43088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Q4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Write down the multipliers for 15% and 5%.</a:t>
            </a: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840" y="1152168"/>
            <a:ext cx="548640" cy="548640"/>
          </a:xfrm>
          <a:prstGeom prst="rect">
            <a:avLst/>
          </a:prstGeom>
        </p:spPr>
      </p:pic>
      <p:sp>
        <p:nvSpPr>
          <p:cNvPr id="7" name="Rectangle 6"/>
          <p:cNvSpPr/>
          <p:nvPr/>
        </p:nvSpPr>
        <p:spPr>
          <a:xfrm flipH="1">
            <a:off x="5724127" y="2852936"/>
            <a:ext cx="3102448" cy="160813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Draw a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table:</a:t>
            </a:r>
          </a:p>
          <a:p>
            <a:endParaRPr lang="en-US" sz="2200" dirty="0" smtClean="0">
              <a:solidFill>
                <a:schemeClr val="tx1"/>
              </a:solidFill>
              <a:latin typeface="Arial" panose="020B0604020202020204" pitchFamily="34" charset="0"/>
              <a:cs typeface="Arial" panose="020B0604020202020204" pitchFamily="34" charset="0"/>
            </a:endParaRPr>
          </a:p>
          <a:p>
            <a:endParaRPr lang="en-US" sz="1050" dirty="0">
              <a:solidFill>
                <a:schemeClr val="tx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130031739"/>
              </p:ext>
            </p:extLst>
          </p:nvPr>
        </p:nvGraphicFramePr>
        <p:xfrm>
          <a:off x="7092280" y="2960243"/>
          <a:ext cx="1656184" cy="1463040"/>
        </p:xfrm>
        <a:graphic>
          <a:graphicData uri="http://schemas.openxmlformats.org/drawingml/2006/table">
            <a:tbl>
              <a:tblPr firstRow="1" bandRow="1">
                <a:tableStyleId>{5940675A-B579-460E-94D1-54222C63F5DA}</a:tableStyleId>
              </a:tblPr>
              <a:tblGrid>
                <a:gridCol w="576064"/>
                <a:gridCol w="1080120"/>
              </a:tblGrid>
              <a:tr h="313628">
                <a:tc>
                  <a:txBody>
                    <a:bodyPr/>
                    <a:lstStyle/>
                    <a:p>
                      <a:pPr algn="ctr"/>
                      <a:r>
                        <a:rPr lang="en-US" sz="1800" b="1" i="0" dirty="0" smtClean="0">
                          <a:latin typeface="Arial" panose="020B0604020202020204" pitchFamily="34" charset="0"/>
                          <a:cs typeface="Arial" panose="020B0604020202020204" pitchFamily="34" charset="0"/>
                        </a:rPr>
                        <a:t>Year</a:t>
                      </a:r>
                      <a:endParaRPr lang="en-US" sz="18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1800" b="1" dirty="0" smtClean="0">
                          <a:latin typeface="Arial" panose="020B0604020202020204" pitchFamily="34" charset="0"/>
                          <a:cs typeface="Arial" panose="020B0604020202020204" pitchFamily="34" charset="0"/>
                        </a:rPr>
                        <a:t>Value of van (</a:t>
                      </a:r>
                      <a:r>
                        <a:rPr lang="en-US" sz="1800" dirty="0" smtClean="0">
                          <a:latin typeface="Arial" panose="020B0604020202020204" pitchFamily="34" charset="0"/>
                          <a:cs typeface="Arial" panose="020B0604020202020204" pitchFamily="34" charset="0"/>
                        </a:rPr>
                        <a:t>£)</a:t>
                      </a:r>
                      <a:endParaRPr lang="en-US" sz="18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1800" dirty="0" smtClean="0">
                          <a:latin typeface="Arial" panose="020B0604020202020204" pitchFamily="34" charset="0"/>
                          <a:cs typeface="Arial" panose="020B0604020202020204" pitchFamily="34" charset="0"/>
                        </a:rPr>
                        <a:t>0</a:t>
                      </a:r>
                      <a:endParaRPr lang="en-US" sz="18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latin typeface="Arial" panose="020B0604020202020204" pitchFamily="34" charset="0"/>
                          <a:cs typeface="Arial" panose="020B0604020202020204" pitchFamily="34" charset="0"/>
                        </a:rPr>
                        <a:t>1500</a:t>
                      </a:r>
                      <a:endParaRPr lang="en-US" sz="18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6856">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sym typeface="Wingdings" panose="05000000000000000000" pitchFamily="2" charset="2"/>
                        </a:rPr>
                        <a:t></a:t>
                      </a:r>
                      <a:endParaRPr lang="en-US" sz="18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9" name="Arc 8"/>
          <p:cNvSpPr/>
          <p:nvPr/>
        </p:nvSpPr>
        <p:spPr>
          <a:xfrm rot="4054627">
            <a:off x="8261737" y="3746974"/>
            <a:ext cx="372847" cy="442778"/>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251516" y="4597366"/>
            <a:ext cx="8528632" cy="192797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257839"/>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354</a:t>
            </a:r>
            <a:endParaRPr lang="en-GB" sz="1400" b="1" dirty="0">
              <a:latin typeface="Calibri" panose="020F0502020204030204" pitchFamily="34" charset="0"/>
            </a:endParaRPr>
          </a:p>
        </p:txBody>
      </p:sp>
      <p:sp>
        <p:nvSpPr>
          <p:cNvPr id="3" name="Rectangle 2"/>
          <p:cNvSpPr/>
          <p:nvPr/>
        </p:nvSpPr>
        <p:spPr>
          <a:xfrm>
            <a:off x="242003" y="1238557"/>
            <a:ext cx="7961481" cy="954107"/>
          </a:xfrm>
          <a:prstGeom prst="rect">
            <a:avLst/>
          </a:prstGeom>
        </p:spPr>
        <p:txBody>
          <a:bodyPr wrap="square">
            <a:spAutoFit/>
          </a:bodyPr>
          <a:lstStyle/>
          <a:p>
            <a:pPr marL="457200" indent="-457200">
              <a:buClr>
                <a:srgbClr val="C00000"/>
              </a:buClr>
              <a:buFont typeface="+mj-lt"/>
              <a:buAutoNum type="arabicPeriod" startAt="5"/>
              <a:tabLst>
                <a:tab pos="914400" algn="l"/>
                <a:tab pos="2743200" algn="l"/>
              </a:tabLst>
            </a:pPr>
            <a:r>
              <a:rPr lang="en-US" sz="2800" b="1" dirty="0">
                <a:solidFill>
                  <a:srgbClr val="C00000"/>
                </a:solidFill>
                <a:latin typeface="Arial" panose="020B0604020202020204" pitchFamily="34" charset="0"/>
                <a:cs typeface="Arial" panose="020B0604020202020204" pitchFamily="34" charset="0"/>
              </a:rPr>
              <a:t>Finance</a:t>
            </a:r>
            <a:r>
              <a:rPr lang="en-US" sz="2800" dirty="0">
                <a:solidFill>
                  <a:srgbClr val="C0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Harry invests £400 at 3% compound interest. Copy and complete the table.</a:t>
            </a:r>
            <a:endParaRPr lang="pl-PL" sz="2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3840" y="1196752"/>
            <a:ext cx="548640" cy="54864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744630202"/>
              </p:ext>
            </p:extLst>
          </p:nvPr>
        </p:nvGraphicFramePr>
        <p:xfrm>
          <a:off x="251519" y="2564904"/>
          <a:ext cx="8596802" cy="3931920"/>
        </p:xfrm>
        <a:graphic>
          <a:graphicData uri="http://schemas.openxmlformats.org/drawingml/2006/table">
            <a:tbl>
              <a:tblPr firstRow="1" bandRow="1">
                <a:tableStyleId>{5940675A-B579-460E-94D1-54222C63F5DA}</a:tableStyleId>
              </a:tblPr>
              <a:tblGrid>
                <a:gridCol w="820737"/>
                <a:gridCol w="1915568"/>
                <a:gridCol w="3600400"/>
                <a:gridCol w="2260097"/>
              </a:tblGrid>
              <a:tr h="590323">
                <a:tc>
                  <a:txBody>
                    <a:bodyPr/>
                    <a:lstStyle/>
                    <a:p>
                      <a:pPr algn="ctr"/>
                      <a:r>
                        <a:rPr lang="en-US" sz="2400" b="1" i="0" dirty="0" smtClean="0">
                          <a:latin typeface="Arial" panose="020B0604020202020204" pitchFamily="34" charset="0"/>
                          <a:cs typeface="Arial" panose="020B0604020202020204" pitchFamily="34" charset="0"/>
                        </a:rPr>
                        <a:t>Year</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Amount at start of</a:t>
                      </a:r>
                      <a:r>
                        <a:rPr lang="en-US" sz="2400" b="1" baseline="0" dirty="0" smtClean="0">
                          <a:latin typeface="Arial" panose="020B0604020202020204" pitchFamily="34" charset="0"/>
                          <a:cs typeface="Arial" panose="020B0604020202020204" pitchFamily="34" charset="0"/>
                        </a:rPr>
                        <a:t> year</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Amount plus interest</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0" dirty="0" smtClean="0">
                          <a:latin typeface="Arial" panose="020B0604020202020204" pitchFamily="34" charset="0"/>
                          <a:cs typeface="Arial" panose="020B0604020202020204" pitchFamily="34" charset="0"/>
                        </a:rPr>
                        <a:t>Total</a:t>
                      </a:r>
                      <a:r>
                        <a:rPr lang="en-US" sz="2400" b="1" i="0" baseline="0" dirty="0" smtClean="0">
                          <a:latin typeface="Arial" panose="020B0604020202020204" pitchFamily="34" charset="0"/>
                          <a:cs typeface="Arial" panose="020B0604020202020204" pitchFamily="34" charset="0"/>
                        </a:rPr>
                        <a:t> amount at end of year</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33661">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£400 </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400 x 1.03</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£412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661">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£412</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412 x 1.03</a:t>
                      </a:r>
                      <a:r>
                        <a:rPr lang="en-US" sz="2400" baseline="0" dirty="0">
                          <a:latin typeface="Arial" panose="020B0604020202020204" pitchFamily="34" charset="0"/>
                          <a:cs typeface="Arial" panose="020B0604020202020204" pitchFamily="34" charset="0"/>
                        </a:rPr>
                        <a:t> </a:t>
                      </a:r>
                      <a:r>
                        <a:rPr lang="en-US" sz="2400" baseline="0" dirty="0" smtClean="0">
                          <a:latin typeface="Arial" panose="020B0604020202020204" pitchFamily="34" charset="0"/>
                          <a:cs typeface="Arial" panose="020B0604020202020204" pitchFamily="34" charset="0"/>
                        </a:rPr>
                        <a:t>= 400 </a:t>
                      </a:r>
                      <a:r>
                        <a:rPr lang="en-US" sz="2400" dirty="0" smtClean="0">
                          <a:latin typeface="Arial" panose="020B0604020202020204" pitchFamily="34" charset="0"/>
                          <a:cs typeface="Arial" panose="020B0604020202020204" pitchFamily="34" charset="0"/>
                        </a:rPr>
                        <a:t>x 1.03</a:t>
                      </a:r>
                      <a:r>
                        <a:rPr lang="en-US" sz="2400" baseline="30000" dirty="0" smtClean="0">
                          <a:latin typeface="Arial" panose="020B0604020202020204" pitchFamily="34" charset="0"/>
                          <a:cs typeface="Arial" panose="020B0604020202020204" pitchFamily="34" charset="0"/>
                        </a:rPr>
                        <a:t>2</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£424.36</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661">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£424.36</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424.36 x 1.03</a:t>
                      </a:r>
                      <a:r>
                        <a:rPr lang="en-US" sz="2400" baseline="0" dirty="0" smtClean="0">
                          <a:latin typeface="Arial" panose="020B0604020202020204" pitchFamily="34" charset="0"/>
                          <a:cs typeface="Arial" panose="020B0604020202020204" pitchFamily="34" charset="0"/>
                        </a:rPr>
                        <a:t> = 400 </a:t>
                      </a:r>
                      <a:r>
                        <a:rPr lang="en-US" sz="2400" dirty="0" smtClean="0">
                          <a:latin typeface="Arial" panose="020B0604020202020204" pitchFamily="34" charset="0"/>
                          <a:cs typeface="Arial" panose="020B0604020202020204" pitchFamily="34" charset="0"/>
                        </a:rPr>
                        <a:t>x 1.03</a:t>
                      </a:r>
                      <a:r>
                        <a:rPr lang="en-US" sz="2400" baseline="30000" dirty="0" smtClean="0">
                          <a:latin typeface="Arial" panose="020B0604020202020204" pitchFamily="34" charset="0"/>
                          <a:cs typeface="Arial" panose="020B0604020202020204" pitchFamily="34" charset="0"/>
                        </a:rPr>
                        <a:t>3</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£437.09</a:t>
                      </a: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661">
                <a:tc>
                  <a:txBody>
                    <a:bodyPr/>
                    <a:lstStyle/>
                    <a:p>
                      <a:pPr algn="ctr"/>
                      <a:r>
                        <a:rPr lang="en-US" sz="2400" dirty="0" smtClean="0">
                          <a:latin typeface="Arial" panose="020B0604020202020204" pitchFamily="34" charset="0"/>
                          <a:cs typeface="Arial" panose="020B0604020202020204" pitchFamily="34" charset="0"/>
                        </a:rPr>
                        <a:t>4</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400" dirty="0" smtClean="0">
                          <a:latin typeface="Arial" panose="020B0604020202020204" pitchFamily="34" charset="0"/>
                          <a:cs typeface="Arial" panose="020B0604020202020204" pitchFamily="34" charset="0"/>
                        </a:rPr>
                        <a:t>£437.09</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437.09412x 1.03</a:t>
                      </a:r>
                      <a:r>
                        <a:rPr lang="en-US" sz="2400" baseline="0" dirty="0" smtClean="0">
                          <a:latin typeface="Arial" panose="020B0604020202020204" pitchFamily="34" charset="0"/>
                          <a:cs typeface="Arial" panose="020B0604020202020204" pitchFamily="34" charset="0"/>
                        </a:rPr>
                        <a:t> =</a:t>
                      </a:r>
                      <a:endParaRPr lang="en-US" sz="2400" baseline="30000" dirty="0" smtClean="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661">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661">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923969660"/>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354</a:t>
            </a:r>
            <a:endParaRPr lang="en-GB" sz="1400" b="1" dirty="0">
              <a:latin typeface="Calibri" panose="020F0502020204030204" pitchFamily="34" charset="0"/>
            </a:endParaRPr>
          </a:p>
        </p:txBody>
      </p:sp>
      <p:sp>
        <p:nvSpPr>
          <p:cNvPr id="3" name="Rectangle 2"/>
          <p:cNvSpPr/>
          <p:nvPr/>
        </p:nvSpPr>
        <p:spPr>
          <a:xfrm>
            <a:off x="251520" y="1238557"/>
            <a:ext cx="5256584" cy="3000821"/>
          </a:xfrm>
          <a:prstGeom prst="rect">
            <a:avLst/>
          </a:prstGeom>
        </p:spPr>
        <p:txBody>
          <a:bodyPr wrap="square">
            <a:spAutoFit/>
          </a:bodyPr>
          <a:lstStyle/>
          <a:p>
            <a:pPr marL="514350" indent="-514350">
              <a:buClr>
                <a:srgbClr val="C00000"/>
              </a:buClr>
              <a:buFont typeface="+mj-lt"/>
              <a:buAutoNum type="arabicPeriod" startAt="7"/>
              <a:tabLst>
                <a:tab pos="914400" algn="l"/>
                <a:tab pos="2743200" algn="l"/>
              </a:tabLst>
            </a:pPr>
            <a:r>
              <a:rPr lang="en-US" sz="2700" b="1" dirty="0">
                <a:solidFill>
                  <a:srgbClr val="C00000"/>
                </a:solidFill>
                <a:latin typeface="Arial" panose="020B0604020202020204" pitchFamily="34" charset="0"/>
                <a:cs typeface="Arial" panose="020B0604020202020204" pitchFamily="34" charset="0"/>
              </a:rPr>
              <a:t>Problem-solving</a:t>
            </a:r>
            <a:r>
              <a:rPr lang="en-US" sz="2700" dirty="0">
                <a:solidFill>
                  <a:srgbClr val="C00000"/>
                </a:solidFill>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A population of ants increases at a rate of 30% per day. At the end of one week there are 3500 </a:t>
            </a:r>
            <a:r>
              <a:rPr lang="en-US" sz="2700" dirty="0" smtClean="0">
                <a:latin typeface="Arial" panose="020B0604020202020204" pitchFamily="34" charset="0"/>
                <a:cs typeface="Arial" panose="020B0604020202020204" pitchFamily="34" charset="0"/>
              </a:rPr>
              <a:t>insects.</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How </a:t>
            </a:r>
            <a:r>
              <a:rPr lang="en-US" sz="2700" dirty="0">
                <a:latin typeface="Arial" panose="020B0604020202020204" pitchFamily="34" charset="0"/>
                <a:cs typeface="Arial" panose="020B0604020202020204" pitchFamily="34" charset="0"/>
              </a:rPr>
              <a:t>many insects were there at the beginning of the week?</a:t>
            </a:r>
            <a:endParaRPr lang="en-US" sz="2700" dirty="0" smtClean="0">
              <a:latin typeface="Arial" panose="020B0604020202020204" pitchFamily="34" charset="0"/>
              <a:cs typeface="Arial" panose="020B0604020202020204" pitchFamily="34" charset="0"/>
            </a:endParaRPr>
          </a:p>
        </p:txBody>
      </p:sp>
      <p:sp>
        <p:nvSpPr>
          <p:cNvPr id="7" name="Rectangle 6"/>
          <p:cNvSpPr/>
          <p:nvPr/>
        </p:nvSpPr>
        <p:spPr>
          <a:xfrm flipH="1">
            <a:off x="251519" y="4670990"/>
            <a:ext cx="5256583" cy="185435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Q7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Draw a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table:</a:t>
            </a:r>
          </a:p>
          <a:p>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endParaRPr lang="en-US" sz="1400" dirty="0" smtClean="0">
              <a:solidFill>
                <a:schemeClr val="tx1"/>
              </a:solidFill>
              <a:latin typeface="Arial" panose="020B0604020202020204" pitchFamily="34" charset="0"/>
              <a:cs typeface="Arial" panose="020B0604020202020204" pitchFamily="34" charset="0"/>
            </a:endParaRPr>
          </a:p>
          <a:p>
            <a:endParaRPr lang="en-US" sz="1050" dirty="0">
              <a:solidFill>
                <a:schemeClr val="tx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44200000"/>
              </p:ext>
            </p:extLst>
          </p:nvPr>
        </p:nvGraphicFramePr>
        <p:xfrm>
          <a:off x="1835696" y="4746050"/>
          <a:ext cx="3600400" cy="1706880"/>
        </p:xfrm>
        <a:graphic>
          <a:graphicData uri="http://schemas.openxmlformats.org/drawingml/2006/table">
            <a:tbl>
              <a:tblPr firstRow="1" bandRow="1">
                <a:tableStyleId>{5940675A-B579-460E-94D1-54222C63F5DA}</a:tableStyleId>
              </a:tblPr>
              <a:tblGrid>
                <a:gridCol w="1252313"/>
                <a:gridCol w="2348087"/>
              </a:tblGrid>
              <a:tr h="313628">
                <a:tc>
                  <a:txBody>
                    <a:bodyPr/>
                    <a:lstStyle/>
                    <a:p>
                      <a:pPr algn="ctr"/>
                      <a:r>
                        <a:rPr lang="en-US" sz="2000" b="1" i="0" dirty="0" smtClean="0">
                          <a:latin typeface="Arial" panose="020B0604020202020204" pitchFamily="34" charset="0"/>
                          <a:cs typeface="Arial" panose="020B0604020202020204" pitchFamily="34" charset="0"/>
                        </a:rPr>
                        <a:t>Day</a:t>
                      </a:r>
                      <a:endParaRPr lang="en-US" sz="20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Number of ants</a:t>
                      </a:r>
                      <a:endParaRPr lang="en-US" sz="20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6856">
                <a:tc>
                  <a:txBody>
                    <a:bodyPr/>
                    <a:lstStyle/>
                    <a:p>
                      <a:pPr algn="ctr"/>
                      <a:r>
                        <a:rPr lang="en-US" sz="2000" dirty="0" smtClean="0">
                          <a:latin typeface="Arial" panose="020B0604020202020204" pitchFamily="34" charset="0"/>
                          <a:cs typeface="Arial" panose="020B0604020202020204" pitchFamily="34" charset="0"/>
                        </a:rPr>
                        <a:t>6</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2800" dirty="0" smtClean="0"/>
                        <a:t>÷</a:t>
                      </a:r>
                      <a:r>
                        <a:rPr lang="en-US" sz="2800" dirty="0" smtClean="0">
                          <a:latin typeface="Arial" panose="020B0604020202020204" pitchFamily="34" charset="0"/>
                          <a:cs typeface="Arial" panose="020B0604020202020204" pitchFamily="34" charset="0"/>
                          <a:sym typeface="Wingdings" panose="05000000000000000000" pitchFamily="2" charset="2"/>
                        </a:rPr>
                        <a:t> </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6856">
                <a:tc>
                  <a:txBody>
                    <a:bodyPr/>
                    <a:lstStyle/>
                    <a:p>
                      <a:pPr algn="ctr"/>
                      <a:r>
                        <a:rPr lang="en-US" sz="2000" dirty="0" smtClean="0">
                          <a:latin typeface="Arial" panose="020B0604020202020204" pitchFamily="34" charset="0"/>
                          <a:cs typeface="Arial" panose="020B0604020202020204" pitchFamily="34" charset="0"/>
                        </a:rPr>
                        <a:t>7</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3500</a:t>
                      </a:r>
                      <a:endParaRPr lang="en-US" sz="20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9" name="Arc 8"/>
          <p:cNvSpPr/>
          <p:nvPr/>
        </p:nvSpPr>
        <p:spPr>
          <a:xfrm rot="6658840" flipH="1">
            <a:off x="4207538" y="5701424"/>
            <a:ext cx="544165" cy="451929"/>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416663204"/>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354</a:t>
            </a:r>
            <a:endParaRPr lang="en-GB" sz="1400" b="1" dirty="0">
              <a:latin typeface="Calibri" panose="020F0502020204030204" pitchFamily="34" charset="0"/>
            </a:endParaRPr>
          </a:p>
        </p:txBody>
      </p:sp>
      <p:sp>
        <p:nvSpPr>
          <p:cNvPr id="3" name="Rectangle 2"/>
          <p:cNvSpPr/>
          <p:nvPr/>
        </p:nvSpPr>
        <p:spPr>
          <a:xfrm>
            <a:off x="251520" y="1238557"/>
            <a:ext cx="5256584" cy="3539430"/>
          </a:xfrm>
          <a:prstGeom prst="rect">
            <a:avLst/>
          </a:prstGeom>
        </p:spPr>
        <p:txBody>
          <a:bodyPr wrap="square">
            <a:spAutoFit/>
          </a:bodyPr>
          <a:lstStyle/>
          <a:p>
            <a:pPr marL="514350" indent="-514350">
              <a:buClr>
                <a:srgbClr val="C00000"/>
              </a:buClr>
              <a:buFont typeface="+mj-lt"/>
              <a:buAutoNum type="arabicPeriod" startAt="7"/>
              <a:tabLst>
                <a:tab pos="914400" algn="l"/>
                <a:tab pos="2743200" algn="l"/>
              </a:tabLst>
            </a:pPr>
            <a:r>
              <a:rPr lang="en-US" sz="3200" b="1" dirty="0">
                <a:solidFill>
                  <a:srgbClr val="C00000"/>
                </a:solidFill>
                <a:latin typeface="Arial" panose="020B0604020202020204" pitchFamily="34" charset="0"/>
                <a:cs typeface="Arial" panose="020B0604020202020204" pitchFamily="34" charset="0"/>
              </a:rPr>
              <a:t>Problem-solving</a:t>
            </a:r>
            <a:r>
              <a:rPr lang="en-US" sz="3200" dirty="0">
                <a:solidFill>
                  <a:srgbClr val="C00000"/>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Molly </a:t>
            </a:r>
            <a:r>
              <a:rPr lang="en-US" sz="3200" dirty="0" smtClean="0">
                <a:latin typeface="Arial" panose="020B0604020202020204" pitchFamily="34" charset="0"/>
                <a:cs typeface="Arial" panose="020B0604020202020204" pitchFamily="34" charset="0"/>
              </a:rPr>
              <a:t>invests £2000 </a:t>
            </a:r>
            <a:r>
              <a:rPr lang="en-US" sz="3200" dirty="0">
                <a:latin typeface="Arial" panose="020B0604020202020204" pitchFamily="34" charset="0"/>
                <a:cs typeface="Arial" panose="020B0604020202020204" pitchFamily="34" charset="0"/>
              </a:rPr>
              <a:t>at a </a:t>
            </a:r>
            <a:r>
              <a:rPr lang="en-US" sz="3200" dirty="0" smtClean="0">
                <a:latin typeface="Arial" panose="020B0604020202020204" pitchFamily="34" charset="0"/>
                <a:cs typeface="Arial" panose="020B0604020202020204" pitchFamily="34" charset="0"/>
              </a:rPr>
              <a:t>compound interest </a:t>
            </a:r>
            <a:r>
              <a:rPr lang="en-US" sz="3200" dirty="0">
                <a:latin typeface="Arial" panose="020B0604020202020204" pitchFamily="34" charset="0"/>
                <a:cs typeface="Arial" panose="020B0604020202020204" pitchFamily="34" charset="0"/>
              </a:rPr>
              <a:t>rate or </a:t>
            </a:r>
            <a:r>
              <a:rPr lang="en-US" sz="3200" dirty="0" smtClean="0">
                <a:latin typeface="Arial" panose="020B0604020202020204" pitchFamily="34" charset="0"/>
                <a:cs typeface="Arial" panose="020B0604020202020204" pitchFamily="34" charset="0"/>
              </a:rPr>
              <a:t>2.3% </a:t>
            </a:r>
            <a:r>
              <a:rPr lang="en-US" sz="3200" dirty="0">
                <a:latin typeface="Arial" panose="020B0604020202020204" pitchFamily="34" charset="0"/>
                <a:cs typeface="Arial" panose="020B0604020202020204" pitchFamily="34" charset="0"/>
              </a:rPr>
              <a:t>per </a:t>
            </a:r>
            <a:r>
              <a:rPr lang="en-US" sz="3200" dirty="0" smtClean="0">
                <a:latin typeface="Arial" panose="020B0604020202020204" pitchFamily="34" charset="0"/>
                <a:cs typeface="Arial" panose="020B0604020202020204" pitchFamily="34" charset="0"/>
              </a:rPr>
              <a:t>annum.</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After </a:t>
            </a:r>
            <a:r>
              <a:rPr lang="en-US" sz="3200" dirty="0">
                <a:latin typeface="Arial" panose="020B0604020202020204" pitchFamily="34" charset="0"/>
                <a:cs typeface="Arial" panose="020B0604020202020204" pitchFamily="34" charset="0"/>
              </a:rPr>
              <a:t>how many years will she have more than £2200?</a:t>
            </a:r>
            <a:endParaRPr lang="en-US" sz="3200" dirty="0" smtClean="0">
              <a:latin typeface="Arial" panose="020B0604020202020204" pitchFamily="34" charset="0"/>
              <a:cs typeface="Arial" panose="020B0604020202020204" pitchFamily="34" charset="0"/>
            </a:endParaRPr>
          </a:p>
        </p:txBody>
      </p:sp>
      <p:sp>
        <p:nvSpPr>
          <p:cNvPr id="7" name="Rectangle 6"/>
          <p:cNvSpPr/>
          <p:nvPr/>
        </p:nvSpPr>
        <p:spPr>
          <a:xfrm flipH="1">
            <a:off x="251519" y="4817184"/>
            <a:ext cx="5256583" cy="170816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Q8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Draw a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table:</a:t>
            </a:r>
          </a:p>
          <a:p>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endParaRPr lang="en-US" sz="1000" dirty="0" smtClean="0">
              <a:solidFill>
                <a:schemeClr val="tx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547068499"/>
              </p:ext>
            </p:extLst>
          </p:nvPr>
        </p:nvGraphicFramePr>
        <p:xfrm>
          <a:off x="2051720" y="4960905"/>
          <a:ext cx="3312368" cy="1493520"/>
        </p:xfrm>
        <a:graphic>
          <a:graphicData uri="http://schemas.openxmlformats.org/drawingml/2006/table">
            <a:tbl>
              <a:tblPr firstRow="1" bandRow="1">
                <a:tableStyleId>{5940675A-B579-460E-94D1-54222C63F5DA}</a:tableStyleId>
              </a:tblPr>
              <a:tblGrid>
                <a:gridCol w="964281"/>
                <a:gridCol w="2348087"/>
              </a:tblGrid>
              <a:tr h="313628">
                <a:tc>
                  <a:txBody>
                    <a:bodyPr/>
                    <a:lstStyle/>
                    <a:p>
                      <a:pPr algn="ctr"/>
                      <a:r>
                        <a:rPr lang="en-US" sz="2400" b="1" i="0" dirty="0" smtClean="0">
                          <a:latin typeface="Arial" panose="020B0604020202020204" pitchFamily="34" charset="0"/>
                          <a:cs typeface="Arial" panose="020B0604020202020204" pitchFamily="34" charset="0"/>
                        </a:rPr>
                        <a:t>Day</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Amount (</a:t>
                      </a:r>
                      <a:r>
                        <a:rPr lang="en-US" sz="2400" dirty="0" smtClean="0">
                          <a:latin typeface="Arial" panose="020B0604020202020204" pitchFamily="34" charset="0"/>
                          <a:cs typeface="Arial" panose="020B0604020202020204" pitchFamily="34" charset="0"/>
                        </a:rPr>
                        <a:t>£)</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indent="0" algn="l"/>
                      <a:r>
                        <a:rPr lang="en-US" sz="2400" dirty="0" smtClean="0">
                          <a:latin typeface="Arial" panose="020B0604020202020204" pitchFamily="34" charset="0"/>
                          <a:cs typeface="Arial" panose="020B0604020202020204" pitchFamily="34" charset="0"/>
                        </a:rPr>
                        <a:t>2000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26856">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3200" dirty="0" smtClean="0"/>
                        <a:t>÷</a:t>
                      </a:r>
                      <a:r>
                        <a:rPr lang="en-US" sz="3200" dirty="0" smtClean="0">
                          <a:latin typeface="Arial" panose="020B0604020202020204" pitchFamily="34" charset="0"/>
                          <a:cs typeface="Arial" panose="020B0604020202020204" pitchFamily="34" charset="0"/>
                          <a:sym typeface="Wingdings" panose="05000000000000000000" pitchFamily="2" charset="2"/>
                        </a:rPr>
                        <a:t> </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9" name="Arc 8"/>
          <p:cNvSpPr/>
          <p:nvPr/>
        </p:nvSpPr>
        <p:spPr>
          <a:xfrm rot="4342987">
            <a:off x="3837329" y="5508646"/>
            <a:ext cx="712172" cy="641554"/>
          </a:xfrm>
          <a:prstGeom prst="arc">
            <a:avLst>
              <a:gd name="adj1" fmla="val 13078114"/>
              <a:gd name="adj2" fmla="val 42882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383376718"/>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355</a:t>
            </a:r>
            <a:endParaRPr lang="en-GB" sz="1400" b="1" dirty="0">
              <a:latin typeface="Calibri" panose="020F0502020204030204" pitchFamily="34" charset="0"/>
            </a:endParaRPr>
          </a:p>
        </p:txBody>
      </p:sp>
      <p:sp>
        <p:nvSpPr>
          <p:cNvPr id="3" name="Rectangle 2"/>
          <p:cNvSpPr/>
          <p:nvPr/>
        </p:nvSpPr>
        <p:spPr>
          <a:xfrm>
            <a:off x="251520" y="1238557"/>
            <a:ext cx="5256584" cy="3970318"/>
          </a:xfrm>
          <a:prstGeom prst="rect">
            <a:avLst/>
          </a:prstGeom>
        </p:spPr>
        <p:txBody>
          <a:bodyPr wrap="square">
            <a:spAutoFit/>
          </a:bodyPr>
          <a:lstStyle/>
          <a:p>
            <a:pPr>
              <a:buClr>
                <a:srgbClr val="C00000"/>
              </a:buClr>
              <a:tabLst>
                <a:tab pos="914400" algn="l"/>
                <a:tab pos="2743200" algn="l"/>
              </a:tabLst>
            </a:pPr>
            <a:r>
              <a:rPr lang="en-US" sz="2100" b="1" dirty="0" smtClean="0">
                <a:solidFill>
                  <a:srgbClr val="0070C0"/>
                </a:solidFill>
                <a:latin typeface="Arial" panose="020B0604020202020204" pitchFamily="34" charset="0"/>
                <a:cs typeface="Arial" panose="020B0604020202020204" pitchFamily="34" charset="0"/>
              </a:rPr>
              <a:t>Compound measures</a:t>
            </a:r>
          </a:p>
          <a:p>
            <a:pPr marL="457200" indent="-457200">
              <a:buClr>
                <a:srgbClr val="C00000"/>
              </a:buClr>
              <a:buFont typeface="+mj-lt"/>
              <a:buAutoNum type="arabicPeriod"/>
              <a:tabLst>
                <a:tab pos="914400" algn="l"/>
                <a:tab pos="2743200" algn="l"/>
              </a:tabLst>
            </a:pPr>
            <a:r>
              <a:rPr lang="en-US" sz="2100" b="1" dirty="0" smtClean="0">
                <a:solidFill>
                  <a:srgbClr val="C00000"/>
                </a:solidFill>
                <a:latin typeface="Arial" panose="020B0604020202020204" pitchFamily="34" charset="0"/>
                <a:cs typeface="Arial" panose="020B0604020202020204" pitchFamily="34" charset="0"/>
              </a:rPr>
              <a:t>Reasoning / Finance </a:t>
            </a:r>
            <a:r>
              <a:rPr lang="en-US" sz="2100" dirty="0" smtClean="0">
                <a:latin typeface="Arial" panose="020B0604020202020204" pitchFamily="34" charset="0"/>
                <a:cs typeface="Arial" panose="020B0604020202020204" pitchFamily="34" charset="0"/>
              </a:rPr>
              <a:t>Ellie works a basic 35-hour week. Her hourly rate of pay is £6.80.</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She </a:t>
            </a:r>
            <a:r>
              <a:rPr lang="en-US" sz="2100" dirty="0">
                <a:latin typeface="Arial" panose="020B0604020202020204" pitchFamily="34" charset="0"/>
                <a:cs typeface="Arial" panose="020B0604020202020204" pitchFamily="34" charset="0"/>
              </a:rPr>
              <a:t>is paid time and a quarter for each hour she works on a Saturday and time and a half for each hour she works on a </a:t>
            </a:r>
            <a:r>
              <a:rPr lang="en-US" sz="2100" dirty="0" smtClean="0">
                <a:latin typeface="Arial" panose="020B0604020202020204" pitchFamily="34" charset="0"/>
                <a:cs typeface="Arial" panose="020B0604020202020204" pitchFamily="34" charset="0"/>
              </a:rPr>
              <a:t>Sunday.</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much is Ellie paid for a week when she works a basic 35-hour week, plus 4 hours on Saturday and 3 hours on Sunday?</a:t>
            </a:r>
            <a:endParaRPr lang="en-US" sz="2100" dirty="0" smtClean="0">
              <a:latin typeface="Arial" panose="020B0604020202020204" pitchFamily="34" charset="0"/>
              <a:cs typeface="Arial" panose="020B0604020202020204" pitchFamily="34" charset="0"/>
            </a:endParaRPr>
          </a:p>
        </p:txBody>
      </p:sp>
      <p:sp>
        <p:nvSpPr>
          <p:cNvPr id="7" name="Rectangle 6"/>
          <p:cNvSpPr/>
          <p:nvPr/>
        </p:nvSpPr>
        <p:spPr>
          <a:xfrm flipH="1">
            <a:off x="251519" y="5201905"/>
            <a:ext cx="5256583"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Basic </a:t>
            </a:r>
            <a:r>
              <a:rPr lang="en-US" sz="2000" dirty="0">
                <a:solidFill>
                  <a:schemeClr val="tx1"/>
                </a:solidFill>
                <a:latin typeface="Arial" panose="020B0604020202020204" pitchFamily="34" charset="0"/>
                <a:cs typeface="Arial" panose="020B0604020202020204" pitchFamily="34" charset="0"/>
              </a:rPr>
              <a:t>pay = £</a:t>
            </a:r>
            <a:r>
              <a:rPr lang="en-US" sz="2000" dirty="0" smtClean="0">
                <a:solidFill>
                  <a:schemeClr val="tx1"/>
                </a:solidFill>
                <a:latin typeface="Arial" panose="020B0604020202020204" pitchFamily="34" charset="0"/>
                <a:cs typeface="Arial" panose="020B0604020202020204" pitchFamily="34" charset="0"/>
              </a:rPr>
              <a:t>6.80</a:t>
            </a:r>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Pay at time </a:t>
            </a:r>
            <a:r>
              <a:rPr lang="en-US" sz="2000" dirty="0" smtClean="0">
                <a:solidFill>
                  <a:schemeClr val="tx1"/>
                </a:solidFill>
                <a:latin typeface="Arial" panose="020B0604020202020204" pitchFamily="34" charset="0"/>
                <a:cs typeface="Arial" panose="020B0604020202020204" pitchFamily="34" charset="0"/>
              </a:rPr>
              <a:t>and a </a:t>
            </a:r>
            <a:r>
              <a:rPr lang="en-US" sz="2000" dirty="0">
                <a:solidFill>
                  <a:schemeClr val="tx1"/>
                </a:solidFill>
                <a:latin typeface="Arial" panose="020B0604020202020204" pitchFamily="34" charset="0"/>
                <a:cs typeface="Arial" panose="020B0604020202020204" pitchFamily="34" charset="0"/>
              </a:rPr>
              <a:t>quarter = £6.80 </a:t>
            </a:r>
            <a:r>
              <a:rPr lang="en-US" sz="2000" dirty="0" smtClean="0">
                <a:solidFill>
                  <a:schemeClr val="tx1"/>
                </a:solidFill>
                <a:latin typeface="Arial" panose="020B0604020202020204" pitchFamily="34" charset="0"/>
                <a:cs typeface="Arial" panose="020B0604020202020204" pitchFamily="34" charset="0"/>
              </a:rPr>
              <a:t>x 1.25 = </a:t>
            </a:r>
            <a:r>
              <a:rPr lang="en-US" sz="20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Pay at time </a:t>
            </a:r>
            <a:r>
              <a:rPr lang="en-US" sz="2000" dirty="0" smtClean="0">
                <a:solidFill>
                  <a:schemeClr val="tx1"/>
                </a:solidFill>
                <a:latin typeface="Arial" panose="020B0604020202020204" pitchFamily="34" charset="0"/>
                <a:cs typeface="Arial" panose="020B0604020202020204" pitchFamily="34" charset="0"/>
              </a:rPr>
              <a:t>and a </a:t>
            </a:r>
            <a:r>
              <a:rPr lang="en-US" sz="2000" dirty="0">
                <a:solidFill>
                  <a:schemeClr val="tx1"/>
                </a:solidFill>
                <a:latin typeface="Arial" panose="020B0604020202020204" pitchFamily="34" charset="0"/>
                <a:cs typeface="Arial" panose="020B0604020202020204" pitchFamily="34" charset="0"/>
              </a:rPr>
              <a:t>half = £6.80 </a:t>
            </a:r>
            <a:r>
              <a:rPr lang="en-US" sz="2000" dirty="0" smtClean="0">
                <a:solidFill>
                  <a:schemeClr val="tx1"/>
                </a:solidFill>
                <a:latin typeface="Arial" panose="020B0604020202020204" pitchFamily="34" charset="0"/>
                <a:cs typeface="Arial" panose="020B0604020202020204" pitchFamily="34" charset="0"/>
              </a:rPr>
              <a:t>x </a:t>
            </a:r>
            <a:r>
              <a:rPr lang="en-US" sz="2000"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Total pay = 35 </a:t>
            </a:r>
            <a:r>
              <a:rPr lang="en-US" sz="2000" dirty="0" smtClean="0">
                <a:solidFill>
                  <a:schemeClr val="tx1"/>
                </a:solidFill>
                <a:latin typeface="Arial" panose="020B0604020202020204" pitchFamily="34" charset="0"/>
                <a:cs typeface="Arial" panose="020B0604020202020204" pitchFamily="34" charset="0"/>
              </a:rPr>
              <a:t>x £6.80 </a:t>
            </a:r>
            <a:r>
              <a:rPr lang="en-US" sz="2000" dirty="0">
                <a:solidFill>
                  <a:schemeClr val="tx1"/>
                </a:solidFill>
                <a:latin typeface="Arial" panose="020B0604020202020204" pitchFamily="34" charset="0"/>
                <a:cs typeface="Arial" panose="020B0604020202020204" pitchFamily="34" charset="0"/>
              </a:rPr>
              <a:t>+ 4 </a:t>
            </a:r>
            <a:r>
              <a:rPr lang="en-US" sz="2000" dirty="0" smtClean="0">
                <a:solidFill>
                  <a:schemeClr val="tx1"/>
                </a:solidFill>
                <a:latin typeface="Arial" panose="020B0604020202020204" pitchFamily="34" charset="0"/>
                <a:cs typeface="Arial" panose="020B0604020202020204" pitchFamily="34" charset="0"/>
              </a:rPr>
              <a:t>x </a:t>
            </a:r>
            <a:r>
              <a:rPr lang="en-US" sz="2000" dirty="0" smtClean="0">
                <a:solidFill>
                  <a:schemeClr val="tx1"/>
                </a:solidFill>
                <a:latin typeface="Arial" panose="020B0604020202020204" pitchFamily="34" charset="0"/>
                <a:cs typeface="Arial" panose="020B0604020202020204" pitchFamily="34" charset="0"/>
                <a:sym typeface="Wingdings" panose="05000000000000000000" pitchFamily="2" charset="2"/>
              </a:rPr>
              <a:t> +3 = </a:t>
            </a:r>
            <a:endParaRPr lang="en-US" sz="2000" dirty="0" smtClean="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040870336"/>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355</a:t>
            </a:r>
            <a:endParaRPr lang="en-GB" sz="1400" b="1" dirty="0">
              <a:latin typeface="Calibri" panose="020F0502020204030204" pitchFamily="34" charset="0"/>
            </a:endParaRPr>
          </a:p>
        </p:txBody>
      </p:sp>
      <p:sp>
        <p:nvSpPr>
          <p:cNvPr id="3" name="Rectangle 2"/>
          <p:cNvSpPr/>
          <p:nvPr/>
        </p:nvSpPr>
        <p:spPr>
          <a:xfrm>
            <a:off x="251520" y="1238557"/>
            <a:ext cx="5256584" cy="3970318"/>
          </a:xfrm>
          <a:prstGeom prst="rect">
            <a:avLst/>
          </a:prstGeom>
        </p:spPr>
        <p:txBody>
          <a:bodyPr wrap="square">
            <a:spAutoFit/>
          </a:bodyPr>
          <a:lstStyle/>
          <a:p>
            <a:pPr marL="400050" indent="-400050">
              <a:buClr>
                <a:srgbClr val="C00000"/>
              </a:buClr>
              <a:buFont typeface="+mj-lt"/>
              <a:buAutoNum type="arabicPeriod" startAt="2"/>
              <a:tabLst>
                <a:tab pos="914400" algn="l"/>
                <a:tab pos="2743200" algn="l"/>
              </a:tabLst>
            </a:pPr>
            <a:r>
              <a:rPr lang="en-US" sz="2700" b="1" dirty="0" smtClean="0">
                <a:solidFill>
                  <a:srgbClr val="C00000"/>
                </a:solidFill>
                <a:latin typeface="Arial" panose="020B0604020202020204" pitchFamily="34" charset="0"/>
                <a:cs typeface="Arial" panose="020B0604020202020204" pitchFamily="34" charset="0"/>
              </a:rPr>
              <a:t>Reasoning </a:t>
            </a:r>
            <a:r>
              <a:rPr lang="en-US" sz="2700" dirty="0" smtClean="0">
                <a:latin typeface="Arial" panose="020B0604020202020204" pitchFamily="34" charset="0"/>
                <a:cs typeface="Arial" panose="020B0604020202020204" pitchFamily="34" charset="0"/>
              </a:rPr>
              <a:t>A </a:t>
            </a:r>
            <a:r>
              <a:rPr lang="en-US" sz="2700" dirty="0">
                <a:latin typeface="Arial" panose="020B0604020202020204" pitchFamily="34" charset="0"/>
                <a:cs typeface="Arial" panose="020B0604020202020204" pitchFamily="34" charset="0"/>
              </a:rPr>
              <a:t>bucket holds 12 litres of water. Water flows out at a rate of 50 ml per second. Work out</a:t>
            </a:r>
          </a:p>
          <a:p>
            <a:pPr marL="914400" lvl="1" indent="-457200">
              <a:buClr>
                <a:srgbClr val="C00000"/>
              </a:buClr>
              <a:buFont typeface="+mj-lt"/>
              <a:buAutoNum type="alphaLcPeriod"/>
              <a:tabLst>
                <a:tab pos="274320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amount of water flowing out per </a:t>
            </a:r>
            <a:r>
              <a:rPr lang="en-US" sz="2700" dirty="0" smtClean="0">
                <a:latin typeface="Arial" panose="020B0604020202020204" pitchFamily="34" charset="0"/>
                <a:cs typeface="Arial" panose="020B0604020202020204" pitchFamily="34" charset="0"/>
              </a:rPr>
              <a:t>minute. Give </a:t>
            </a:r>
            <a:r>
              <a:rPr lang="en-US" sz="2700" dirty="0">
                <a:latin typeface="Arial" panose="020B0604020202020204" pitchFamily="34" charset="0"/>
                <a:cs typeface="Arial" panose="020B0604020202020204" pitchFamily="34" charset="0"/>
              </a:rPr>
              <a:t>your answer in litres, </a:t>
            </a:r>
            <a:endParaRPr lang="en-US" sz="27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74320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time it will take the bucket to empty.</a:t>
            </a:r>
            <a:endParaRPr lang="en-US" sz="27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53150" t="51313" r="17713" b="35067"/>
          <a:stretch/>
        </p:blipFill>
        <p:spPr>
          <a:xfrm>
            <a:off x="251520" y="5085184"/>
            <a:ext cx="5189367" cy="1455469"/>
          </a:xfrm>
          <a:prstGeom prst="rect">
            <a:avLst/>
          </a:prstGeom>
          <a:ln w="25400">
            <a:solidFill>
              <a:srgbClr val="FF0000"/>
            </a:solidFill>
          </a:ln>
        </p:spPr>
      </p:pic>
    </p:spTree>
    <p:extLst>
      <p:ext uri="{BB962C8B-B14F-4D97-AF65-F5344CB8AC3E}">
        <p14:creationId xmlns:p14="http://schemas.microsoft.com/office/powerpoint/2010/main" val="2839448719"/>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355</a:t>
            </a:r>
            <a:endParaRPr lang="en-GB" sz="1400" b="1" dirty="0">
              <a:latin typeface="Calibri" panose="020F0502020204030204" pitchFamily="34" charset="0"/>
            </a:endParaRPr>
          </a:p>
        </p:txBody>
      </p:sp>
      <p:sp>
        <p:nvSpPr>
          <p:cNvPr id="3" name="Rectangle 2"/>
          <p:cNvSpPr/>
          <p:nvPr/>
        </p:nvSpPr>
        <p:spPr>
          <a:xfrm>
            <a:off x="251520" y="1238557"/>
            <a:ext cx="5256584" cy="1508105"/>
          </a:xfrm>
          <a:prstGeom prst="rect">
            <a:avLst/>
          </a:prstGeom>
        </p:spPr>
        <p:txBody>
          <a:bodyPr wrap="square">
            <a:spAutoFit/>
          </a:bodyPr>
          <a:lstStyle/>
          <a:p>
            <a:pPr marL="457200" indent="-457200">
              <a:buClr>
                <a:srgbClr val="C00000"/>
              </a:buClr>
              <a:buFont typeface="+mj-lt"/>
              <a:buAutoNum type="arabicPeriod" startAt="3"/>
              <a:tabLst>
                <a:tab pos="914400" algn="l"/>
                <a:tab pos="2743200" algn="l"/>
              </a:tabLst>
            </a:pPr>
            <a:r>
              <a:rPr lang="en-US" sz="2300" b="1" dirty="0" smtClean="0">
                <a:solidFill>
                  <a:srgbClr val="C00000"/>
                </a:solidFill>
                <a:latin typeface="Arial" panose="020B0604020202020204" pitchFamily="34" charset="0"/>
                <a:cs typeface="Arial" panose="020B0604020202020204" pitchFamily="34" charset="0"/>
              </a:rPr>
              <a:t>STEM </a:t>
            </a:r>
            <a:r>
              <a:rPr lang="en-US" sz="2300" b="1" dirty="0">
                <a:solidFill>
                  <a:srgbClr val="C00000"/>
                </a:solidFill>
                <a:latin typeface="Arial" panose="020B0604020202020204" pitchFamily="34" charset="0"/>
                <a:cs typeface="Arial" panose="020B0604020202020204" pitchFamily="34" charset="0"/>
              </a:rPr>
              <a:t>/ Modelling </a:t>
            </a:r>
            <a:r>
              <a:rPr lang="en-US" sz="2300" dirty="0">
                <a:latin typeface="Arial" panose="020B0604020202020204" pitchFamily="34" charset="0"/>
                <a:cs typeface="Arial" panose="020B0604020202020204" pitchFamily="34" charset="0"/>
              </a:rPr>
              <a:t>Copy and complete this table of mass, volume and </a:t>
            </a:r>
            <a:r>
              <a:rPr lang="en-US" sz="2300" dirty="0" smtClean="0">
                <a:latin typeface="Arial" panose="020B0604020202020204" pitchFamily="34" charset="0"/>
                <a:cs typeface="Arial" panose="020B0604020202020204" pitchFamily="34" charset="0"/>
              </a:rPr>
              <a:t>density.</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your answers to 3 sf.</a:t>
            </a:r>
            <a:endParaRPr lang="en-US" sz="23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901434218"/>
              </p:ext>
            </p:extLst>
          </p:nvPr>
        </p:nvGraphicFramePr>
        <p:xfrm>
          <a:off x="251520" y="2754992"/>
          <a:ext cx="5184576" cy="2042160"/>
        </p:xfrm>
        <a:graphic>
          <a:graphicData uri="http://schemas.openxmlformats.org/drawingml/2006/table">
            <a:tbl>
              <a:tblPr firstRow="1" bandRow="1">
                <a:tableStyleId>{5940675A-B579-460E-94D1-54222C63F5DA}</a:tableStyleId>
              </a:tblPr>
              <a:tblGrid>
                <a:gridCol w="1183436"/>
                <a:gridCol w="1183436"/>
                <a:gridCol w="1262332"/>
                <a:gridCol w="1555372"/>
              </a:tblGrid>
              <a:tr h="313628">
                <a:tc>
                  <a:txBody>
                    <a:bodyPr/>
                    <a:lstStyle/>
                    <a:p>
                      <a:pPr algn="ctr"/>
                      <a:r>
                        <a:rPr lang="en-US" sz="2200" b="1" i="0" dirty="0" smtClean="0">
                          <a:latin typeface="Arial" panose="020B0604020202020204" pitchFamily="34" charset="0"/>
                          <a:cs typeface="Arial" panose="020B0604020202020204" pitchFamily="34" charset="0"/>
                        </a:rPr>
                        <a:t>Metal</a:t>
                      </a:r>
                      <a:endParaRPr lang="en-US" sz="22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200" b="1" dirty="0" smtClean="0">
                          <a:latin typeface="Arial" panose="020B0604020202020204" pitchFamily="34" charset="0"/>
                          <a:cs typeface="Arial" panose="020B0604020202020204" pitchFamily="34" charset="0"/>
                        </a:rPr>
                        <a:t>Mass (g)</a:t>
                      </a:r>
                      <a:endParaRPr lang="en-US" sz="22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200" b="1" i="0" dirty="0" smtClean="0">
                          <a:latin typeface="Arial" panose="020B0604020202020204" pitchFamily="34" charset="0"/>
                          <a:cs typeface="Arial" panose="020B0604020202020204" pitchFamily="34" charset="0"/>
                        </a:rPr>
                        <a:t>Volume</a:t>
                      </a:r>
                      <a:r>
                        <a:rPr lang="en-US" sz="2200" b="1" i="0" baseline="0" dirty="0" smtClean="0">
                          <a:latin typeface="Arial" panose="020B0604020202020204" pitchFamily="34" charset="0"/>
                          <a:cs typeface="Arial" panose="020B0604020202020204" pitchFamily="34" charset="0"/>
                        </a:rPr>
                        <a:t> (cm</a:t>
                      </a:r>
                      <a:r>
                        <a:rPr lang="en-US" sz="2200" b="1" i="0" baseline="30000" dirty="0" smtClean="0">
                          <a:latin typeface="Arial" panose="020B0604020202020204" pitchFamily="34" charset="0"/>
                          <a:cs typeface="Arial" panose="020B0604020202020204" pitchFamily="34" charset="0"/>
                        </a:rPr>
                        <a:t>3</a:t>
                      </a:r>
                      <a:r>
                        <a:rPr lang="en-US" sz="2200" b="1" i="0" baseline="0" dirty="0" smtClean="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200" b="1" i="0" dirty="0" smtClean="0">
                          <a:latin typeface="Arial" panose="020B0604020202020204" pitchFamily="34" charset="0"/>
                          <a:cs typeface="Arial" panose="020B0604020202020204" pitchFamily="34" charset="0"/>
                        </a:rPr>
                        <a:t>Density (g/cm</a:t>
                      </a:r>
                      <a:r>
                        <a:rPr lang="en-US" sz="2200" b="1" i="0" baseline="30000" dirty="0" smtClean="0">
                          <a:latin typeface="Arial" panose="020B0604020202020204" pitchFamily="34" charset="0"/>
                          <a:cs typeface="Arial" panose="020B0604020202020204" pitchFamily="34" charset="0"/>
                        </a:rPr>
                        <a:t>3</a:t>
                      </a:r>
                      <a:r>
                        <a:rPr lang="en-US" sz="2200" b="1" i="0" dirty="0" smtClean="0">
                          <a:latin typeface="Arial" panose="020B0604020202020204" pitchFamily="34" charset="0"/>
                          <a:cs typeface="Arial" panose="020B0604020202020204" pitchFamily="34" charset="0"/>
                        </a:rPr>
                        <a:t>)</a:t>
                      </a:r>
                      <a:endParaRPr lang="en-US" sz="22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200" dirty="0" smtClean="0">
                          <a:latin typeface="Arial" panose="020B0604020202020204" pitchFamily="34" charset="0"/>
                          <a:cs typeface="Arial" panose="020B0604020202020204" pitchFamily="34" charset="0"/>
                        </a:rPr>
                        <a:t>Copper</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smtClean="0">
                          <a:latin typeface="Arial" panose="020B0604020202020204" pitchFamily="34" charset="0"/>
                          <a:cs typeface="Arial" panose="020B0604020202020204" pitchFamily="34" charset="0"/>
                        </a:rPr>
                        <a:t>122</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smtClean="0">
                          <a:latin typeface="Arial" panose="020B0604020202020204" pitchFamily="34" charset="0"/>
                          <a:cs typeface="Arial" panose="020B0604020202020204" pitchFamily="34" charset="0"/>
                        </a:rPr>
                        <a:t>8.86</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200" dirty="0" smtClean="0">
                          <a:latin typeface="Arial" panose="020B0604020202020204" pitchFamily="34" charset="0"/>
                          <a:cs typeface="Arial" panose="020B0604020202020204" pitchFamily="34" charset="0"/>
                        </a:rPr>
                        <a:t>Lead</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smtClean="0">
                          <a:latin typeface="Arial" panose="020B0604020202020204" pitchFamily="34" charset="0"/>
                          <a:cs typeface="Arial" panose="020B0604020202020204" pitchFamily="34" charset="0"/>
                        </a:rPr>
                        <a:t>450</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smtClean="0">
                          <a:latin typeface="Arial" panose="020B0604020202020204" pitchFamily="34" charset="0"/>
                          <a:cs typeface="Arial" panose="020B0604020202020204" pitchFamily="34" charset="0"/>
                        </a:rPr>
                        <a:t>11.3</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200" dirty="0" smtClean="0">
                          <a:latin typeface="Arial" panose="020B0604020202020204" pitchFamily="34" charset="0"/>
                          <a:cs typeface="Arial" panose="020B0604020202020204" pitchFamily="34" charset="0"/>
                        </a:rPr>
                        <a:t>Mercury</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smtClean="0">
                          <a:latin typeface="Arial" panose="020B0604020202020204" pitchFamily="34" charset="0"/>
                          <a:cs typeface="Arial" panose="020B0604020202020204" pitchFamily="34" charset="0"/>
                        </a:rPr>
                        <a:t>110</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smtClean="0">
                          <a:latin typeface="Arial" panose="020B0604020202020204" pitchFamily="34" charset="0"/>
                          <a:cs typeface="Arial" panose="020B0604020202020204" pitchFamily="34" charset="0"/>
                        </a:rPr>
                        <a:t>8.15</a:t>
                      </a: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AlternateContent xmlns:mc="http://schemas.openxmlformats.org/markup-compatibility/2006" xmlns:a14="http://schemas.microsoft.com/office/drawing/2010/main">
        <mc:Choice Requires="a14">
          <p:sp>
            <p:nvSpPr>
              <p:cNvPr id="8" name="Rectangle 7"/>
              <p:cNvSpPr/>
              <p:nvPr/>
            </p:nvSpPr>
            <p:spPr>
              <a:xfrm flipH="1">
                <a:off x="223753" y="4923110"/>
                <a:ext cx="5204539" cy="1571584"/>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Mass = Density x Volume</a:t>
                </a:r>
              </a:p>
              <a:p>
                <a:r>
                  <a:rPr lang="en-US" sz="2400" dirty="0" smtClean="0">
                    <a:solidFill>
                      <a:schemeClr val="tx1"/>
                    </a:solidFill>
                    <a:latin typeface="Arial" panose="020B0604020202020204" pitchFamily="34" charset="0"/>
                    <a:cs typeface="Arial" panose="020B0604020202020204" pitchFamily="34" charset="0"/>
                  </a:rPr>
                  <a:t>Volume = </a:t>
                </a:r>
                <a14:m>
                  <m:oMath xmlns:m="http://schemas.openxmlformats.org/officeDocument/2006/math">
                    <m:f>
                      <m:fPr>
                        <m:ctrlPr>
                          <a:rPr lang="en-US" sz="2400" i="1" smtClean="0">
                            <a:solidFill>
                              <a:schemeClr val="tx1"/>
                            </a:solidFill>
                            <a:latin typeface="Cambria Math" panose="02040503050406030204" pitchFamily="18" charset="0"/>
                            <a:cs typeface="Arial" panose="020B0604020202020204" pitchFamily="34" charset="0"/>
                          </a:rPr>
                        </m:ctrlPr>
                      </m:fPr>
                      <m:num>
                        <m:r>
                          <m:rPr>
                            <m:sty m:val="p"/>
                          </m:rPr>
                          <a:rPr lang="en-US" sz="2400" b="0" i="0" smtClean="0">
                            <a:solidFill>
                              <a:schemeClr val="tx1"/>
                            </a:solidFill>
                            <a:latin typeface="Cambria Math" panose="02040503050406030204" pitchFamily="18" charset="0"/>
                            <a:cs typeface="Arial" panose="020B0604020202020204" pitchFamily="34" charset="0"/>
                          </a:rPr>
                          <m:t>Mass</m:t>
                        </m:r>
                      </m:num>
                      <m:den>
                        <m:r>
                          <m:rPr>
                            <m:sty m:val="p"/>
                          </m:rPr>
                          <a:rPr lang="en-US" sz="2400" b="0" i="0" smtClean="0">
                            <a:solidFill>
                              <a:schemeClr val="tx1"/>
                            </a:solidFill>
                            <a:latin typeface="Cambria Math" panose="02040503050406030204" pitchFamily="18" charset="0"/>
                            <a:cs typeface="Arial" panose="020B0604020202020204" pitchFamily="34" charset="0"/>
                          </a:rPr>
                          <m:t>Density</m:t>
                        </m:r>
                      </m:den>
                    </m:f>
                  </m:oMath>
                </a14:m>
                <a:r>
                  <a:rPr lang="en-US" sz="2400" dirty="0" smtClean="0"/>
                  <a:t>   </a:t>
                </a:r>
                <a:br>
                  <a:rPr lang="en-US" sz="2400" dirty="0" smtClean="0"/>
                </a:br>
                <a:r>
                  <a:rPr lang="en-US" sz="2400" dirty="0" smtClean="0">
                    <a:solidFill>
                      <a:schemeClr val="tx1"/>
                    </a:solidFill>
                    <a:latin typeface="Arial" panose="020B0604020202020204" pitchFamily="34" charset="0"/>
                    <a:cs typeface="Arial" panose="020B0604020202020204" pitchFamily="34" charset="0"/>
                  </a:rPr>
                  <a:t>Density </a:t>
                </a:r>
                <a:r>
                  <a:rPr lang="en-US" sz="24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2400" i="1">
                            <a:solidFill>
                              <a:schemeClr val="tx1"/>
                            </a:solidFill>
                            <a:latin typeface="Cambria Math" panose="02040503050406030204" pitchFamily="18" charset="0"/>
                            <a:cs typeface="Arial" panose="020B0604020202020204" pitchFamily="34" charset="0"/>
                          </a:rPr>
                        </m:ctrlPr>
                      </m:fPr>
                      <m:num>
                        <m:r>
                          <m:rPr>
                            <m:sty m:val="p"/>
                          </m:rPr>
                          <a:rPr lang="en-US" sz="2400">
                            <a:solidFill>
                              <a:schemeClr val="tx1"/>
                            </a:solidFill>
                            <a:latin typeface="Cambria Math" panose="02040503050406030204" pitchFamily="18" charset="0"/>
                            <a:cs typeface="Arial" panose="020B0604020202020204" pitchFamily="34" charset="0"/>
                          </a:rPr>
                          <m:t>Mass</m:t>
                        </m:r>
                      </m:num>
                      <m:den>
                        <m:r>
                          <m:rPr>
                            <m:sty m:val="p"/>
                          </m:rPr>
                          <a:rPr lang="en-US" sz="2400" b="0" i="0" smtClean="0">
                            <a:solidFill>
                              <a:schemeClr val="tx1"/>
                            </a:solidFill>
                            <a:latin typeface="Cambria Math" panose="02040503050406030204" pitchFamily="18" charset="0"/>
                            <a:cs typeface="Arial" panose="020B0604020202020204" pitchFamily="34" charset="0"/>
                          </a:rPr>
                          <m:t>Volume</m:t>
                        </m:r>
                      </m:den>
                    </m:f>
                  </m:oMath>
                </a14:m>
                <a:endParaRPr lang="en-US" sz="2000" dirty="0"/>
              </a:p>
            </p:txBody>
          </p:sp>
        </mc:Choice>
        <mc:Fallback xmlns="">
          <p:sp>
            <p:nvSpPr>
              <p:cNvPr id="8" name="Rectangle 7"/>
              <p:cNvSpPr>
                <a:spLocks noRot="1" noChangeAspect="1" noMove="1" noResize="1" noEditPoints="1" noAdjustHandles="1" noChangeArrowheads="1" noChangeShapeType="1" noTextEdit="1"/>
              </p:cNvSpPr>
              <p:nvPr/>
            </p:nvSpPr>
            <p:spPr>
              <a:xfrm flipH="1">
                <a:off x="223753" y="4923110"/>
                <a:ext cx="5204539" cy="1571584"/>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4" name="Picture 3"/>
          <p:cNvPicPr>
            <a:picLocks noChangeAspect="1"/>
          </p:cNvPicPr>
          <p:nvPr/>
        </p:nvPicPr>
        <p:blipFill rotWithShape="1">
          <a:blip r:embed="rId6"/>
          <a:srcRect l="53937" t="47231" r="35038" b="32000"/>
          <a:stretch/>
        </p:blipFill>
        <p:spPr>
          <a:xfrm>
            <a:off x="2784569" y="5297827"/>
            <a:ext cx="1091640" cy="1169615"/>
          </a:xfrm>
          <a:prstGeom prst="rect">
            <a:avLst/>
          </a:prstGeom>
        </p:spPr>
      </p:pic>
      <p:pic>
        <p:nvPicPr>
          <p:cNvPr id="11" name="Picture 10"/>
          <p:cNvPicPr>
            <a:picLocks noChangeAspect="1"/>
          </p:cNvPicPr>
          <p:nvPr/>
        </p:nvPicPr>
        <p:blipFill rotWithShape="1">
          <a:blip r:embed="rId6"/>
          <a:srcRect l="69596" t="47231" r="18500" b="32000"/>
          <a:stretch/>
        </p:blipFill>
        <p:spPr>
          <a:xfrm>
            <a:off x="4113386" y="5297827"/>
            <a:ext cx="1178694" cy="1169615"/>
          </a:xfrm>
          <a:prstGeom prst="rect">
            <a:avLst/>
          </a:prstGeom>
        </p:spPr>
      </p:pic>
    </p:spTree>
    <p:extLst>
      <p:ext uri="{BB962C8B-B14F-4D97-AF65-F5344CB8AC3E}">
        <p14:creationId xmlns:p14="http://schemas.microsoft.com/office/powerpoint/2010/main" val="1590341093"/>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355</a:t>
            </a:r>
            <a:endParaRPr lang="en-GB" sz="1400" b="1" dirty="0">
              <a:latin typeface="Calibri" panose="020F0502020204030204" pitchFamily="34" charset="0"/>
            </a:endParaRPr>
          </a:p>
        </p:txBody>
      </p:sp>
      <p:sp>
        <p:nvSpPr>
          <p:cNvPr id="3" name="Rectangle 2"/>
          <p:cNvSpPr/>
          <p:nvPr/>
        </p:nvSpPr>
        <p:spPr>
          <a:xfrm>
            <a:off x="251520" y="1238557"/>
            <a:ext cx="5256584" cy="1384995"/>
          </a:xfrm>
          <a:prstGeom prst="rect">
            <a:avLst/>
          </a:prstGeom>
        </p:spPr>
        <p:txBody>
          <a:bodyPr wrap="square">
            <a:spAutoFit/>
          </a:bodyPr>
          <a:lstStyle/>
          <a:p>
            <a:pPr marL="514350" indent="-514350">
              <a:buClr>
                <a:srgbClr val="C00000"/>
              </a:buClr>
              <a:buFont typeface="+mj-lt"/>
              <a:buAutoNum type="arabicPeriod" startAt="4"/>
              <a:tabLst>
                <a:tab pos="914400" algn="l"/>
                <a:tab pos="2743200" algn="l"/>
              </a:tabLst>
            </a:pPr>
            <a:r>
              <a:rPr lang="en-US" sz="2800" b="1" dirty="0" smtClean="0">
                <a:solidFill>
                  <a:srgbClr val="C00000"/>
                </a:solidFill>
                <a:latin typeface="Arial" panose="020B0604020202020204" pitchFamily="34" charset="0"/>
                <a:cs typeface="Arial" panose="020B0604020202020204" pitchFamily="34" charset="0"/>
              </a:rPr>
              <a:t>STEM </a:t>
            </a:r>
            <a:r>
              <a:rPr lang="en-US" sz="2800" b="1" dirty="0">
                <a:solidFill>
                  <a:srgbClr val="C00000"/>
                </a:solidFill>
                <a:latin typeface="Arial" panose="020B0604020202020204" pitchFamily="34" charset="0"/>
                <a:cs typeface="Arial" panose="020B0604020202020204" pitchFamily="34" charset="0"/>
              </a:rPr>
              <a:t>/ Modelling </a:t>
            </a:r>
            <a:r>
              <a:rPr lang="en-US" sz="2800" dirty="0">
                <a:latin typeface="Arial" panose="020B0604020202020204" pitchFamily="34" charset="0"/>
                <a:cs typeface="Arial" panose="020B0604020202020204" pitchFamily="34" charset="0"/>
              </a:rPr>
              <a:t>Copy and complete this table of force, area and pressure.</a:t>
            </a:r>
            <a:endParaRPr lang="en-US" sz="2800" dirty="0" smtClean="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217322699"/>
              </p:ext>
            </p:extLst>
          </p:nvPr>
        </p:nvGraphicFramePr>
        <p:xfrm>
          <a:off x="251520" y="2746608"/>
          <a:ext cx="5184576" cy="2194560"/>
        </p:xfrm>
        <a:graphic>
          <a:graphicData uri="http://schemas.openxmlformats.org/drawingml/2006/table">
            <a:tbl>
              <a:tblPr firstRow="1" bandRow="1">
                <a:tableStyleId>{5940675A-B579-460E-94D1-54222C63F5DA}</a:tableStyleId>
              </a:tblPr>
              <a:tblGrid>
                <a:gridCol w="1513840"/>
                <a:gridCol w="1753553"/>
                <a:gridCol w="1917183"/>
              </a:tblGrid>
              <a:tr h="313628">
                <a:tc>
                  <a:txBody>
                    <a:bodyPr/>
                    <a:lstStyle/>
                    <a:p>
                      <a:pPr algn="ctr"/>
                      <a:r>
                        <a:rPr lang="en-US" sz="2400" b="1" i="0" dirty="0" smtClean="0">
                          <a:latin typeface="Arial" panose="020B0604020202020204" pitchFamily="34" charset="0"/>
                          <a:cs typeface="Arial" panose="020B0604020202020204" pitchFamily="34" charset="0"/>
                        </a:rPr>
                        <a:t>Force (N)</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Area (cm3)</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0" dirty="0" smtClean="0">
                          <a:latin typeface="Arial" panose="020B0604020202020204" pitchFamily="34" charset="0"/>
                          <a:cs typeface="Arial" panose="020B0604020202020204" pitchFamily="34" charset="0"/>
                        </a:rPr>
                        <a:t>Pressure (N/cm</a:t>
                      </a:r>
                      <a:r>
                        <a:rPr lang="en-US" sz="2400" b="1" i="0" baseline="30000" dirty="0" smtClean="0">
                          <a:latin typeface="Arial" panose="020B0604020202020204" pitchFamily="34" charset="0"/>
                          <a:cs typeface="Arial" panose="020B0604020202020204" pitchFamily="34" charset="0"/>
                        </a:rPr>
                        <a:t>3</a:t>
                      </a:r>
                      <a:r>
                        <a:rPr lang="en-US" sz="2400" b="1" i="0" dirty="0" smtClean="0">
                          <a:latin typeface="Arial" panose="020B0604020202020204" pitchFamily="34" charset="0"/>
                          <a:cs typeface="Arial" panose="020B0604020202020204" pitchFamily="34" charset="0"/>
                        </a:rPr>
                        <a:t>)</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13</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48</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12</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65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110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13</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8" name="Rectangle 7"/>
          <p:cNvSpPr/>
          <p:nvPr/>
        </p:nvSpPr>
        <p:spPr>
          <a:xfrm flipH="1">
            <a:off x="223753" y="5140349"/>
            <a:ext cx="5204539" cy="1384995"/>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Q4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Cover the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quality you want to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find.</a:t>
            </a:r>
            <a:endParaRPr lang="en-US" sz="2400" dirty="0"/>
          </a:p>
        </p:txBody>
      </p:sp>
      <p:pic>
        <p:nvPicPr>
          <p:cNvPr id="2" name="Picture 1"/>
          <p:cNvPicPr>
            <a:picLocks noChangeAspect="1"/>
          </p:cNvPicPr>
          <p:nvPr/>
        </p:nvPicPr>
        <p:blipFill rotWithShape="1">
          <a:blip r:embed="rId5"/>
          <a:srcRect l="62600" t="42126" r="25588" b="40812"/>
          <a:stretch/>
        </p:blipFill>
        <p:spPr>
          <a:xfrm>
            <a:off x="3755755" y="5209129"/>
            <a:ext cx="1399032" cy="1212494"/>
          </a:xfrm>
          <a:prstGeom prst="rect">
            <a:avLst/>
          </a:prstGeom>
        </p:spPr>
      </p:pic>
    </p:spTree>
    <p:extLst>
      <p:ext uri="{BB962C8B-B14F-4D97-AF65-F5344CB8AC3E}">
        <p14:creationId xmlns:p14="http://schemas.microsoft.com/office/powerpoint/2010/main" val="2981587720"/>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355</a:t>
            </a:r>
            <a:endParaRPr lang="en-GB" sz="1400" b="1" dirty="0">
              <a:latin typeface="Calibri" panose="020F0502020204030204" pitchFamily="34" charset="0"/>
            </a:endParaRPr>
          </a:p>
        </p:txBody>
      </p:sp>
      <p:sp>
        <p:nvSpPr>
          <p:cNvPr id="3" name="Rectangle 2"/>
          <p:cNvSpPr/>
          <p:nvPr/>
        </p:nvSpPr>
        <p:spPr>
          <a:xfrm>
            <a:off x="251520" y="1238557"/>
            <a:ext cx="5256584" cy="1815882"/>
          </a:xfrm>
          <a:prstGeom prst="rect">
            <a:avLst/>
          </a:prstGeom>
        </p:spPr>
        <p:txBody>
          <a:bodyPr wrap="square">
            <a:spAutoFit/>
          </a:bodyPr>
          <a:lstStyle/>
          <a:p>
            <a:pPr marL="514350" indent="-514350">
              <a:buClr>
                <a:srgbClr val="C00000"/>
              </a:buClr>
              <a:buFont typeface="+mj-lt"/>
              <a:buAutoNum type="arabicPeriod" startAt="5"/>
              <a:tabLst>
                <a:tab pos="914400" algn="l"/>
                <a:tab pos="2743200" algn="l"/>
              </a:tabLst>
            </a:pPr>
            <a:r>
              <a:rPr lang="en-US" sz="2800" dirty="0">
                <a:latin typeface="Arial" panose="020B0604020202020204" pitchFamily="34" charset="0"/>
                <a:cs typeface="Arial" panose="020B0604020202020204" pitchFamily="34" charset="0"/>
              </a:rPr>
              <a:t>Copy and complete.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914400" algn="l"/>
                <a:tab pos="2743200" algn="l"/>
              </a:tabLst>
            </a:pPr>
            <a:r>
              <a:rPr lang="en-US" sz="2800" dirty="0" smtClean="0">
                <a:latin typeface="Arial" panose="020B0604020202020204" pitchFamily="34" charset="0"/>
                <a:cs typeface="Arial" panose="020B0604020202020204" pitchFamily="34" charset="0"/>
                <a:sym typeface="Wingdings" panose="05000000000000000000" pitchFamily="2" charset="2"/>
              </a:rPr>
              <a:t></a:t>
            </a:r>
            <a:r>
              <a:rPr lang="en-US" sz="2800" dirty="0" smtClean="0">
                <a:latin typeface="Arial" panose="020B0604020202020204" pitchFamily="34" charset="0"/>
                <a:cs typeface="Arial" panose="020B0604020202020204" pitchFamily="34" charset="0"/>
              </a:rPr>
              <a:t>g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1kg   </a:t>
            </a:r>
          </a:p>
          <a:p>
            <a:pPr marL="971550" lvl="1" indent="-514350">
              <a:buClr>
                <a:srgbClr val="C00000"/>
              </a:buClr>
              <a:buFont typeface="+mj-lt"/>
              <a:buAutoNum type="alphaLcPeriod"/>
              <a:tabLst>
                <a:tab pos="914400" algn="l"/>
                <a:tab pos="2743200" algn="l"/>
              </a:tabLst>
            </a:pPr>
            <a:r>
              <a:rPr lang="en-US" sz="2800" dirty="0" smtClean="0">
                <a:latin typeface="Arial" panose="020B0604020202020204" pitchFamily="34" charset="0"/>
                <a:cs typeface="Arial" panose="020B0604020202020204" pitchFamily="34" charset="0"/>
                <a:sym typeface="Wingdings" panose="05000000000000000000" pitchFamily="2" charset="2"/>
              </a:rPr>
              <a:t> </a:t>
            </a:r>
            <a:r>
              <a:rPr lang="en-US" sz="2800" dirty="0" smtClean="0">
                <a:latin typeface="Arial" panose="020B0604020202020204" pitchFamily="34" charset="0"/>
                <a:cs typeface="Arial" panose="020B0604020202020204" pitchFamily="34" charset="0"/>
              </a:rPr>
              <a:t>cm</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1m</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a:tabLst>
                <a:tab pos="914400" algn="l"/>
                <a:tab pos="2743200" algn="l"/>
              </a:tabLst>
            </a:pPr>
            <a:r>
              <a:rPr lang="en-US" sz="2800" dirty="0">
                <a:latin typeface="Arial" panose="020B0604020202020204" pitchFamily="34" charset="0"/>
                <a:cs typeface="Arial" panose="020B0604020202020204" pitchFamily="34" charset="0"/>
                <a:sym typeface="Wingdings" panose="05000000000000000000" pitchFamily="2" charset="2"/>
              </a:rPr>
              <a:t> </a:t>
            </a:r>
            <a:r>
              <a:rPr lang="en-US" sz="2800" dirty="0" smtClean="0">
                <a:latin typeface="Arial" panose="020B0604020202020204" pitchFamily="34" charset="0"/>
                <a:cs typeface="Arial" panose="020B0604020202020204" pitchFamily="34" charset="0"/>
              </a:rPr>
              <a:t>cm</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1m</a:t>
            </a:r>
            <a:r>
              <a:rPr lang="en-US" sz="2800" baseline="30000" dirty="0" smtClean="0">
                <a:latin typeface="Arial" panose="020B0604020202020204" pitchFamily="34" charset="0"/>
                <a:cs typeface="Arial" panose="020B0604020202020204" pitchFamily="34" charset="0"/>
              </a:rPr>
              <a:t>3</a:t>
            </a:r>
          </a:p>
        </p:txBody>
      </p:sp>
      <p:sp>
        <p:nvSpPr>
          <p:cNvPr id="8" name="Rectangle 7"/>
          <p:cNvSpPr/>
          <p:nvPr/>
        </p:nvSpPr>
        <p:spPr>
          <a:xfrm flipH="1">
            <a:off x="251520" y="3257689"/>
            <a:ext cx="5204539" cy="1323439"/>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Q5b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endParaRPr lang="en-US" sz="2400" dirty="0"/>
          </a:p>
        </p:txBody>
      </p:sp>
      <p:pic>
        <p:nvPicPr>
          <p:cNvPr id="4" name="Picture 3"/>
          <p:cNvPicPr>
            <a:picLocks noChangeAspect="1"/>
          </p:cNvPicPr>
          <p:nvPr/>
        </p:nvPicPr>
        <p:blipFill rotWithShape="1">
          <a:blip r:embed="rId4"/>
          <a:srcRect l="32675" t="52625" r="49212" b="32938"/>
          <a:stretch/>
        </p:blipFill>
        <p:spPr>
          <a:xfrm>
            <a:off x="2573408" y="3303464"/>
            <a:ext cx="2540550" cy="1215047"/>
          </a:xfrm>
          <a:prstGeom prst="rect">
            <a:avLst/>
          </a:prstGeom>
        </p:spPr>
      </p:pic>
      <p:sp>
        <p:nvSpPr>
          <p:cNvPr id="11" name="Rectangle 10"/>
          <p:cNvSpPr/>
          <p:nvPr/>
        </p:nvSpPr>
        <p:spPr>
          <a:xfrm flipH="1">
            <a:off x="251520" y="4771018"/>
            <a:ext cx="5204539" cy="1754326"/>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Q5c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a:t>
            </a:r>
            <a:r>
              <a:rPr lang="en-US" sz="2800" dirty="0" smtClean="0">
                <a:solidFill>
                  <a:schemeClr val="tx1"/>
                </a:solidFill>
                <a:latin typeface="Arial" panose="020B0604020202020204" pitchFamily="34" charset="0"/>
                <a:cs typeface="Arial" panose="020B0604020202020204" pitchFamily="34" charset="0"/>
              </a:rPr>
              <a:t>– </a:t>
            </a:r>
            <a:br>
              <a:rPr lang="en-US" sz="2800" dirty="0" smtClean="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
            </a:r>
            <a:br>
              <a:rPr lang="en-US" sz="2800" dirty="0" smtClean="0">
                <a:solidFill>
                  <a:schemeClr val="tx1"/>
                </a:solidFill>
                <a:latin typeface="Arial" panose="020B0604020202020204" pitchFamily="34" charset="0"/>
                <a:cs typeface="Arial" panose="020B0604020202020204" pitchFamily="34" charset="0"/>
              </a:rPr>
            </a:br>
            <a:endParaRPr lang="en-US" sz="2800" dirty="0" smtClean="0">
              <a:solidFill>
                <a:schemeClr val="tx1"/>
              </a:solidFill>
              <a:latin typeface="Arial" panose="020B0604020202020204" pitchFamily="34" charset="0"/>
              <a:cs typeface="Arial" panose="020B0604020202020204" pitchFamily="34" charset="0"/>
            </a:endParaRPr>
          </a:p>
          <a:p>
            <a:endParaRPr lang="en-US" sz="2400" dirty="0"/>
          </a:p>
        </p:txBody>
      </p:sp>
      <p:pic>
        <p:nvPicPr>
          <p:cNvPr id="15" name="Picture 14"/>
          <p:cNvPicPr>
            <a:picLocks noChangeAspect="1"/>
          </p:cNvPicPr>
          <p:nvPr/>
        </p:nvPicPr>
        <p:blipFill rotWithShape="1">
          <a:blip r:embed="rId4"/>
          <a:srcRect l="56804" t="52625" r="18040" b="30263"/>
          <a:stretch/>
        </p:blipFill>
        <p:spPr>
          <a:xfrm>
            <a:off x="1979712" y="5069951"/>
            <a:ext cx="3390715" cy="1383965"/>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829894132"/>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11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339</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a:buClr>
                <a:srgbClr val="C00000"/>
              </a:buClr>
              <a:tabLst>
                <a:tab pos="1079500" algn="l"/>
                <a:tab pos="2743200" algn="l"/>
              </a:tabLst>
            </a:pPr>
            <a:r>
              <a:rPr lang="en-US" sz="2370" b="1" dirty="0" smtClean="0">
                <a:solidFill>
                  <a:srgbClr val="C00000"/>
                </a:solidFill>
                <a:latin typeface="Arial" panose="020B0604020202020204" pitchFamily="34" charset="0"/>
                <a:cs typeface="Arial" panose="020B0604020202020204" pitchFamily="34" charset="0"/>
              </a:rPr>
              <a:t>Fluency </a:t>
            </a:r>
            <a:r>
              <a:rPr lang="en-US" sz="2370" b="1" dirty="0">
                <a:solidFill>
                  <a:srgbClr val="C00000"/>
                </a:solidFill>
                <a:latin typeface="Arial" panose="020B0604020202020204" pitchFamily="34" charset="0"/>
                <a:cs typeface="Arial" panose="020B0604020202020204" pitchFamily="34" charset="0"/>
              </a:rPr>
              <a:t>with measures</a:t>
            </a:r>
          </a:p>
          <a:p>
            <a:pPr marL="566738" indent="-566738">
              <a:buClr>
                <a:srgbClr val="C00000"/>
              </a:buClr>
              <a:buFont typeface="+mj-lt"/>
              <a:buAutoNum type="arabicPeriod" startAt="9"/>
              <a:tabLst>
                <a:tab pos="1079500" algn="l"/>
                <a:tab pos="2743200" algn="l"/>
              </a:tabLst>
            </a:pPr>
            <a:r>
              <a:rPr lang="en-US" sz="2370" dirty="0">
                <a:latin typeface="Arial" panose="020B0604020202020204" pitchFamily="34" charset="0"/>
                <a:cs typeface="Arial" panose="020B0604020202020204" pitchFamily="34" charset="0"/>
              </a:rPr>
              <a:t>12 inches = 1 foot, 3 feet =1 </a:t>
            </a:r>
            <a:r>
              <a:rPr lang="en-US" sz="2370" dirty="0" smtClean="0">
                <a:latin typeface="Arial" panose="020B0604020202020204" pitchFamily="34" charset="0"/>
                <a:cs typeface="Arial" panose="020B0604020202020204" pitchFamily="34" charset="0"/>
              </a:rPr>
              <a:t>yard. Use </a:t>
            </a:r>
            <a:r>
              <a:rPr lang="en-US" sz="2370" dirty="0">
                <a:latin typeface="Arial" panose="020B0604020202020204" pitchFamily="34" charset="0"/>
                <a:cs typeface="Arial" panose="020B0604020202020204" pitchFamily="34" charset="0"/>
              </a:rPr>
              <a:t>this to work out</a:t>
            </a:r>
          </a:p>
          <a:p>
            <a:pPr marL="971550" lvl="1" indent="-404813">
              <a:buClr>
                <a:srgbClr val="C00000"/>
              </a:buClr>
              <a:buFont typeface="+mj-lt"/>
              <a:buAutoNum type="alphaLcPeriod"/>
              <a:tabLst>
                <a:tab pos="1079500" algn="l"/>
                <a:tab pos="2743200" algn="l"/>
              </a:tabLst>
            </a:pPr>
            <a:r>
              <a:rPr lang="en-US" sz="2370" dirty="0" smtClean="0">
                <a:latin typeface="Arial" panose="020B0604020202020204" pitchFamily="34" charset="0"/>
                <a:cs typeface="Arial" panose="020B0604020202020204" pitchFamily="34" charset="0"/>
              </a:rPr>
              <a:t>4 </a:t>
            </a:r>
            <a:r>
              <a:rPr lang="en-US" sz="2370" dirty="0">
                <a:latin typeface="Arial" panose="020B0604020202020204" pitchFamily="34" charset="0"/>
                <a:cs typeface="Arial" panose="020B0604020202020204" pitchFamily="34" charset="0"/>
              </a:rPr>
              <a:t>feet in inches </a:t>
            </a:r>
            <a:endParaRPr lang="en-US" sz="2370" dirty="0" smtClean="0">
              <a:latin typeface="Arial" panose="020B0604020202020204" pitchFamily="34" charset="0"/>
              <a:cs typeface="Arial" panose="020B0604020202020204" pitchFamily="34" charset="0"/>
            </a:endParaRPr>
          </a:p>
          <a:p>
            <a:pPr marL="971550" lvl="1" indent="-404813">
              <a:buClr>
                <a:srgbClr val="C00000"/>
              </a:buClr>
              <a:buFont typeface="+mj-lt"/>
              <a:buAutoNum type="alphaLcPeriod"/>
              <a:tabLst>
                <a:tab pos="1079500" algn="l"/>
                <a:tab pos="2743200" algn="l"/>
              </a:tabLst>
            </a:pPr>
            <a:r>
              <a:rPr lang="en-US" sz="2370" dirty="0" smtClean="0">
                <a:latin typeface="Arial" panose="020B0604020202020204" pitchFamily="34" charset="0"/>
                <a:cs typeface="Arial" panose="020B0604020202020204" pitchFamily="34" charset="0"/>
              </a:rPr>
              <a:t>5 </a:t>
            </a:r>
            <a:r>
              <a:rPr lang="en-US" sz="2370" dirty="0">
                <a:latin typeface="Arial" panose="020B0604020202020204" pitchFamily="34" charset="0"/>
                <a:cs typeface="Arial" panose="020B0604020202020204" pitchFamily="34" charset="0"/>
              </a:rPr>
              <a:t>yards in feet </a:t>
            </a:r>
            <a:endParaRPr lang="en-US" sz="2370" dirty="0" smtClean="0">
              <a:latin typeface="Arial" panose="020B0604020202020204" pitchFamily="34" charset="0"/>
              <a:cs typeface="Arial" panose="020B0604020202020204" pitchFamily="34" charset="0"/>
            </a:endParaRPr>
          </a:p>
          <a:p>
            <a:pPr marL="971550" lvl="1" indent="-404813">
              <a:buClr>
                <a:srgbClr val="C00000"/>
              </a:buClr>
              <a:buFont typeface="+mj-lt"/>
              <a:buAutoNum type="alphaLcPeriod"/>
              <a:tabLst>
                <a:tab pos="1079500" algn="l"/>
                <a:tab pos="2743200" algn="l"/>
              </a:tabLst>
            </a:pPr>
            <a:r>
              <a:rPr lang="en-US" sz="2370" dirty="0" smtClean="0">
                <a:latin typeface="Arial" panose="020B0604020202020204" pitchFamily="34" charset="0"/>
                <a:cs typeface="Arial" panose="020B0604020202020204" pitchFamily="34" charset="0"/>
              </a:rPr>
              <a:t>58 </a:t>
            </a:r>
            <a:r>
              <a:rPr lang="en-US" sz="2370" dirty="0">
                <a:latin typeface="Arial" panose="020B0604020202020204" pitchFamily="34" charset="0"/>
                <a:cs typeface="Arial" panose="020B0604020202020204" pitchFamily="34" charset="0"/>
              </a:rPr>
              <a:t>inches in feet and inches.</a:t>
            </a:r>
          </a:p>
          <a:p>
            <a:pPr marL="566738" indent="-566738">
              <a:buClr>
                <a:srgbClr val="C00000"/>
              </a:buClr>
              <a:buFont typeface="+mj-lt"/>
              <a:buAutoNum type="arabicPeriod" startAt="9"/>
              <a:tabLst>
                <a:tab pos="1079500" algn="l"/>
                <a:tab pos="2743200" algn="l"/>
              </a:tabLst>
            </a:pPr>
            <a:r>
              <a:rPr lang="en-US" sz="2370" dirty="0" smtClean="0">
                <a:latin typeface="Arial" panose="020B0604020202020204" pitchFamily="34" charset="0"/>
                <a:cs typeface="Arial" panose="020B0604020202020204" pitchFamily="34" charset="0"/>
              </a:rPr>
              <a:t>20 </a:t>
            </a:r>
            <a:r>
              <a:rPr lang="en-US" sz="2370" dirty="0">
                <a:latin typeface="Arial" panose="020B0604020202020204" pitchFamily="34" charset="0"/>
                <a:cs typeface="Arial" panose="020B0604020202020204" pitchFamily="34" charset="0"/>
              </a:rPr>
              <a:t>fluid ounces = 1 pint, 8 pints = 1 gallon. Use this to work out</a:t>
            </a:r>
          </a:p>
          <a:p>
            <a:pPr marL="971550" lvl="1" indent="-404813">
              <a:buClr>
                <a:srgbClr val="C00000"/>
              </a:buClr>
              <a:buFont typeface="+mj-lt"/>
              <a:buAutoNum type="alphaLcPeriod"/>
              <a:tabLst>
                <a:tab pos="1079500" algn="l"/>
                <a:tab pos="2743200" algn="l"/>
              </a:tabLst>
            </a:pPr>
            <a:r>
              <a:rPr lang="en-US" sz="2370" dirty="0" smtClean="0">
                <a:latin typeface="Arial" panose="020B0604020202020204" pitchFamily="34" charset="0"/>
                <a:cs typeface="Arial" panose="020B0604020202020204" pitchFamily="34" charset="0"/>
              </a:rPr>
              <a:t>4 </a:t>
            </a:r>
            <a:r>
              <a:rPr lang="en-US" sz="2370" dirty="0">
                <a:latin typeface="Arial" panose="020B0604020202020204" pitchFamily="34" charset="0"/>
                <a:cs typeface="Arial" panose="020B0604020202020204" pitchFamily="34" charset="0"/>
              </a:rPr>
              <a:t>pints in fluid ounces </a:t>
            </a:r>
            <a:endParaRPr lang="en-US" sz="2370" dirty="0" smtClean="0">
              <a:latin typeface="Arial" panose="020B0604020202020204" pitchFamily="34" charset="0"/>
              <a:cs typeface="Arial" panose="020B0604020202020204" pitchFamily="34" charset="0"/>
            </a:endParaRPr>
          </a:p>
          <a:p>
            <a:pPr marL="971550" lvl="1" indent="-404813">
              <a:buClr>
                <a:srgbClr val="C00000"/>
              </a:buClr>
              <a:buFont typeface="+mj-lt"/>
              <a:buAutoNum type="alphaLcPeriod"/>
              <a:tabLst>
                <a:tab pos="1079500" algn="l"/>
                <a:tab pos="2743200" algn="l"/>
              </a:tabLst>
            </a:pPr>
            <a:r>
              <a:rPr lang="en-US" sz="2370" dirty="0" smtClean="0">
                <a:latin typeface="Arial" panose="020B0604020202020204" pitchFamily="34" charset="0"/>
                <a:cs typeface="Arial" panose="020B0604020202020204" pitchFamily="34" charset="0"/>
              </a:rPr>
              <a:t>5 </a:t>
            </a:r>
            <a:r>
              <a:rPr lang="en-US" sz="2370" dirty="0">
                <a:latin typeface="Arial" panose="020B0604020202020204" pitchFamily="34" charset="0"/>
                <a:cs typeface="Arial" panose="020B0604020202020204" pitchFamily="34" charset="0"/>
              </a:rPr>
              <a:t>gallons in pints </a:t>
            </a:r>
            <a:endParaRPr lang="en-US" sz="2370" dirty="0" smtClean="0">
              <a:latin typeface="Arial" panose="020B0604020202020204" pitchFamily="34" charset="0"/>
              <a:cs typeface="Arial" panose="020B0604020202020204" pitchFamily="34" charset="0"/>
            </a:endParaRPr>
          </a:p>
          <a:p>
            <a:pPr marL="971550" lvl="1" indent="-404813">
              <a:buClr>
                <a:srgbClr val="C00000"/>
              </a:buClr>
              <a:buFont typeface="+mj-lt"/>
              <a:buAutoNum type="alphaLcPeriod"/>
              <a:tabLst>
                <a:tab pos="1079500" algn="l"/>
                <a:tab pos="2743200" algn="l"/>
              </a:tabLst>
            </a:pPr>
            <a:r>
              <a:rPr lang="en-US" sz="2370" dirty="0" smtClean="0">
                <a:latin typeface="Arial" panose="020B0604020202020204" pitchFamily="34" charset="0"/>
                <a:cs typeface="Arial" panose="020B0604020202020204" pitchFamily="34" charset="0"/>
              </a:rPr>
              <a:t>20 </a:t>
            </a:r>
            <a:r>
              <a:rPr lang="en-US" sz="2370" dirty="0">
                <a:latin typeface="Arial" panose="020B0604020202020204" pitchFamily="34" charset="0"/>
                <a:cs typeface="Arial" panose="020B0604020202020204" pitchFamily="34" charset="0"/>
              </a:rPr>
              <a:t>pints in gallons and pints.</a:t>
            </a:r>
          </a:p>
          <a:p>
            <a:pPr marL="566738" indent="-566738">
              <a:buClr>
                <a:srgbClr val="C00000"/>
              </a:buClr>
              <a:buFont typeface="+mj-lt"/>
              <a:buAutoNum type="arabicPeriod" startAt="9"/>
              <a:tabLst>
                <a:tab pos="1079500" algn="l"/>
                <a:tab pos="2743200" algn="l"/>
              </a:tabLst>
            </a:pPr>
            <a:r>
              <a:rPr lang="en-US" sz="2370" dirty="0" smtClean="0">
                <a:latin typeface="Arial" panose="020B0604020202020204" pitchFamily="34" charset="0"/>
                <a:cs typeface="Arial" panose="020B0604020202020204" pitchFamily="34" charset="0"/>
              </a:rPr>
              <a:t>5 </a:t>
            </a:r>
            <a:r>
              <a:rPr lang="en-US" sz="2370" dirty="0">
                <a:latin typeface="Arial" panose="020B0604020202020204" pitchFamily="34" charset="0"/>
                <a:cs typeface="Arial" panose="020B0604020202020204" pitchFamily="34" charset="0"/>
              </a:rPr>
              <a:t>miles = 8 km. Use this to work out</a:t>
            </a:r>
          </a:p>
          <a:p>
            <a:pPr marL="971550" lvl="1" indent="-404813">
              <a:buClr>
                <a:srgbClr val="C00000"/>
              </a:buClr>
              <a:buFont typeface="+mj-lt"/>
              <a:buAutoNum type="alphaLcPeriod"/>
              <a:tabLst>
                <a:tab pos="1079500" algn="l"/>
                <a:tab pos="2743200" algn="l"/>
              </a:tabLst>
            </a:pPr>
            <a:r>
              <a:rPr lang="en-US" sz="2370" dirty="0" smtClean="0">
                <a:latin typeface="Arial" panose="020B0604020202020204" pitchFamily="34" charset="0"/>
                <a:cs typeface="Arial" panose="020B0604020202020204" pitchFamily="34" charset="0"/>
              </a:rPr>
              <a:t>40 </a:t>
            </a:r>
            <a:r>
              <a:rPr lang="en-US" sz="2370" dirty="0">
                <a:latin typeface="Arial" panose="020B0604020202020204" pitchFamily="34" charset="0"/>
                <a:cs typeface="Arial" panose="020B0604020202020204" pitchFamily="34" charset="0"/>
              </a:rPr>
              <a:t>miles in km </a:t>
            </a:r>
            <a:endParaRPr lang="en-US" sz="2370" dirty="0" smtClean="0">
              <a:latin typeface="Arial" panose="020B0604020202020204" pitchFamily="34" charset="0"/>
              <a:cs typeface="Arial" panose="020B0604020202020204" pitchFamily="34" charset="0"/>
            </a:endParaRPr>
          </a:p>
          <a:p>
            <a:pPr marL="971550" lvl="1" indent="-404813">
              <a:buClr>
                <a:srgbClr val="C00000"/>
              </a:buClr>
              <a:buFont typeface="+mj-lt"/>
              <a:buAutoNum type="alphaLcPeriod"/>
              <a:tabLst>
                <a:tab pos="1079500" algn="l"/>
                <a:tab pos="2743200" algn="l"/>
              </a:tabLst>
            </a:pPr>
            <a:r>
              <a:rPr lang="en-US" sz="2370" dirty="0" smtClean="0">
                <a:latin typeface="Arial" panose="020B0604020202020204" pitchFamily="34" charset="0"/>
                <a:cs typeface="Arial" panose="020B0604020202020204" pitchFamily="34" charset="0"/>
              </a:rPr>
              <a:t>48 </a:t>
            </a:r>
            <a:r>
              <a:rPr lang="en-US" sz="2370" dirty="0">
                <a:latin typeface="Arial" panose="020B0604020202020204" pitchFamily="34" charset="0"/>
                <a:cs typeface="Arial" panose="020B0604020202020204" pitchFamily="34" charset="0"/>
              </a:rPr>
              <a:t>km in miles.</a:t>
            </a:r>
            <a:endParaRPr lang="pl-PL" sz="237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443029"/>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355</a:t>
            </a:r>
            <a:endParaRPr lang="en-GB" sz="1400" b="1" dirty="0">
              <a:latin typeface="Calibri" panose="020F0502020204030204" pitchFamily="34" charset="0"/>
            </a:endParaRPr>
          </a:p>
        </p:txBody>
      </p:sp>
      <p:sp>
        <p:nvSpPr>
          <p:cNvPr id="3" name="Rectangle 2"/>
          <p:cNvSpPr/>
          <p:nvPr/>
        </p:nvSpPr>
        <p:spPr>
          <a:xfrm>
            <a:off x="251520" y="1238557"/>
            <a:ext cx="5256584" cy="2677656"/>
          </a:xfrm>
          <a:prstGeom prst="rect">
            <a:avLst/>
          </a:prstGeom>
        </p:spPr>
        <p:txBody>
          <a:bodyPr wrap="square">
            <a:spAutoFit/>
          </a:bodyPr>
          <a:lstStyle/>
          <a:p>
            <a:pPr marL="514350" indent="-514350">
              <a:buClr>
                <a:srgbClr val="C00000"/>
              </a:buClr>
              <a:buFont typeface="+mj-lt"/>
              <a:buAutoNum type="arabicPeriod" startAt="6"/>
              <a:tabLst>
                <a:tab pos="914400" algn="l"/>
                <a:tab pos="27432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Convert</a:t>
            </a:r>
            <a:endParaRPr lang="en-US" sz="2400" dirty="0">
              <a:latin typeface="Arial" panose="020B0604020202020204" pitchFamily="34" charset="0"/>
              <a:cs typeface="Arial" panose="020B0604020202020204" pitchFamily="34" charset="0"/>
            </a:endParaRPr>
          </a:p>
          <a:p>
            <a:pPr marL="1314450" lvl="2" indent="-400050">
              <a:buClr>
                <a:srgbClr val="C00000"/>
              </a:buClr>
              <a:buFont typeface="+mj-lt"/>
              <a:buAutoNum type="romanLcPeriod"/>
              <a:tabLst>
                <a:tab pos="914400" algn="l"/>
                <a:tab pos="2743200" algn="l"/>
              </a:tabLst>
            </a:pPr>
            <a:r>
              <a:rPr lang="en-US" sz="2400" dirty="0" smtClean="0">
                <a:latin typeface="Arial" panose="020B0604020202020204" pitchFamily="34" charset="0"/>
                <a:cs typeface="Arial" panose="020B0604020202020204" pitchFamily="34" charset="0"/>
              </a:rPr>
              <a:t>12000g </a:t>
            </a:r>
            <a:r>
              <a:rPr lang="en-US" sz="2400" dirty="0">
                <a:latin typeface="Arial" panose="020B0604020202020204" pitchFamily="34" charset="0"/>
                <a:cs typeface="Arial" panose="020B0604020202020204" pitchFamily="34" charset="0"/>
              </a:rPr>
              <a:t>to </a:t>
            </a:r>
            <a:r>
              <a:rPr lang="en-US" sz="2400" dirty="0" smtClean="0">
                <a:latin typeface="Arial" panose="020B0604020202020204" pitchFamily="34" charset="0"/>
                <a:cs typeface="Arial" panose="020B0604020202020204" pitchFamily="34" charset="0"/>
              </a:rPr>
              <a:t>kg   </a:t>
            </a:r>
            <a:r>
              <a:rPr lang="en-US" sz="2400" dirty="0" smtClean="0">
                <a:solidFill>
                  <a:srgbClr val="C00000"/>
                </a:solidFill>
                <a:latin typeface="Arial" panose="020B0604020202020204" pitchFamily="34" charset="0"/>
                <a:cs typeface="Arial" panose="020B0604020202020204" pitchFamily="34" charset="0"/>
              </a:rPr>
              <a:t>ii.</a:t>
            </a:r>
            <a:r>
              <a:rPr lang="en-US" sz="2400" dirty="0" smtClean="0">
                <a:latin typeface="Arial" panose="020B0604020202020204" pitchFamily="34" charset="0"/>
                <a:cs typeface="Arial" panose="020B0604020202020204" pitchFamily="34" charset="0"/>
              </a:rPr>
              <a:t> 15 </a:t>
            </a:r>
            <a:r>
              <a:rPr lang="en-US" sz="2400" dirty="0">
                <a:latin typeface="Arial" panose="020B0604020202020204" pitchFamily="34" charset="0"/>
                <a:cs typeface="Arial" panose="020B0604020202020204" pitchFamily="34" charset="0"/>
              </a:rPr>
              <a:t>kg </a:t>
            </a:r>
            <a:r>
              <a:rPr lang="en-US" sz="2400" dirty="0" smtClean="0">
                <a:latin typeface="Arial" panose="020B0604020202020204" pitchFamily="34" charset="0"/>
                <a:cs typeface="Arial" panose="020B0604020202020204" pitchFamily="34" charset="0"/>
              </a:rPr>
              <a:t>to g</a:t>
            </a:r>
          </a:p>
          <a:p>
            <a:pPr marL="971550" lvl="1" indent="-514350">
              <a:buClr>
                <a:srgbClr val="C00000"/>
              </a:buClr>
              <a:buFont typeface="+mj-lt"/>
              <a:buAutoNum type="alphaLcPeriod" startAt="2"/>
              <a:tabLst>
                <a:tab pos="2743200" algn="l"/>
              </a:tabLst>
            </a:pPr>
            <a:r>
              <a:rPr lang="en-US" sz="2400" dirty="0" smtClean="0">
                <a:latin typeface="Arial" panose="020B0604020202020204" pitchFamily="34" charset="0"/>
                <a:cs typeface="Arial" panose="020B0604020202020204" pitchFamily="34" charset="0"/>
              </a:rPr>
              <a:t>Convert</a:t>
            </a:r>
            <a:endParaRPr lang="en-US" sz="2400" dirty="0">
              <a:latin typeface="Arial" panose="020B0604020202020204" pitchFamily="34" charset="0"/>
              <a:cs typeface="Arial" panose="020B0604020202020204" pitchFamily="34" charset="0"/>
            </a:endParaRPr>
          </a:p>
          <a:p>
            <a:pPr marL="1314450" lvl="2" indent="-400050">
              <a:buClr>
                <a:srgbClr val="C00000"/>
              </a:buClr>
              <a:buFont typeface="+mj-lt"/>
              <a:buAutoNum type="romanLcPeriod"/>
              <a:tabLst>
                <a:tab pos="914400" algn="l"/>
                <a:tab pos="2743200" algn="l"/>
              </a:tabLst>
            </a:pPr>
            <a:r>
              <a:rPr lang="en-US" sz="2400" dirty="0" smtClean="0">
                <a:latin typeface="Arial" panose="020B0604020202020204" pitchFamily="34" charset="0"/>
                <a:cs typeface="Arial" panose="020B0604020202020204" pitchFamily="34" charset="0"/>
              </a:rPr>
              <a:t>270kg/m</a:t>
            </a:r>
            <a:r>
              <a:rPr lang="en-US" sz="2400" baseline="30000" dirty="0" smtClean="0">
                <a:latin typeface="Arial" panose="020B0604020202020204" pitchFamily="34" charset="0"/>
                <a:cs typeface="Arial" panose="020B0604020202020204" pitchFamily="34" charset="0"/>
              </a:rPr>
              <a:t>2 </a:t>
            </a:r>
            <a:r>
              <a:rPr lang="en-US" sz="2400" dirty="0" smtClean="0">
                <a:latin typeface="Arial" panose="020B0604020202020204" pitchFamily="34" charset="0"/>
                <a:cs typeface="Arial" panose="020B0604020202020204" pitchFamily="34" charset="0"/>
              </a:rPr>
              <a:t>to g/cm</a:t>
            </a:r>
            <a:r>
              <a:rPr lang="en-US" sz="2400" baseline="30000" dirty="0" smtClean="0">
                <a:latin typeface="Arial" panose="020B0604020202020204" pitchFamily="34" charset="0"/>
                <a:cs typeface="Arial" panose="020B0604020202020204" pitchFamily="34" charset="0"/>
              </a:rPr>
              <a:t>2</a:t>
            </a:r>
            <a:endParaRPr lang="en-US" sz="2400" baseline="30000" dirty="0">
              <a:latin typeface="Arial" panose="020B0604020202020204" pitchFamily="34" charset="0"/>
              <a:cs typeface="Arial" panose="020B0604020202020204" pitchFamily="34" charset="0"/>
            </a:endParaRPr>
          </a:p>
          <a:p>
            <a:pPr marL="1314450" lvl="2" indent="-400050">
              <a:buClr>
                <a:srgbClr val="C00000"/>
              </a:buClr>
              <a:buFont typeface="+mj-lt"/>
              <a:buAutoNum type="romanLcPeriod"/>
              <a:tabLst>
                <a:tab pos="914400" algn="l"/>
                <a:tab pos="2743200" algn="l"/>
              </a:tabLst>
            </a:pPr>
            <a:r>
              <a:rPr lang="en-US" sz="2400" dirty="0" smtClean="0">
                <a:latin typeface="Arial" panose="020B0604020202020204" pitchFamily="34" charset="0"/>
                <a:cs typeface="Arial" panose="020B0604020202020204" pitchFamily="34" charset="0"/>
              </a:rPr>
              <a:t>45g/cm</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kg/m</a:t>
            </a:r>
            <a:r>
              <a:rPr lang="en-US" sz="2400" baseline="30000" dirty="0">
                <a:latin typeface="Arial" panose="020B0604020202020204" pitchFamily="34" charset="0"/>
                <a:cs typeface="Arial" panose="020B0604020202020204" pitchFamily="34" charset="0"/>
              </a:rPr>
              <a:t>2</a:t>
            </a:r>
          </a:p>
          <a:p>
            <a:pPr marL="1314450" lvl="2" indent="-400050">
              <a:buClr>
                <a:srgbClr val="C00000"/>
              </a:buClr>
              <a:buFont typeface="+mj-lt"/>
              <a:buAutoNum type="romanLcPeriod"/>
              <a:tabLst>
                <a:tab pos="914400" algn="l"/>
                <a:tab pos="2743200" algn="l"/>
              </a:tabLst>
            </a:pPr>
            <a:r>
              <a:rPr lang="en-US" sz="2400" dirty="0" smtClean="0">
                <a:latin typeface="Arial" panose="020B0604020202020204" pitchFamily="34" charset="0"/>
                <a:cs typeface="Arial" panose="020B0604020202020204" pitchFamily="34" charset="0"/>
              </a:rPr>
              <a:t>50g/cm</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kg/m</a:t>
            </a:r>
            <a:r>
              <a:rPr lang="en-US" sz="2400" baseline="30000" dirty="0">
                <a:latin typeface="Arial" panose="020B0604020202020204" pitchFamily="34" charset="0"/>
                <a:cs typeface="Arial" panose="020B0604020202020204" pitchFamily="34" charset="0"/>
              </a:rPr>
              <a:t>3</a:t>
            </a:r>
          </a:p>
          <a:p>
            <a:pPr marL="1314450" lvl="2" indent="-400050">
              <a:buClr>
                <a:srgbClr val="C00000"/>
              </a:buClr>
              <a:buFont typeface="+mj-lt"/>
              <a:buAutoNum type="romanLcPeriod"/>
              <a:tabLst>
                <a:tab pos="914400" algn="l"/>
                <a:tab pos="2743200" algn="l"/>
              </a:tabLst>
            </a:pPr>
            <a:r>
              <a:rPr lang="en-US" sz="2400" dirty="0" smtClean="0">
                <a:latin typeface="Arial" panose="020B0604020202020204" pitchFamily="34" charset="0"/>
                <a:cs typeface="Arial" panose="020B0604020202020204" pitchFamily="34" charset="0"/>
              </a:rPr>
              <a:t>20 </a:t>
            </a:r>
            <a:r>
              <a:rPr lang="en-US" sz="2400" dirty="0">
                <a:latin typeface="Arial" panose="020B0604020202020204" pitchFamily="34" charset="0"/>
                <a:cs typeface="Arial" panose="020B0604020202020204" pitchFamily="34" charset="0"/>
              </a:rPr>
              <a:t>kg/m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to g/cm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endParaRPr lang="en-US" sz="2400" baseline="30000" dirty="0" smtClean="0">
              <a:latin typeface="Arial" panose="020B0604020202020204" pitchFamily="34" charset="0"/>
              <a:cs typeface="Arial" panose="020B0604020202020204" pitchFamily="34" charset="0"/>
            </a:endParaRPr>
          </a:p>
        </p:txBody>
      </p:sp>
      <p:sp>
        <p:nvSpPr>
          <p:cNvPr id="8" name="Rectangle 7"/>
          <p:cNvSpPr/>
          <p:nvPr/>
        </p:nvSpPr>
        <p:spPr>
          <a:xfrm flipH="1">
            <a:off x="251520" y="3883695"/>
            <a:ext cx="5204539" cy="769441"/>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Converting </a:t>
            </a:r>
            <a:r>
              <a:rPr lang="en-US" sz="2200" dirty="0">
                <a:solidFill>
                  <a:schemeClr val="tx1"/>
                </a:solidFill>
                <a:latin typeface="Arial" panose="020B0604020202020204" pitchFamily="34" charset="0"/>
                <a:cs typeface="Arial" panose="020B0604020202020204" pitchFamily="34" charset="0"/>
              </a:rPr>
              <a:t>smaller to bigger </a:t>
            </a:r>
            <a:r>
              <a:rPr lang="en-US" sz="2200" dirty="0">
                <a:solidFill>
                  <a:schemeClr val="tx1"/>
                </a:solidFill>
              </a:rPr>
              <a:t>÷</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Converting bigger to smaller </a:t>
            </a:r>
            <a:r>
              <a:rPr lang="en-US" sz="2200" dirty="0" smtClean="0">
                <a:solidFill>
                  <a:schemeClr val="tx1"/>
                </a:solidFill>
                <a:latin typeface="Arial" panose="020B0604020202020204" pitchFamily="34" charset="0"/>
                <a:cs typeface="Arial" panose="020B0604020202020204" pitchFamily="34" charset="0"/>
              </a:rPr>
              <a:t>x </a:t>
            </a:r>
            <a:endParaRPr lang="en-US" sz="2200" dirty="0"/>
          </a:p>
        </p:txBody>
      </p:sp>
      <p:sp>
        <p:nvSpPr>
          <p:cNvPr id="12" name="Rectangle 11"/>
          <p:cNvSpPr/>
          <p:nvPr/>
        </p:nvSpPr>
        <p:spPr>
          <a:xfrm flipH="1">
            <a:off x="251520" y="4725144"/>
            <a:ext cx="2520280" cy="1785104"/>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Q6b </a:t>
            </a:r>
            <a:r>
              <a:rPr lang="en-US" sz="2200" b="1" dirty="0" err="1" smtClean="0">
                <a:solidFill>
                  <a:srgbClr val="C00000"/>
                </a:solidFill>
                <a:latin typeface="Arial" panose="020B0604020202020204" pitchFamily="34" charset="0"/>
                <a:cs typeface="Arial" panose="020B0604020202020204" pitchFamily="34" charset="0"/>
              </a:rPr>
              <a:t>i</a:t>
            </a:r>
            <a:r>
              <a:rPr lang="en-US" sz="2200" b="1" dirty="0" smtClean="0">
                <a:solidFill>
                  <a:srgbClr val="C00000"/>
                </a:solidFill>
                <a:latin typeface="Arial" panose="020B0604020202020204" pitchFamily="34" charset="0"/>
                <a:cs typeface="Arial" panose="020B0604020202020204" pitchFamily="34" charset="0"/>
              </a:rPr>
              <a:t> hint</a:t>
            </a:r>
            <a:br>
              <a:rPr lang="en-US" sz="2200" b="1" dirty="0" smtClean="0">
                <a:solidFill>
                  <a:srgbClr val="C00000"/>
                </a:solidFill>
                <a:latin typeface="Arial" panose="020B0604020202020204" pitchFamily="34" charset="0"/>
                <a:cs typeface="Arial" panose="020B0604020202020204" pitchFamily="34" charset="0"/>
              </a:rPr>
            </a:br>
            <a:r>
              <a:rPr lang="en-US" sz="2200" b="1" dirty="0" smtClean="0">
                <a:solidFill>
                  <a:srgbClr val="C00000"/>
                </a:solidFill>
                <a:latin typeface="Arial" panose="020B0604020202020204" pitchFamily="34" charset="0"/>
                <a:cs typeface="Arial" panose="020B0604020202020204" pitchFamily="34" charset="0"/>
              </a:rPr>
              <a:t/>
            </a:r>
            <a:br>
              <a:rPr lang="en-US" sz="2200" b="1" dirty="0" smtClean="0">
                <a:solidFill>
                  <a:srgbClr val="C00000"/>
                </a:solidFill>
                <a:latin typeface="Arial" panose="020B0604020202020204" pitchFamily="34" charset="0"/>
                <a:cs typeface="Arial" panose="020B0604020202020204" pitchFamily="34" charset="0"/>
              </a:rPr>
            </a:br>
            <a:endParaRPr lang="en-US" sz="2200" b="1" dirty="0" smtClean="0">
              <a:solidFill>
                <a:srgbClr val="C00000"/>
              </a:solidFill>
              <a:latin typeface="Arial" panose="020B0604020202020204" pitchFamily="34" charset="0"/>
              <a:cs typeface="Arial" panose="020B0604020202020204" pitchFamily="34" charset="0"/>
            </a:endParaRPr>
          </a:p>
          <a:p>
            <a:r>
              <a:rPr lang="en-US" sz="2200" b="1" dirty="0" smtClean="0">
                <a:solidFill>
                  <a:srgbClr val="C00000"/>
                </a:solidFill>
                <a:latin typeface="Arial" panose="020B0604020202020204" pitchFamily="34" charset="0"/>
                <a:cs typeface="Arial" panose="020B0604020202020204" pitchFamily="34" charset="0"/>
              </a:rPr>
              <a:t/>
            </a:r>
            <a:br>
              <a:rPr lang="en-US" sz="2200" b="1" dirty="0" smtClean="0">
                <a:solidFill>
                  <a:srgbClr val="C00000"/>
                </a:solidFill>
                <a:latin typeface="Arial" panose="020B0604020202020204" pitchFamily="34" charset="0"/>
                <a:cs typeface="Arial" panose="020B0604020202020204" pitchFamily="34" charset="0"/>
              </a:rPr>
            </a:br>
            <a:endParaRPr lang="en-US" sz="2200" dirty="0"/>
          </a:p>
        </p:txBody>
      </p:sp>
      <p:sp>
        <p:nvSpPr>
          <p:cNvPr id="13" name="Rectangle 12"/>
          <p:cNvSpPr/>
          <p:nvPr/>
        </p:nvSpPr>
        <p:spPr>
          <a:xfrm flipH="1">
            <a:off x="2915816" y="4725144"/>
            <a:ext cx="2520280" cy="1785104"/>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Q6b ii hint</a:t>
            </a:r>
            <a:br>
              <a:rPr lang="en-US" sz="2200" b="1" dirty="0" smtClean="0">
                <a:solidFill>
                  <a:srgbClr val="C00000"/>
                </a:solidFill>
                <a:latin typeface="Arial" panose="020B0604020202020204" pitchFamily="34" charset="0"/>
                <a:cs typeface="Arial" panose="020B0604020202020204" pitchFamily="34" charset="0"/>
              </a:rPr>
            </a:br>
            <a:r>
              <a:rPr lang="en-US" sz="2200" b="1" dirty="0" smtClean="0">
                <a:solidFill>
                  <a:srgbClr val="C00000"/>
                </a:solidFill>
                <a:latin typeface="Arial" panose="020B0604020202020204" pitchFamily="34" charset="0"/>
                <a:cs typeface="Arial" panose="020B0604020202020204" pitchFamily="34" charset="0"/>
              </a:rPr>
              <a:t/>
            </a:r>
            <a:br>
              <a:rPr lang="en-US" sz="2200" b="1" dirty="0" smtClean="0">
                <a:solidFill>
                  <a:srgbClr val="C00000"/>
                </a:solidFill>
                <a:latin typeface="Arial" panose="020B0604020202020204" pitchFamily="34" charset="0"/>
                <a:cs typeface="Arial" panose="020B0604020202020204" pitchFamily="34" charset="0"/>
              </a:rPr>
            </a:br>
            <a:endParaRPr lang="en-US" sz="2200" b="1" dirty="0" smtClean="0">
              <a:solidFill>
                <a:srgbClr val="C00000"/>
              </a:solidFill>
              <a:latin typeface="Arial" panose="020B0604020202020204" pitchFamily="34" charset="0"/>
              <a:cs typeface="Arial" panose="020B0604020202020204" pitchFamily="34" charset="0"/>
            </a:endParaRPr>
          </a:p>
          <a:p>
            <a:r>
              <a:rPr lang="en-US" sz="2200" b="1" dirty="0" smtClean="0">
                <a:solidFill>
                  <a:srgbClr val="C00000"/>
                </a:solidFill>
                <a:latin typeface="Arial" panose="020B0604020202020204" pitchFamily="34" charset="0"/>
                <a:cs typeface="Arial" panose="020B0604020202020204" pitchFamily="34" charset="0"/>
              </a:rPr>
              <a:t/>
            </a:r>
            <a:br>
              <a:rPr lang="en-US" sz="2200" b="1" dirty="0" smtClean="0">
                <a:solidFill>
                  <a:srgbClr val="C00000"/>
                </a:solidFill>
                <a:latin typeface="Arial" panose="020B0604020202020204" pitchFamily="34" charset="0"/>
                <a:cs typeface="Arial" panose="020B0604020202020204" pitchFamily="34" charset="0"/>
              </a:rPr>
            </a:br>
            <a:endParaRPr lang="en-US" sz="2200" dirty="0"/>
          </a:p>
        </p:txBody>
      </p:sp>
      <p:pic>
        <p:nvPicPr>
          <p:cNvPr id="2" name="Picture 1"/>
          <p:cNvPicPr>
            <a:picLocks noChangeAspect="1"/>
          </p:cNvPicPr>
          <p:nvPr/>
        </p:nvPicPr>
        <p:blipFill rotWithShape="1">
          <a:blip r:embed="rId4"/>
          <a:srcRect l="46063" t="48375" r="37557" b="36224"/>
          <a:stretch/>
        </p:blipFill>
        <p:spPr>
          <a:xfrm>
            <a:off x="398256" y="5144402"/>
            <a:ext cx="2301536" cy="1298301"/>
          </a:xfrm>
          <a:prstGeom prst="rect">
            <a:avLst/>
          </a:prstGeom>
        </p:spPr>
      </p:pic>
      <p:pic>
        <p:nvPicPr>
          <p:cNvPr id="14" name="Picture 13"/>
          <p:cNvPicPr>
            <a:picLocks noChangeAspect="1"/>
          </p:cNvPicPr>
          <p:nvPr/>
        </p:nvPicPr>
        <p:blipFill rotWithShape="1">
          <a:blip r:embed="rId4"/>
          <a:srcRect l="66174" t="48994" r="17713" b="35562"/>
          <a:stretch/>
        </p:blipFill>
        <p:spPr>
          <a:xfrm>
            <a:off x="3059832" y="5163702"/>
            <a:ext cx="2264148" cy="1302001"/>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830219684"/>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356</a:t>
            </a:r>
            <a:endParaRPr lang="en-GB" sz="1400" b="1" dirty="0">
              <a:latin typeface="Calibri" panose="020F0502020204030204" pitchFamily="34" charset="0"/>
            </a:endParaRPr>
          </a:p>
        </p:txBody>
      </p:sp>
      <p:sp>
        <p:nvSpPr>
          <p:cNvPr id="3" name="Rectangle 2"/>
          <p:cNvSpPr/>
          <p:nvPr/>
        </p:nvSpPr>
        <p:spPr>
          <a:xfrm>
            <a:off x="251520" y="1238557"/>
            <a:ext cx="5256584" cy="923330"/>
          </a:xfrm>
          <a:prstGeom prst="rect">
            <a:avLst/>
          </a:prstGeom>
        </p:spPr>
        <p:txBody>
          <a:bodyPr wrap="square">
            <a:spAutoFit/>
          </a:bodyPr>
          <a:lstStyle/>
          <a:p>
            <a:pPr marL="514350" indent="-514350">
              <a:buClr>
                <a:srgbClr val="C00000"/>
              </a:buClr>
              <a:buFont typeface="+mj-lt"/>
              <a:buAutoNum type="arabicPeriod" startAt="7"/>
              <a:tabLst>
                <a:tab pos="914400" algn="l"/>
                <a:tab pos="2743200" algn="l"/>
              </a:tabLst>
            </a:pPr>
            <a:r>
              <a:rPr lang="en-US" sz="2700" dirty="0">
                <a:latin typeface="Arial" panose="020B0604020202020204" pitchFamily="34" charset="0"/>
                <a:cs typeface="Arial" panose="020B0604020202020204" pitchFamily="34" charset="0"/>
              </a:rPr>
              <a:t>Copy and complete this table to convert from km/h to m/s.</a:t>
            </a:r>
            <a:endParaRPr lang="en-US" sz="2700" baseline="30000" dirty="0" smtClean="0">
              <a:latin typeface="Arial" panose="020B0604020202020204" pitchFamily="34" charset="0"/>
              <a:cs typeface="Arial" panose="020B0604020202020204" pitchFamily="34" charset="0"/>
            </a:endParaRPr>
          </a:p>
        </p:txBody>
      </p:sp>
      <p:sp>
        <p:nvSpPr>
          <p:cNvPr id="8" name="Rectangle 7"/>
          <p:cNvSpPr/>
          <p:nvPr/>
        </p:nvSpPr>
        <p:spPr>
          <a:xfrm flipH="1">
            <a:off x="251520" y="4740240"/>
            <a:ext cx="5204539" cy="1785104"/>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Q7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endParaRPr lang="en-US" sz="2200" dirty="0"/>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094892716"/>
              </p:ext>
            </p:extLst>
          </p:nvPr>
        </p:nvGraphicFramePr>
        <p:xfrm>
          <a:off x="251519" y="2276872"/>
          <a:ext cx="5204540" cy="2286000"/>
        </p:xfrm>
        <a:graphic>
          <a:graphicData uri="http://schemas.openxmlformats.org/drawingml/2006/table">
            <a:tbl>
              <a:tblPr firstRow="1" bandRow="1">
                <a:tableStyleId>{5940675A-B579-460E-94D1-54222C63F5DA}</a:tableStyleId>
              </a:tblPr>
              <a:tblGrid>
                <a:gridCol w="1827682"/>
                <a:gridCol w="974764"/>
                <a:gridCol w="1201047"/>
                <a:gridCol w="1201047"/>
              </a:tblGrid>
              <a:tr h="313628">
                <a:tc>
                  <a:txBody>
                    <a:bodyPr/>
                    <a:lstStyle/>
                    <a:p>
                      <a:pPr algn="ctr"/>
                      <a:r>
                        <a:rPr lang="en-US" sz="2400" b="1" i="0" dirty="0" smtClean="0">
                          <a:latin typeface="Arial" panose="020B0604020202020204" pitchFamily="34" charset="0"/>
                          <a:cs typeface="Arial" panose="020B0604020202020204" pitchFamily="34" charset="0"/>
                        </a:rPr>
                        <a:t>Km/h</a:t>
                      </a:r>
                      <a:endParaRPr lang="en-US" sz="2400" b="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m/h</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0" dirty="0" smtClean="0">
                          <a:latin typeface="Arial" panose="020B0604020202020204" pitchFamily="34" charset="0"/>
                          <a:cs typeface="Arial" panose="020B0604020202020204" pitchFamily="34" charset="0"/>
                        </a:rPr>
                        <a:t>m/min</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0" dirty="0" smtClean="0">
                          <a:latin typeface="Arial" panose="020B0604020202020204" pitchFamily="34" charset="0"/>
                          <a:cs typeface="Arial" panose="020B0604020202020204" pitchFamily="34" charset="0"/>
                        </a:rPr>
                        <a:t>m/s</a:t>
                      </a:r>
                      <a:endParaRPr lang="en-US" sz="2400" b="1" i="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400" dirty="0" smtClean="0">
                          <a:latin typeface="Arial" panose="020B0604020202020204" pitchFamily="34" charset="0"/>
                          <a:cs typeface="Arial" panose="020B0604020202020204" pitchFamily="34" charset="0"/>
                        </a:rPr>
                        <a:t>18</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24</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16</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4" name="Picture 3"/>
          <p:cNvPicPr>
            <a:picLocks noChangeAspect="1"/>
          </p:cNvPicPr>
          <p:nvPr/>
        </p:nvPicPr>
        <p:blipFill rotWithShape="1">
          <a:blip r:embed="rId5"/>
          <a:srcRect l="51575" t="69282" r="12988" b="14563"/>
          <a:stretch/>
        </p:blipFill>
        <p:spPr>
          <a:xfrm>
            <a:off x="467544" y="5181173"/>
            <a:ext cx="4729396" cy="1293625"/>
          </a:xfrm>
          <a:prstGeom prst="rect">
            <a:avLst/>
          </a:prstGeom>
        </p:spPr>
      </p:pic>
    </p:spTree>
    <p:extLst>
      <p:ext uri="{BB962C8B-B14F-4D97-AF65-F5344CB8AC3E}">
        <p14:creationId xmlns:p14="http://schemas.microsoft.com/office/powerpoint/2010/main" val="669347811"/>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356</a:t>
            </a:r>
            <a:endParaRPr lang="en-GB" sz="1400" b="1" dirty="0">
              <a:latin typeface="Calibri" panose="020F0502020204030204" pitchFamily="34" charset="0"/>
            </a:endParaRPr>
          </a:p>
        </p:txBody>
      </p:sp>
      <p:sp>
        <p:nvSpPr>
          <p:cNvPr id="3" name="Rectangle 2"/>
          <p:cNvSpPr/>
          <p:nvPr/>
        </p:nvSpPr>
        <p:spPr>
          <a:xfrm>
            <a:off x="251520" y="1238557"/>
            <a:ext cx="5256584" cy="5478423"/>
          </a:xfrm>
          <a:prstGeom prst="rect">
            <a:avLst/>
          </a:prstGeom>
        </p:spPr>
        <p:txBody>
          <a:bodyPr wrap="square">
            <a:spAutoFit/>
          </a:bodyPr>
          <a:lstStyle/>
          <a:p>
            <a:pPr marL="514350" indent="-514350">
              <a:buClr>
                <a:srgbClr val="C00000"/>
              </a:buClr>
              <a:buFont typeface="+mj-lt"/>
              <a:buAutoNum type="arabicPeriod"/>
              <a:tabLst>
                <a:tab pos="914400" algn="l"/>
                <a:tab pos="2743200" algn="l"/>
              </a:tabLst>
            </a:pPr>
            <a:r>
              <a:rPr lang="en-US" sz="2500" dirty="0">
                <a:latin typeface="Arial" panose="020B0604020202020204" pitchFamily="34" charset="0"/>
                <a:cs typeface="Arial" panose="020B0604020202020204" pitchFamily="34" charset="0"/>
              </a:rPr>
              <a:t>Copy and complete this table to convert from km/h to m/s.</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Find </a:t>
            </a:r>
            <a:r>
              <a:rPr lang="en-US" sz="2500" dirty="0" smtClean="0">
                <a:latin typeface="Arial" panose="020B0604020202020204" pitchFamily="34" charset="0"/>
                <a:cs typeface="Arial" panose="020B0604020202020204" pitchFamily="34" charset="0"/>
              </a:rPr>
              <a:t>the</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missing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numbers </a:t>
            </a:r>
            <a:br>
              <a:rPr lang="en-US" sz="2500" dirty="0" smtClean="0">
                <a:latin typeface="Arial" panose="020B0604020202020204" pitchFamily="34" charset="0"/>
                <a:cs typeface="Arial" panose="020B0604020202020204" pitchFamily="34" charset="0"/>
              </a:rPr>
            </a:br>
            <a:r>
              <a:rPr lang="en-US" sz="2500" i="1" dirty="0" smtClean="0">
                <a:latin typeface="Arial" panose="020B0604020202020204" pitchFamily="34" charset="0"/>
                <a:cs typeface="Arial" panose="020B0604020202020204" pitchFamily="34" charset="0"/>
              </a:rPr>
              <a:t>W</a:t>
            </a:r>
            <a:r>
              <a:rPr lang="en-US" sz="2500" i="1" dirty="0">
                <a:latin typeface="Arial" panose="020B0604020202020204" pitchFamily="34" charset="0"/>
                <a:cs typeface="Arial" panose="020B0604020202020204" pitchFamily="34" charset="0"/>
              </a:rPr>
              <a:t>, X, </a:t>
            </a:r>
            <a:r>
              <a:rPr lang="en-US" sz="2500" i="1" dirty="0" smtClean="0">
                <a:latin typeface="Arial" panose="020B0604020202020204" pitchFamily="34" charset="0"/>
                <a:cs typeface="Arial" panose="020B0604020202020204" pitchFamily="34" charset="0"/>
              </a:rPr>
              <a:t>Y </a:t>
            </a:r>
            <a:r>
              <a:rPr lang="en-US" sz="2500" dirty="0" smtClean="0">
                <a:latin typeface="Arial" panose="020B0604020202020204" pitchFamily="34" charset="0"/>
                <a:cs typeface="Arial" panose="020B0604020202020204" pitchFamily="34" charset="0"/>
              </a:rPr>
              <a:t>and </a:t>
            </a:r>
            <a:r>
              <a:rPr lang="en-US" sz="2500" i="1" dirty="0">
                <a:latin typeface="Arial" panose="020B0604020202020204" pitchFamily="34" charset="0"/>
                <a:cs typeface="Arial" panose="020B0604020202020204" pitchFamily="34" charset="0"/>
              </a:rPr>
              <a:t>Z</a:t>
            </a:r>
            <a:r>
              <a:rPr lang="en-US" sz="2500" dirty="0">
                <a:latin typeface="Arial" panose="020B0604020202020204" pitchFamily="34" charset="0"/>
                <a:cs typeface="Arial" panose="020B0604020202020204" pitchFamily="34" charset="0"/>
              </a:rPr>
              <a:t>.</a:t>
            </a:r>
            <a:endParaRPr lang="en-US" sz="2500" baseline="30000" dirty="0" smtClean="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flipH="1">
                <a:off x="2195736" y="2276872"/>
                <a:ext cx="3264356" cy="3787319"/>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Q1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a:t>
                </a:r>
                <a:r>
                  <a:rPr lang="en-US" sz="2300" dirty="0" smtClean="0">
                    <a:solidFill>
                      <a:schemeClr val="tx1"/>
                    </a:solidFill>
                    <a:latin typeface="Arial" panose="020B0604020202020204" pitchFamily="34" charset="0"/>
                    <a:cs typeface="Arial" panose="020B0604020202020204" pitchFamily="34" charset="0"/>
                  </a:rPr>
                  <a:t>– When </a:t>
                </a:r>
                <a:r>
                  <a:rPr lang="en-US" sz="2300" dirty="0">
                    <a:solidFill>
                      <a:schemeClr val="tx1"/>
                    </a:solidFill>
                    <a:latin typeface="Arial" panose="020B0604020202020204" pitchFamily="34" charset="0"/>
                    <a:cs typeface="Arial" panose="020B0604020202020204" pitchFamily="34" charset="0"/>
                  </a:rPr>
                  <a:t>A and B are in direct proportion</a:t>
                </a:r>
                <a:r>
                  <a:rPr lang="en-US" sz="23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2300" i="1" smtClean="0">
                            <a:solidFill>
                              <a:schemeClr val="tx1"/>
                            </a:solidFill>
                            <a:latin typeface="Cambria Math" panose="02040503050406030204" pitchFamily="18" charset="0"/>
                            <a:cs typeface="Arial" panose="020B0604020202020204" pitchFamily="34" charset="0"/>
                          </a:rPr>
                        </m:ctrlPr>
                      </m:fPr>
                      <m:num>
                        <m:r>
                          <m:rPr>
                            <m:sty m:val="p"/>
                          </m:rPr>
                          <a:rPr lang="en-US" sz="2300" b="0" i="0" smtClean="0">
                            <a:solidFill>
                              <a:schemeClr val="tx1"/>
                            </a:solidFill>
                            <a:latin typeface="Cambria Math" panose="02040503050406030204" pitchFamily="18" charset="0"/>
                            <a:cs typeface="Arial" panose="020B0604020202020204" pitchFamily="34" charset="0"/>
                          </a:rPr>
                          <m:t>A</m:t>
                        </m:r>
                      </m:num>
                      <m:den>
                        <m:r>
                          <m:rPr>
                            <m:sty m:val="p"/>
                          </m:rPr>
                          <a:rPr lang="en-US" sz="2300" b="0" i="0" smtClean="0">
                            <a:solidFill>
                              <a:schemeClr val="tx1"/>
                            </a:solidFill>
                            <a:latin typeface="Cambria Math" panose="02040503050406030204" pitchFamily="18" charset="0"/>
                            <a:cs typeface="Arial" panose="020B0604020202020204" pitchFamily="34" charset="0"/>
                          </a:rPr>
                          <m:t>B</m:t>
                        </m:r>
                      </m:den>
                    </m:f>
                  </m:oMath>
                </a14:m>
                <a:r>
                  <a:rPr lang="en-US" sz="2300" dirty="0">
                    <a:solidFill>
                      <a:schemeClr val="tx1"/>
                    </a:solidFill>
                    <a:latin typeface="Arial" panose="020B0604020202020204" pitchFamily="34" charset="0"/>
                    <a:cs typeface="Arial" panose="020B0604020202020204" pitchFamily="34" charset="0"/>
                  </a:rPr>
                  <a:t> = constant. This means it always </a:t>
                </a:r>
                <a:r>
                  <a:rPr lang="en-US" sz="2300" dirty="0" smtClean="0">
                    <a:solidFill>
                      <a:schemeClr val="tx1"/>
                    </a:solidFill>
                    <a:latin typeface="Arial" panose="020B0604020202020204" pitchFamily="34" charset="0"/>
                    <a:cs typeface="Arial" panose="020B0604020202020204" pitchFamily="34" charset="0"/>
                  </a:rPr>
                  <a:t>has the </a:t>
                </a:r>
                <a:r>
                  <a:rPr lang="en-US" sz="2300" dirty="0">
                    <a:solidFill>
                      <a:schemeClr val="tx1"/>
                    </a:solidFill>
                    <a:latin typeface="Arial" panose="020B0604020202020204" pitchFamily="34" charset="0"/>
                    <a:cs typeface="Arial" panose="020B0604020202020204" pitchFamily="34" charset="0"/>
                  </a:rPr>
                  <a:t>same value. </a:t>
                </a:r>
                <a:r>
                  <a:rPr lang="en-US" sz="2300" dirty="0" smtClean="0">
                    <a:solidFill>
                      <a:schemeClr val="tx1"/>
                    </a:solidFill>
                    <a:latin typeface="Arial" panose="020B0604020202020204" pitchFamily="34" charset="0"/>
                    <a:cs typeface="Arial" panose="020B0604020202020204" pitchFamily="34" charset="0"/>
                  </a:rPr>
                  <a:t/>
                </a:r>
                <a:br>
                  <a:rPr lang="en-US" sz="2300" dirty="0" smtClean="0">
                    <a:solidFill>
                      <a:schemeClr val="tx1"/>
                    </a:solidFill>
                    <a:latin typeface="Arial" panose="020B0604020202020204" pitchFamily="34" charset="0"/>
                    <a:cs typeface="Arial" panose="020B0604020202020204" pitchFamily="34" charset="0"/>
                  </a:rPr>
                </a:br>
                <a:r>
                  <a:rPr lang="en-US" sz="2300" dirty="0">
                    <a:solidFill>
                      <a:schemeClr val="tx1"/>
                    </a:solidFill>
                    <a:latin typeface="Arial" panose="020B0604020202020204" pitchFamily="34" charset="0"/>
                    <a:cs typeface="Arial" panose="020B0604020202020204" pitchFamily="34" charset="0"/>
                  </a:rPr>
                  <a:t/>
                </a:r>
                <a:br>
                  <a:rPr lang="en-US" sz="2300" dirty="0">
                    <a:solidFill>
                      <a:schemeClr val="tx1"/>
                    </a:solidFill>
                    <a:latin typeface="Arial" panose="020B0604020202020204" pitchFamily="34" charset="0"/>
                    <a:cs typeface="Arial" panose="020B0604020202020204" pitchFamily="34" charset="0"/>
                  </a:rPr>
                </a:br>
                <a:r>
                  <a:rPr lang="en-US" sz="2300" dirty="0" smtClean="0">
                    <a:solidFill>
                      <a:schemeClr val="tx1"/>
                    </a:solidFill>
                    <a:latin typeface="Arial" panose="020B0604020202020204" pitchFamily="34" charset="0"/>
                    <a:cs typeface="Arial" panose="020B0604020202020204" pitchFamily="34" charset="0"/>
                  </a:rPr>
                  <a:t/>
                </a:r>
                <a:br>
                  <a:rPr lang="en-US" sz="2300" dirty="0" smtClean="0">
                    <a:solidFill>
                      <a:schemeClr val="tx1"/>
                    </a:solidFill>
                    <a:latin typeface="Arial" panose="020B0604020202020204" pitchFamily="34" charset="0"/>
                    <a:cs typeface="Arial" panose="020B0604020202020204" pitchFamily="34" charset="0"/>
                  </a:rPr>
                </a:br>
                <a:r>
                  <a:rPr lang="en-US" sz="2300" dirty="0" smtClean="0">
                    <a:solidFill>
                      <a:schemeClr val="tx1"/>
                    </a:solidFill>
                    <a:latin typeface="Arial" panose="020B0604020202020204" pitchFamily="34" charset="0"/>
                    <a:cs typeface="Arial" panose="020B0604020202020204" pitchFamily="34" charset="0"/>
                  </a:rPr>
                  <a:t/>
                </a:r>
                <a:br>
                  <a:rPr lang="en-US" sz="2300" dirty="0" smtClean="0">
                    <a:solidFill>
                      <a:schemeClr val="tx1"/>
                    </a:solidFill>
                    <a:latin typeface="Arial" panose="020B0604020202020204" pitchFamily="34" charset="0"/>
                    <a:cs typeface="Arial" panose="020B0604020202020204" pitchFamily="34" charset="0"/>
                  </a:rPr>
                </a:br>
                <a:endParaRPr lang="en-US" sz="2300" dirty="0"/>
              </a:p>
            </p:txBody>
          </p:sp>
        </mc:Choice>
        <mc:Fallback xmlns="">
          <p:sp>
            <p:nvSpPr>
              <p:cNvPr id="8" name="Rectangle 7"/>
              <p:cNvSpPr>
                <a:spLocks noRot="1" noChangeAspect="1" noMove="1" noResize="1" noEditPoints="1" noAdjustHandles="1" noChangeArrowheads="1" noChangeShapeType="1" noTextEdit="1"/>
              </p:cNvSpPr>
              <p:nvPr/>
            </p:nvSpPr>
            <p:spPr>
              <a:xfrm flipH="1">
                <a:off x="2195736" y="2276872"/>
                <a:ext cx="3264356" cy="3787319"/>
              </a:xfrm>
              <a:prstGeom prst="rect">
                <a:avLst/>
              </a:prstGeom>
              <a:blipFill rotWithShape="0">
                <a:blip r:embed="rId4"/>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graphicFrame>
        <p:nvGraphicFramePr>
          <p:cNvPr id="11" name="Table 10"/>
          <p:cNvGraphicFramePr>
            <a:graphicFrameLocks noGrp="1"/>
          </p:cNvGraphicFramePr>
          <p:nvPr>
            <p:extLst>
              <p:ext uri="{D42A27DB-BD31-4B8C-83A1-F6EECF244321}">
                <p14:modId xmlns:p14="http://schemas.microsoft.com/office/powerpoint/2010/main" val="4074069815"/>
              </p:ext>
            </p:extLst>
          </p:nvPr>
        </p:nvGraphicFramePr>
        <p:xfrm>
          <a:off x="251519" y="2276872"/>
          <a:ext cx="1872209" cy="2743200"/>
        </p:xfrm>
        <a:graphic>
          <a:graphicData uri="http://schemas.openxmlformats.org/drawingml/2006/table">
            <a:tbl>
              <a:tblPr firstRow="1" bandRow="1">
                <a:tableStyleId>{5940675A-B579-460E-94D1-54222C63F5DA}</a:tableStyleId>
              </a:tblPr>
              <a:tblGrid>
                <a:gridCol w="1026696"/>
                <a:gridCol w="845513"/>
              </a:tblGrid>
              <a:tr h="313628">
                <a:tc>
                  <a:txBody>
                    <a:bodyPr/>
                    <a:lstStyle/>
                    <a:p>
                      <a:pPr algn="ctr"/>
                      <a:r>
                        <a:rPr lang="en-US" sz="2400" b="1" i="1" dirty="0" smtClean="0">
                          <a:latin typeface="Arial" panose="020B0604020202020204" pitchFamily="34" charset="0"/>
                          <a:cs typeface="Arial" panose="020B0604020202020204" pitchFamily="34" charset="0"/>
                        </a:rPr>
                        <a:t>A</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1" dirty="0" smtClean="0">
                          <a:latin typeface="Arial" panose="020B0604020202020204" pitchFamily="34" charset="0"/>
                          <a:cs typeface="Arial" panose="020B0604020202020204" pitchFamily="34" charset="0"/>
                        </a:rPr>
                        <a:t>B</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10 </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12</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i="1" dirty="0" smtClean="0">
                          <a:latin typeface="Arial" panose="020B0604020202020204" pitchFamily="34" charset="0"/>
                          <a:cs typeface="Arial" panose="020B0604020202020204" pitchFamily="34" charset="0"/>
                        </a:rPr>
                        <a:t>W</a:t>
                      </a:r>
                      <a:endParaRPr lang="en-US" sz="24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i="1" dirty="0" smtClean="0">
                          <a:latin typeface="Arial" panose="020B0604020202020204" pitchFamily="34" charset="0"/>
                          <a:cs typeface="Arial" panose="020B0604020202020204" pitchFamily="34" charset="0"/>
                        </a:rPr>
                        <a:t>X</a:t>
                      </a:r>
                      <a:endParaRPr lang="en-US" sz="24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45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15</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i="1" dirty="0" smtClean="0">
                          <a:latin typeface="Arial" panose="020B0604020202020204" pitchFamily="34" charset="0"/>
                          <a:cs typeface="Arial" panose="020B0604020202020204" pitchFamily="34" charset="0"/>
                        </a:rPr>
                        <a:t>Y</a:t>
                      </a:r>
                      <a:endParaRPr lang="en-US" sz="24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i="1" dirty="0" smtClean="0">
                          <a:latin typeface="Arial" panose="020B0604020202020204" pitchFamily="34" charset="0"/>
                          <a:cs typeface="Arial" panose="020B0604020202020204" pitchFamily="34" charset="0"/>
                        </a:rPr>
                        <a:t>Z</a:t>
                      </a:r>
                      <a:endParaRPr lang="en-US" sz="24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36</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 name="Picture 1"/>
          <p:cNvPicPr>
            <a:picLocks noChangeAspect="1"/>
          </p:cNvPicPr>
          <p:nvPr/>
        </p:nvPicPr>
        <p:blipFill rotWithShape="1">
          <a:blip r:embed="rId5"/>
          <a:srcRect l="57087" t="42125" r="13775" b="36875"/>
          <a:stretch/>
        </p:blipFill>
        <p:spPr>
          <a:xfrm>
            <a:off x="2249206" y="4566949"/>
            <a:ext cx="3186890" cy="1439198"/>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217052824"/>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356</a:t>
            </a:r>
            <a:endParaRPr lang="en-GB" sz="1400" b="1" dirty="0">
              <a:latin typeface="Calibri" panose="020F0502020204030204" pitchFamily="34" charset="0"/>
            </a:endParaRPr>
          </a:p>
        </p:txBody>
      </p:sp>
      <p:sp>
        <p:nvSpPr>
          <p:cNvPr id="3" name="Rectangle 2"/>
          <p:cNvSpPr/>
          <p:nvPr/>
        </p:nvSpPr>
        <p:spPr>
          <a:xfrm>
            <a:off x="251520" y="1238557"/>
            <a:ext cx="5256584" cy="3170099"/>
          </a:xfrm>
          <a:prstGeom prst="rect">
            <a:avLst/>
          </a:prstGeom>
        </p:spPr>
        <p:txBody>
          <a:bodyPr wrap="square">
            <a:spAutoFit/>
          </a:bodyPr>
          <a:lstStyle/>
          <a:p>
            <a:pPr marL="514350" indent="-514350">
              <a:buClr>
                <a:srgbClr val="C00000"/>
              </a:buClr>
              <a:buFont typeface="+mj-lt"/>
              <a:buAutoNum type="arabicPeriod" startAt="2"/>
              <a:tabLst>
                <a:tab pos="914400" algn="l"/>
                <a:tab pos="2743200" algn="l"/>
              </a:tabLst>
            </a:pPr>
            <a:r>
              <a:rPr lang="en-US" sz="2500" dirty="0">
                <a:latin typeface="Arial" panose="020B0604020202020204" pitchFamily="34" charset="0"/>
                <a:cs typeface="Arial" panose="020B0604020202020204" pitchFamily="34" charset="0"/>
              </a:rPr>
              <a:t>The time, </a:t>
            </a:r>
            <a:r>
              <a:rPr lang="en-US" sz="2500" i="1" dirty="0" smtClean="0">
                <a:latin typeface="Arial" panose="020B0604020202020204" pitchFamily="34" charset="0"/>
                <a:cs typeface="Arial" panose="020B0604020202020204" pitchFamily="34" charset="0"/>
              </a:rPr>
              <a:t>T</a:t>
            </a:r>
            <a:r>
              <a:rPr lang="en-US" sz="2500" dirty="0" smtClean="0">
                <a:latin typeface="Arial" panose="020B0604020202020204" pitchFamily="34" charset="0"/>
                <a:cs typeface="Arial" panose="020B0604020202020204" pitchFamily="34" charset="0"/>
              </a:rPr>
              <a:t> seconds</a:t>
            </a:r>
            <a:r>
              <a:rPr lang="en-US" sz="2500" dirty="0">
                <a:latin typeface="Arial" panose="020B0604020202020204" pitchFamily="34" charset="0"/>
                <a:cs typeface="Arial" panose="020B0604020202020204" pitchFamily="34" charset="0"/>
              </a:rPr>
              <a:t>, it takes a kettle to boil some water is directly proportional to the volume of water, </a:t>
            </a:r>
            <a:r>
              <a:rPr lang="en-US" sz="2500" i="1" dirty="0">
                <a:latin typeface="Arial" panose="020B0604020202020204" pitchFamily="34" charset="0"/>
                <a:cs typeface="Arial" panose="020B0604020202020204" pitchFamily="34" charset="0"/>
              </a:rPr>
              <a:t>v</a:t>
            </a:r>
            <a:r>
              <a:rPr lang="en-US" sz="2500" dirty="0">
                <a:latin typeface="Arial" panose="020B0604020202020204" pitchFamily="34" charset="0"/>
                <a:cs typeface="Arial" panose="020B0604020202020204" pitchFamily="34" charset="0"/>
              </a:rPr>
              <a:t>cm</a:t>
            </a:r>
            <a:r>
              <a:rPr lang="en-US" sz="2500" baseline="30000" dirty="0">
                <a:latin typeface="Arial" panose="020B0604020202020204" pitchFamily="34" charset="0"/>
                <a:cs typeface="Arial" panose="020B0604020202020204" pitchFamily="34" charset="0"/>
              </a:rPr>
              <a:t>3</a:t>
            </a:r>
            <a:r>
              <a:rPr lang="en-US" sz="2500" dirty="0">
                <a:latin typeface="Arial" panose="020B0604020202020204" pitchFamily="34" charset="0"/>
                <a:cs typeface="Arial" panose="020B0604020202020204" pitchFamily="34" charset="0"/>
              </a:rPr>
              <a:t>, in the kettle. When </a:t>
            </a:r>
            <a:r>
              <a:rPr lang="en-US" sz="2500" i="1" dirty="0">
                <a:latin typeface="Arial" panose="020B0604020202020204" pitchFamily="34" charset="0"/>
                <a:cs typeface="Arial" panose="020B0604020202020204" pitchFamily="34" charset="0"/>
              </a:rPr>
              <a:t>v</a:t>
            </a:r>
            <a:r>
              <a:rPr lang="en-US" sz="2500" dirty="0">
                <a:latin typeface="Arial" panose="020B0604020202020204" pitchFamily="34" charset="0"/>
                <a:cs typeface="Arial" panose="020B0604020202020204" pitchFamily="34" charset="0"/>
              </a:rPr>
              <a:t> = 300 cm</a:t>
            </a:r>
            <a:r>
              <a:rPr lang="en-US" sz="2500" baseline="30000" dirty="0">
                <a:latin typeface="Arial" panose="020B0604020202020204" pitchFamily="34" charset="0"/>
                <a:cs typeface="Arial" panose="020B0604020202020204" pitchFamily="34" charset="0"/>
              </a:rPr>
              <a:t>3</a:t>
            </a:r>
            <a:r>
              <a:rPr lang="en-US" sz="2500" dirty="0">
                <a:latin typeface="Arial" panose="020B0604020202020204" pitchFamily="34" charset="0"/>
                <a:cs typeface="Arial" panose="020B0604020202020204" pitchFamily="34" charset="0"/>
              </a:rPr>
              <a:t>, </a:t>
            </a:r>
            <a:r>
              <a:rPr lang="en-US" sz="2500" i="1" dirty="0">
                <a:latin typeface="Arial" panose="020B0604020202020204" pitchFamily="34" charset="0"/>
                <a:cs typeface="Arial" panose="020B0604020202020204" pitchFamily="34" charset="0"/>
              </a:rPr>
              <a:t>T</a:t>
            </a:r>
            <a:r>
              <a:rPr lang="en-US" sz="2500" dirty="0">
                <a:latin typeface="Arial" panose="020B0604020202020204" pitchFamily="34" charset="0"/>
                <a:cs typeface="Arial" panose="020B0604020202020204" pitchFamily="34" charset="0"/>
              </a:rPr>
              <a:t> = 120 </a:t>
            </a:r>
            <a:r>
              <a:rPr lang="en-US" sz="2500" dirty="0" smtClean="0">
                <a:latin typeface="Arial" panose="020B0604020202020204" pitchFamily="34" charset="0"/>
                <a:cs typeface="Arial" panose="020B0604020202020204" pitchFamily="34" charset="0"/>
              </a:rPr>
              <a:t>seconds.</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How </a:t>
            </a:r>
            <a:r>
              <a:rPr lang="en-US" sz="2500" dirty="0">
                <a:latin typeface="Arial" panose="020B0604020202020204" pitchFamily="34" charset="0"/>
                <a:cs typeface="Arial" panose="020B0604020202020204" pitchFamily="34" charset="0"/>
              </a:rPr>
              <a:t>long will it take to boil 500cm</a:t>
            </a:r>
            <a:r>
              <a:rPr lang="en-US" sz="2500" baseline="30000" dirty="0">
                <a:latin typeface="Arial" panose="020B0604020202020204" pitchFamily="34" charset="0"/>
                <a:cs typeface="Arial" panose="020B0604020202020204" pitchFamily="34" charset="0"/>
              </a:rPr>
              <a:t>3</a:t>
            </a:r>
            <a:r>
              <a:rPr lang="en-US" sz="2500" dirty="0">
                <a:latin typeface="Arial" panose="020B0604020202020204" pitchFamily="34" charset="0"/>
                <a:cs typeface="Arial" panose="020B0604020202020204" pitchFamily="34" charset="0"/>
              </a:rPr>
              <a:t> of water?</a:t>
            </a:r>
            <a:endParaRPr lang="en-US" sz="2500" baseline="30000" dirty="0" smtClean="0">
              <a:latin typeface="Arial" panose="020B0604020202020204" pitchFamily="34" charset="0"/>
              <a:cs typeface="Arial" panose="020B0604020202020204" pitchFamily="34" charset="0"/>
            </a:endParaRPr>
          </a:p>
        </p:txBody>
      </p:sp>
      <p:sp>
        <p:nvSpPr>
          <p:cNvPr id="8" name="Rectangle 7"/>
          <p:cNvSpPr/>
          <p:nvPr/>
        </p:nvSpPr>
        <p:spPr>
          <a:xfrm flipH="1">
            <a:off x="287524" y="4586352"/>
            <a:ext cx="5184576" cy="1938992"/>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Draw a table</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endParaRPr lang="en-US" sz="2400" dirty="0"/>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1983755595"/>
                  </p:ext>
                </p:extLst>
              </p:nvPr>
            </p:nvGraphicFramePr>
            <p:xfrm>
              <a:off x="1043608" y="5137149"/>
              <a:ext cx="4032447" cy="1233551"/>
            </p:xfrm>
            <a:graphic>
              <a:graphicData uri="http://schemas.openxmlformats.org/drawingml/2006/table">
                <a:tbl>
                  <a:tblPr firstRow="1" bandRow="1">
                    <a:tableStyleId>{5940675A-B579-460E-94D1-54222C63F5DA}</a:tableStyleId>
                  </a:tblPr>
                  <a:tblGrid>
                    <a:gridCol w="1368152"/>
                    <a:gridCol w="1409757"/>
                    <a:gridCol w="1254538"/>
                  </a:tblGrid>
                  <a:tr h="313628">
                    <a:tc>
                      <a:txBody>
                        <a:bodyPr/>
                        <a:lstStyle/>
                        <a:p>
                          <a:pPr algn="ctr"/>
                          <a:r>
                            <a:rPr lang="en-US" sz="2400" b="1" i="1" dirty="0" smtClean="0">
                              <a:latin typeface="Arial" panose="020B0604020202020204" pitchFamily="34" charset="0"/>
                              <a:cs typeface="Arial" panose="020B0604020202020204" pitchFamily="34" charset="0"/>
                            </a:rPr>
                            <a:t>T</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1" dirty="0" smtClean="0">
                              <a:latin typeface="Arial" panose="020B0604020202020204" pitchFamily="34" charset="0"/>
                              <a:cs typeface="Arial" panose="020B0604020202020204" pitchFamily="34" charset="0"/>
                            </a:rPr>
                            <a:t>V</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𝑇</m:t>
                                    </m:r>
                                  </m:num>
                                  <m:den>
                                    <m:r>
                                      <a:rPr lang="en-US" sz="2400" b="0" i="1" smtClean="0">
                                        <a:latin typeface="Cambria Math" panose="02040503050406030204" pitchFamily="18" charset="0"/>
                                        <a:cs typeface="Arial" panose="020B0604020202020204" pitchFamily="34" charset="0"/>
                                      </a:rPr>
                                      <m:t>𝑣</m:t>
                                    </m:r>
                                  </m:den>
                                </m:f>
                              </m:oMath>
                            </m:oMathPara>
                          </a14:m>
                          <a:endParaRPr lang="en-US" sz="2400" i="1" dirty="0"/>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1983755595"/>
                  </p:ext>
                </p:extLst>
              </p:nvPr>
            </p:nvGraphicFramePr>
            <p:xfrm>
              <a:off x="1043608" y="5137149"/>
              <a:ext cx="4032447" cy="1233551"/>
            </p:xfrm>
            <a:graphic>
              <a:graphicData uri="http://schemas.openxmlformats.org/drawingml/2006/table">
                <a:tbl>
                  <a:tblPr firstRow="1" bandRow="1">
                    <a:tableStyleId>{5940675A-B579-460E-94D1-54222C63F5DA}</a:tableStyleId>
                  </a:tblPr>
                  <a:tblGrid>
                    <a:gridCol w="1368152"/>
                    <a:gridCol w="1409757"/>
                    <a:gridCol w="1254538"/>
                  </a:tblGrid>
                  <a:tr h="776351">
                    <a:tc>
                      <a:txBody>
                        <a:bodyPr/>
                        <a:lstStyle/>
                        <a:p>
                          <a:pPr algn="ctr"/>
                          <a:r>
                            <a:rPr lang="en-US" sz="2400" b="1" i="1" dirty="0" smtClean="0">
                              <a:latin typeface="Arial" panose="020B0604020202020204" pitchFamily="34" charset="0"/>
                              <a:cs typeface="Arial" panose="020B0604020202020204" pitchFamily="34" charset="0"/>
                            </a:rPr>
                            <a:t>T</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1" dirty="0" smtClean="0">
                              <a:latin typeface="Arial" panose="020B0604020202020204" pitchFamily="34" charset="0"/>
                              <a:cs typeface="Arial" panose="020B0604020202020204" pitchFamily="34" charset="0"/>
                            </a:rPr>
                            <a:t>V</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endParaRPr lang="en-US"/>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rotWithShape="0">
                          <a:blip r:embed="rId5"/>
                          <a:stretch>
                            <a:fillRect l="-221845" t="-4688" r="-971" b="-60938"/>
                          </a:stretch>
                        </a:blipFill>
                      </a:tcPr>
                    </a:tc>
                  </a:tr>
                  <a:tr h="457200">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mc:Fallback>
      </mc:AlternateContent>
    </p:spTree>
    <p:extLst>
      <p:ext uri="{BB962C8B-B14F-4D97-AF65-F5344CB8AC3E}">
        <p14:creationId xmlns:p14="http://schemas.microsoft.com/office/powerpoint/2010/main" val="2545347174"/>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356</a:t>
            </a:r>
            <a:endParaRPr lang="en-GB" sz="1400" b="1" dirty="0">
              <a:latin typeface="Calibri" panose="020F0502020204030204" pitchFamily="34" charset="0"/>
            </a:endParaRPr>
          </a:p>
        </p:txBody>
      </p:sp>
      <p:sp>
        <p:nvSpPr>
          <p:cNvPr id="3" name="Rectangle 2"/>
          <p:cNvSpPr/>
          <p:nvPr/>
        </p:nvSpPr>
        <p:spPr>
          <a:xfrm>
            <a:off x="251520" y="1238557"/>
            <a:ext cx="5256584" cy="2246769"/>
          </a:xfrm>
          <a:prstGeom prst="rect">
            <a:avLst/>
          </a:prstGeom>
        </p:spPr>
        <p:txBody>
          <a:bodyPr wrap="square">
            <a:spAutoFit/>
          </a:bodyPr>
          <a:lstStyle/>
          <a:p>
            <a:pPr marL="457200" indent="-457200">
              <a:buClr>
                <a:srgbClr val="C00000"/>
              </a:buClr>
              <a:buFont typeface="+mj-lt"/>
              <a:buAutoNum type="arabicPeriod" startAt="3"/>
              <a:tabLst>
                <a:tab pos="914400" algn="l"/>
                <a:tab pos="2743200" algn="l"/>
              </a:tabLst>
            </a:pPr>
            <a:r>
              <a:rPr lang="en-US" sz="2000" dirty="0">
                <a:latin typeface="Arial" panose="020B0604020202020204" pitchFamily="34" charset="0"/>
                <a:cs typeface="Arial" panose="020B0604020202020204" pitchFamily="34" charset="0"/>
              </a:rPr>
              <a:t>Mike exchanges 100 British pounds (£) for 80 euros (€). </a:t>
            </a:r>
            <a:endParaRPr lang="en-US" sz="20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000" dirty="0" smtClean="0">
                <a:latin typeface="Arial" panose="020B0604020202020204" pitchFamily="34" charset="0"/>
                <a:cs typeface="Arial" panose="020B0604020202020204" pitchFamily="34" charset="0"/>
              </a:rPr>
              <a:t>Show </a:t>
            </a:r>
            <a:r>
              <a:rPr lang="en-US" sz="2000" dirty="0">
                <a:latin typeface="Arial" panose="020B0604020202020204" pitchFamily="34" charset="0"/>
                <a:cs typeface="Arial" panose="020B0604020202020204" pitchFamily="34" charset="0"/>
              </a:rPr>
              <a:t>that the number of pounds exchanged, </a:t>
            </a:r>
            <a:r>
              <a:rPr lang="en-US" sz="2000" i="1" dirty="0">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 is directly proportional to the number of euros received, </a:t>
            </a:r>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by drawing a graph, </a:t>
            </a:r>
            <a:endParaRPr lang="en-US" sz="20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2743200" algn="l"/>
              </a:tabLst>
            </a:pPr>
            <a:r>
              <a:rPr lang="en-US" sz="2000" dirty="0" smtClean="0">
                <a:latin typeface="Arial" panose="020B0604020202020204" pitchFamily="34" charset="0"/>
                <a:cs typeface="Arial" panose="020B0604020202020204" pitchFamily="34" charset="0"/>
              </a:rPr>
              <a:t>Find </a:t>
            </a:r>
            <a:r>
              <a:rPr lang="en-US" sz="2000" dirty="0">
                <a:latin typeface="Arial" panose="020B0604020202020204" pitchFamily="34" charset="0"/>
                <a:cs typeface="Arial" panose="020B0604020202020204" pitchFamily="34" charset="0"/>
              </a:rPr>
              <a:t>a formula for P in terms of E.</a:t>
            </a:r>
            <a:endParaRPr lang="en-US" sz="2000" baseline="30000" dirty="0" smtClean="0">
              <a:latin typeface="Arial" panose="020B0604020202020204" pitchFamily="34" charset="0"/>
              <a:cs typeface="Arial" panose="020B0604020202020204" pitchFamily="34" charset="0"/>
            </a:endParaRPr>
          </a:p>
        </p:txBody>
      </p:sp>
      <p:sp>
        <p:nvSpPr>
          <p:cNvPr id="8" name="Rectangle 7"/>
          <p:cNvSpPr/>
          <p:nvPr/>
        </p:nvSpPr>
        <p:spPr>
          <a:xfrm flipH="1">
            <a:off x="287524" y="3450193"/>
            <a:ext cx="5184576" cy="2139047"/>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b="1" dirty="0" smtClean="0">
                <a:solidFill>
                  <a:srgbClr val="C00000"/>
                </a:solidFill>
                <a:latin typeface="Arial" panose="020B0604020202020204" pitchFamily="34" charset="0"/>
                <a:cs typeface="Arial" panose="020B0604020202020204" pitchFamily="34" charset="0"/>
              </a:rPr>
              <a:t>Q3a </a:t>
            </a:r>
            <a:r>
              <a:rPr lang="en-US" sz="1900" b="1" dirty="0">
                <a:solidFill>
                  <a:srgbClr val="C00000"/>
                </a:solidFill>
                <a:latin typeface="Arial" panose="020B0604020202020204" pitchFamily="34" charset="0"/>
                <a:cs typeface="Arial" panose="020B0604020202020204" pitchFamily="34" charset="0"/>
              </a:rPr>
              <a:t>hint</a:t>
            </a:r>
            <a:r>
              <a:rPr lang="en-US" sz="1900" dirty="0">
                <a:solidFill>
                  <a:schemeClr val="tx1"/>
                </a:solidFill>
                <a:latin typeface="Arial" panose="020B0604020202020204" pitchFamily="34" charset="0"/>
                <a:cs typeface="Arial" panose="020B0604020202020204" pitchFamily="34" charset="0"/>
              </a:rPr>
              <a:t> – Set up a table for the number of euros for a given number of pounds</a:t>
            </a:r>
            <a:r>
              <a:rPr lang="en-US" sz="1900" dirty="0" smtClean="0">
                <a:solidFill>
                  <a:schemeClr val="tx1"/>
                </a:solidFill>
                <a:latin typeface="Arial" panose="020B0604020202020204" pitchFamily="34" charset="0"/>
                <a:cs typeface="Arial" panose="020B0604020202020204" pitchFamily="34" charset="0"/>
              </a:rPr>
              <a:t>.</a:t>
            </a:r>
          </a:p>
          <a:p>
            <a:r>
              <a:rPr lang="en-US" sz="1900" dirty="0">
                <a:solidFill>
                  <a:schemeClr val="tx1"/>
                </a:solidFill>
                <a:latin typeface="Arial" panose="020B0604020202020204" pitchFamily="34" charset="0"/>
                <a:cs typeface="Arial" panose="020B0604020202020204" pitchFamily="34" charset="0"/>
              </a:rPr>
              <a:t>Put </a:t>
            </a:r>
            <a:r>
              <a:rPr lang="en-US" sz="1900" i="1" dirty="0" smtClean="0">
                <a:solidFill>
                  <a:schemeClr val="tx1"/>
                </a:solidFill>
                <a:latin typeface="Arial" panose="020B0604020202020204" pitchFamily="34" charset="0"/>
                <a:cs typeface="Arial" panose="020B0604020202020204" pitchFamily="34" charset="0"/>
              </a:rPr>
              <a:t>P </a:t>
            </a:r>
            <a:r>
              <a:rPr lang="en-US" sz="1900" dirty="0" smtClean="0">
                <a:solidFill>
                  <a:schemeClr val="tx1"/>
                </a:solidFill>
                <a:latin typeface="Arial" panose="020B0604020202020204" pitchFamily="34" charset="0"/>
                <a:cs typeface="Arial" panose="020B0604020202020204" pitchFamily="34" charset="0"/>
              </a:rPr>
              <a:t>on the </a:t>
            </a:r>
            <a:r>
              <a:rPr lang="en-US" sz="1900" i="1" dirty="0" smtClean="0">
                <a:solidFill>
                  <a:schemeClr val="tx1"/>
                </a:solidFill>
                <a:latin typeface="Arial" panose="020B0604020202020204" pitchFamily="34" charset="0"/>
                <a:cs typeface="Arial" panose="020B0604020202020204" pitchFamily="34" charset="0"/>
              </a:rPr>
              <a:t>y</a:t>
            </a:r>
            <a:r>
              <a:rPr lang="en-US" sz="1900" dirty="0" smtClean="0">
                <a:solidFill>
                  <a:schemeClr val="tx1"/>
                </a:solidFill>
                <a:latin typeface="Arial" panose="020B0604020202020204" pitchFamily="34" charset="0"/>
                <a:cs typeface="Arial" panose="020B0604020202020204" pitchFamily="34" charset="0"/>
              </a:rPr>
              <a:t>-axis </a:t>
            </a:r>
            <a:r>
              <a:rPr lang="en-US" sz="1900" dirty="0">
                <a:solidFill>
                  <a:schemeClr val="tx1"/>
                </a:solidFill>
                <a:latin typeface="Arial" panose="020B0604020202020204" pitchFamily="34" charset="0"/>
                <a:cs typeface="Arial" panose="020B0604020202020204" pitchFamily="34" charset="0"/>
              </a:rPr>
              <a:t>and </a:t>
            </a:r>
            <a:r>
              <a:rPr lang="en-US" sz="1900" i="1" dirty="0" smtClean="0">
                <a:solidFill>
                  <a:schemeClr val="tx1"/>
                </a:solidFill>
                <a:latin typeface="Arial" panose="020B0604020202020204" pitchFamily="34" charset="0"/>
                <a:cs typeface="Arial" panose="020B0604020202020204" pitchFamily="34" charset="0"/>
              </a:rPr>
              <a:t>E</a:t>
            </a:r>
            <a:r>
              <a:rPr lang="en-US" sz="1900" dirty="0" smtClean="0">
                <a:solidFill>
                  <a:schemeClr val="tx1"/>
                </a:solidFill>
                <a:latin typeface="Arial" panose="020B0604020202020204" pitchFamily="34" charset="0"/>
                <a:cs typeface="Arial" panose="020B0604020202020204" pitchFamily="34" charset="0"/>
              </a:rPr>
              <a:t> on </a:t>
            </a:r>
            <a:r>
              <a:rPr lang="en-US" sz="1900" dirty="0">
                <a:solidFill>
                  <a:schemeClr val="tx1"/>
                </a:solidFill>
                <a:latin typeface="Arial" panose="020B0604020202020204" pitchFamily="34" charset="0"/>
                <a:cs typeface="Arial" panose="020B0604020202020204" pitchFamily="34" charset="0"/>
              </a:rPr>
              <a:t>the </a:t>
            </a:r>
            <a:r>
              <a:rPr lang="en-US" sz="1900" i="1" dirty="0" smtClean="0">
                <a:solidFill>
                  <a:schemeClr val="tx1"/>
                </a:solidFill>
                <a:latin typeface="Arial" panose="020B0604020202020204" pitchFamily="34" charset="0"/>
                <a:cs typeface="Arial" panose="020B0604020202020204" pitchFamily="34" charset="0"/>
              </a:rPr>
              <a:t>x</a:t>
            </a:r>
            <a:r>
              <a:rPr lang="en-US" sz="1900" dirty="0" smtClean="0">
                <a:solidFill>
                  <a:schemeClr val="tx1"/>
                </a:solidFill>
                <a:latin typeface="Arial" panose="020B0604020202020204" pitchFamily="34" charset="0"/>
                <a:cs typeface="Arial" panose="020B0604020202020204" pitchFamily="34" charset="0"/>
              </a:rPr>
              <a:t>-axis. Does </a:t>
            </a:r>
            <a:r>
              <a:rPr lang="en-US" sz="1900" dirty="0">
                <a:solidFill>
                  <a:schemeClr val="tx1"/>
                </a:solidFill>
                <a:latin typeface="Arial" panose="020B0604020202020204" pitchFamily="34" charset="0"/>
                <a:cs typeface="Arial" panose="020B0604020202020204" pitchFamily="34" charset="0"/>
              </a:rPr>
              <a:t>the graph </a:t>
            </a:r>
            <a:r>
              <a:rPr lang="en-US" sz="1900" dirty="0" smtClean="0">
                <a:solidFill>
                  <a:schemeClr val="tx1"/>
                </a:solidFill>
                <a:latin typeface="Arial" panose="020B0604020202020204" pitchFamily="34" charset="0"/>
                <a:cs typeface="Arial" panose="020B0604020202020204" pitchFamily="34" charset="0"/>
              </a:rPr>
              <a:t/>
            </a:r>
            <a:br>
              <a:rPr lang="en-US" sz="1900" dirty="0" smtClean="0">
                <a:solidFill>
                  <a:schemeClr val="tx1"/>
                </a:solidFill>
                <a:latin typeface="Arial" panose="020B0604020202020204" pitchFamily="34" charset="0"/>
                <a:cs typeface="Arial" panose="020B0604020202020204" pitchFamily="34" charset="0"/>
              </a:rPr>
            </a:br>
            <a:r>
              <a:rPr lang="en-US" sz="1900" dirty="0" smtClean="0">
                <a:solidFill>
                  <a:schemeClr val="tx1"/>
                </a:solidFill>
                <a:latin typeface="Arial" panose="020B0604020202020204" pitchFamily="34" charset="0"/>
                <a:cs typeface="Arial" panose="020B0604020202020204" pitchFamily="34" charset="0"/>
              </a:rPr>
              <a:t>pass </a:t>
            </a:r>
            <a:r>
              <a:rPr lang="en-US" sz="1900" dirty="0">
                <a:solidFill>
                  <a:schemeClr val="tx1"/>
                </a:solidFill>
                <a:latin typeface="Arial" panose="020B0604020202020204" pitchFamily="34" charset="0"/>
                <a:cs typeface="Arial" panose="020B0604020202020204" pitchFamily="34" charset="0"/>
              </a:rPr>
              <a:t>through (0,0)? </a:t>
            </a:r>
            <a:r>
              <a:rPr lang="en-US" sz="1900" dirty="0" smtClean="0">
                <a:solidFill>
                  <a:schemeClr val="tx1"/>
                </a:solidFill>
                <a:latin typeface="Arial" panose="020B0604020202020204" pitchFamily="34" charset="0"/>
                <a:cs typeface="Arial" panose="020B0604020202020204" pitchFamily="34" charset="0"/>
              </a:rPr>
              <a:t/>
            </a:r>
            <a:br>
              <a:rPr lang="en-US" sz="1900" dirty="0" smtClean="0">
                <a:solidFill>
                  <a:schemeClr val="tx1"/>
                </a:solidFill>
                <a:latin typeface="Arial" panose="020B0604020202020204" pitchFamily="34" charset="0"/>
                <a:cs typeface="Arial" panose="020B0604020202020204" pitchFamily="34" charset="0"/>
              </a:rPr>
            </a:br>
            <a:r>
              <a:rPr lang="en-US" sz="1900" dirty="0" smtClean="0">
                <a:solidFill>
                  <a:schemeClr val="tx1"/>
                </a:solidFill>
                <a:latin typeface="Arial" panose="020B0604020202020204" pitchFamily="34" charset="0"/>
                <a:cs typeface="Arial" panose="020B0604020202020204" pitchFamily="34" charset="0"/>
              </a:rPr>
              <a:t>Do </a:t>
            </a:r>
            <a:r>
              <a:rPr lang="en-US" sz="1900" dirty="0">
                <a:solidFill>
                  <a:schemeClr val="tx1"/>
                </a:solidFill>
                <a:latin typeface="Arial" panose="020B0604020202020204" pitchFamily="34" charset="0"/>
                <a:cs typeface="Arial" panose="020B0604020202020204" pitchFamily="34" charset="0"/>
              </a:rPr>
              <a:t>the points lie on </a:t>
            </a:r>
            <a:r>
              <a:rPr lang="en-US" sz="1900" dirty="0" smtClean="0">
                <a:solidFill>
                  <a:schemeClr val="tx1"/>
                </a:solidFill>
                <a:latin typeface="Arial" panose="020B0604020202020204" pitchFamily="34" charset="0"/>
                <a:cs typeface="Arial" panose="020B0604020202020204" pitchFamily="34" charset="0"/>
              </a:rPr>
              <a:t/>
            </a:r>
            <a:br>
              <a:rPr lang="en-US" sz="1900" dirty="0" smtClean="0">
                <a:solidFill>
                  <a:schemeClr val="tx1"/>
                </a:solidFill>
                <a:latin typeface="Arial" panose="020B0604020202020204" pitchFamily="34" charset="0"/>
                <a:cs typeface="Arial" panose="020B0604020202020204" pitchFamily="34" charset="0"/>
              </a:rPr>
            </a:br>
            <a:r>
              <a:rPr lang="en-US" sz="1900" dirty="0" smtClean="0">
                <a:solidFill>
                  <a:schemeClr val="tx1"/>
                </a:solidFill>
                <a:latin typeface="Arial" panose="020B0604020202020204" pitchFamily="34" charset="0"/>
                <a:cs typeface="Arial" panose="020B0604020202020204" pitchFamily="34" charset="0"/>
              </a:rPr>
              <a:t>a </a:t>
            </a:r>
            <a:r>
              <a:rPr lang="en-US" sz="1900" dirty="0">
                <a:solidFill>
                  <a:schemeClr val="tx1"/>
                </a:solidFill>
                <a:latin typeface="Arial" panose="020B0604020202020204" pitchFamily="34" charset="0"/>
                <a:cs typeface="Arial" panose="020B0604020202020204" pitchFamily="34" charset="0"/>
              </a:rPr>
              <a:t>straight line</a:t>
            </a:r>
            <a:r>
              <a:rPr lang="en-US" sz="1900" dirty="0" smtClean="0">
                <a:solidFill>
                  <a:schemeClr val="tx1"/>
                </a:solidFill>
                <a:latin typeface="Arial" panose="020B0604020202020204" pitchFamily="34" charset="0"/>
                <a:cs typeface="Arial" panose="020B0604020202020204" pitchFamily="34" charset="0"/>
              </a:rPr>
              <a:t>?</a:t>
            </a:r>
            <a:endParaRPr lang="en-US" sz="1900" dirty="0"/>
          </a:p>
        </p:txBody>
      </p:sp>
      <p:graphicFrame>
        <p:nvGraphicFramePr>
          <p:cNvPr id="9" name="Table 8"/>
          <p:cNvGraphicFramePr>
            <a:graphicFrameLocks noGrp="1"/>
          </p:cNvGraphicFramePr>
          <p:nvPr>
            <p:extLst>
              <p:ext uri="{D42A27DB-BD31-4B8C-83A1-F6EECF244321}">
                <p14:modId xmlns:p14="http://schemas.microsoft.com/office/powerpoint/2010/main" val="5823129"/>
              </p:ext>
            </p:extLst>
          </p:nvPr>
        </p:nvGraphicFramePr>
        <p:xfrm>
          <a:off x="2699792" y="4562981"/>
          <a:ext cx="2705101" cy="900296"/>
        </p:xfrm>
        <a:graphic>
          <a:graphicData uri="http://schemas.openxmlformats.org/drawingml/2006/table">
            <a:tbl>
              <a:tblPr firstRow="1" bandRow="1">
                <a:tableStyleId>{5940675A-B579-460E-94D1-54222C63F5DA}</a:tableStyleId>
              </a:tblPr>
              <a:tblGrid>
                <a:gridCol w="422593"/>
                <a:gridCol w="535305"/>
                <a:gridCol w="535305"/>
                <a:gridCol w="535305"/>
                <a:gridCol w="676593"/>
              </a:tblGrid>
              <a:tr h="5040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dirty="0" smtClean="0">
                          <a:latin typeface="Arial" panose="020B0604020202020204" pitchFamily="34" charset="0"/>
                          <a:cs typeface="Arial" panose="020B0604020202020204" pitchFamily="34" charset="0"/>
                        </a:rPr>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25</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50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100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r>
                        <a:rPr lang="en-US" sz="2000" b="1" dirty="0" smtClean="0">
                          <a:latin typeface="Arial" panose="020B0604020202020204" pitchFamily="34" charset="0"/>
                          <a:cs typeface="Arial" panose="020B0604020202020204" pitchFamily="34" charset="0"/>
                        </a:rPr>
                        <a:t>E</a:t>
                      </a:r>
                      <a:endParaRPr lang="en-US" sz="20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80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10" name="Rectangle 9"/>
              <p:cNvSpPr/>
              <p:nvPr/>
            </p:nvSpPr>
            <p:spPr>
              <a:xfrm flipH="1">
                <a:off x="287524" y="5634140"/>
                <a:ext cx="8464600" cy="963212"/>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Q3ba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t>
                </a:r>
                <a:r>
                  <a:rPr lang="en-US" sz="2000" dirty="0" smtClean="0">
                    <a:solidFill>
                      <a:schemeClr val="tx1"/>
                    </a:solidFill>
                    <a:latin typeface="Arial" panose="020B0604020202020204" pitchFamily="34" charset="0"/>
                    <a:cs typeface="Arial" panose="020B0604020202020204" pitchFamily="34" charset="0"/>
                  </a:rPr>
                  <a:t>When </a:t>
                </a:r>
                <a:r>
                  <a:rPr lang="en-US" sz="2000" i="1" dirty="0" smtClean="0">
                    <a:solidFill>
                      <a:schemeClr val="tx1"/>
                    </a:solidFill>
                    <a:latin typeface="Arial" panose="020B0604020202020204" pitchFamily="34" charset="0"/>
                    <a:cs typeface="Arial" panose="020B0604020202020204" pitchFamily="34" charset="0"/>
                  </a:rPr>
                  <a:t>P</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and </a:t>
                </a:r>
                <a:r>
                  <a:rPr lang="en-US" sz="2000" i="1" dirty="0">
                    <a:solidFill>
                      <a:schemeClr val="tx1"/>
                    </a:solidFill>
                    <a:latin typeface="Arial" panose="020B0604020202020204" pitchFamily="34" charset="0"/>
                    <a:cs typeface="Arial" panose="020B0604020202020204" pitchFamily="34" charset="0"/>
                  </a:rPr>
                  <a:t>E</a:t>
                </a:r>
                <a:r>
                  <a:rPr lang="en-US" sz="2000" dirty="0">
                    <a:solidFill>
                      <a:schemeClr val="tx1"/>
                    </a:solidFill>
                    <a:latin typeface="Arial" panose="020B0604020202020204" pitchFamily="34" charset="0"/>
                    <a:cs typeface="Arial" panose="020B0604020202020204" pitchFamily="34" charset="0"/>
                  </a:rPr>
                  <a:t> are direct proportion,</a:t>
                </a:r>
                <a:r>
                  <a:rPr lang="en-US" sz="2000" dirty="0" smtClean="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2000" i="1">
                            <a:solidFill>
                              <a:schemeClr val="tx1"/>
                            </a:solidFill>
                            <a:latin typeface="Cambria Math" panose="02040503050406030204" pitchFamily="18" charset="0"/>
                            <a:cs typeface="Arial" panose="020B0604020202020204" pitchFamily="34" charset="0"/>
                          </a:rPr>
                        </m:ctrlPr>
                      </m:fPr>
                      <m:num>
                        <m:r>
                          <a:rPr lang="en-US" sz="2000" b="0" i="1" smtClean="0">
                            <a:solidFill>
                              <a:schemeClr val="tx1"/>
                            </a:solidFill>
                            <a:latin typeface="Cambria Math" panose="02040503050406030204" pitchFamily="18" charset="0"/>
                            <a:cs typeface="Arial" panose="020B0604020202020204" pitchFamily="34" charset="0"/>
                          </a:rPr>
                          <m:t>𝑃</m:t>
                        </m:r>
                      </m:num>
                      <m:den>
                        <m:r>
                          <a:rPr lang="en-US" sz="2000" b="0" i="1" smtClean="0">
                            <a:solidFill>
                              <a:schemeClr val="tx1"/>
                            </a:solidFill>
                            <a:latin typeface="Cambria Math" panose="02040503050406030204" pitchFamily="18" charset="0"/>
                            <a:cs typeface="Arial" panose="020B0604020202020204" pitchFamily="34" charset="0"/>
                          </a:rPr>
                          <m:t>𝐸</m:t>
                        </m:r>
                      </m:den>
                    </m:f>
                  </m:oMath>
                </a14:m>
                <a:r>
                  <a:rPr lang="en-US" sz="2000" dirty="0">
                    <a:solidFill>
                      <a:schemeClr val="tx1"/>
                    </a:solidFill>
                    <a:latin typeface="Arial" panose="020B0604020202020204" pitchFamily="34" charset="0"/>
                    <a:cs typeface="Arial" panose="020B0604020202020204" pitchFamily="34" charset="0"/>
                  </a:rPr>
                  <a:t> = constant. Rearrange </a:t>
                </a:r>
                <a14:m>
                  <m:oMath xmlns:m="http://schemas.openxmlformats.org/officeDocument/2006/math">
                    <m:f>
                      <m:fPr>
                        <m:ctrlPr>
                          <a:rPr lang="en-US" sz="2000" i="1">
                            <a:solidFill>
                              <a:schemeClr val="tx1"/>
                            </a:solidFill>
                            <a:latin typeface="Cambria Math" panose="02040503050406030204" pitchFamily="18" charset="0"/>
                            <a:cs typeface="Arial" panose="020B0604020202020204" pitchFamily="34" charset="0"/>
                          </a:rPr>
                        </m:ctrlPr>
                      </m:fPr>
                      <m:num>
                        <m:r>
                          <a:rPr lang="en-US" sz="2000" i="1">
                            <a:solidFill>
                              <a:schemeClr val="tx1"/>
                            </a:solidFill>
                            <a:latin typeface="Cambria Math" panose="02040503050406030204" pitchFamily="18" charset="0"/>
                            <a:cs typeface="Arial" panose="020B0604020202020204" pitchFamily="34" charset="0"/>
                          </a:rPr>
                          <m:t>𝑃</m:t>
                        </m:r>
                      </m:num>
                      <m:den>
                        <m:r>
                          <a:rPr lang="en-US" sz="2000" i="1">
                            <a:solidFill>
                              <a:schemeClr val="tx1"/>
                            </a:solidFill>
                            <a:latin typeface="Cambria Math" panose="02040503050406030204" pitchFamily="18" charset="0"/>
                            <a:cs typeface="Arial" panose="020B0604020202020204" pitchFamily="34" charset="0"/>
                          </a:rPr>
                          <m:t>𝐸</m:t>
                        </m:r>
                      </m:den>
                    </m:f>
                  </m:oMath>
                </a14:m>
                <a:r>
                  <a:rPr lang="en-US" sz="2000" dirty="0">
                    <a:solidFill>
                      <a:schemeClr val="tx1"/>
                    </a:solidFill>
                    <a:latin typeface="Arial" panose="020B0604020202020204" pitchFamily="34" charset="0"/>
                    <a:cs typeface="Arial" panose="020B0604020202020204" pitchFamily="34" charset="0"/>
                  </a:rPr>
                  <a:t> = </a:t>
                </a:r>
                <a:r>
                  <a:rPr lang="en-US" sz="2000"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r>
                  <a:rPr lang="en-US" sz="2000" dirty="0" smtClean="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to get P = </a:t>
                </a:r>
                <a:r>
                  <a:rPr lang="en-US" sz="200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2000" dirty="0"/>
              </a:p>
            </p:txBody>
          </p:sp>
        </mc:Choice>
        <mc:Fallback xmlns="">
          <p:sp>
            <p:nvSpPr>
              <p:cNvPr id="10" name="Rectangle 9"/>
              <p:cNvSpPr>
                <a:spLocks noRot="1" noChangeAspect="1" noMove="1" noResize="1" noEditPoints="1" noAdjustHandles="1" noChangeArrowheads="1" noChangeShapeType="1" noTextEdit="1"/>
              </p:cNvSpPr>
              <p:nvPr/>
            </p:nvSpPr>
            <p:spPr>
              <a:xfrm flipH="1">
                <a:off x="287524" y="5634140"/>
                <a:ext cx="8464600" cy="963212"/>
              </a:xfrm>
              <a:prstGeom prst="rect">
                <a:avLst/>
              </a:prstGeom>
              <a:blipFill rotWithShape="0">
                <a:blip r:embed="rId4"/>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82025533"/>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5400" dirty="0"/>
              <a:t>11 – </a:t>
            </a:r>
            <a:r>
              <a:rPr lang="en-GB" sz="5400" dirty="0" smtClean="0"/>
              <a:t>Strengthen</a:t>
            </a:r>
            <a:endParaRPr lang="en-GB" sz="54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356</a:t>
            </a:r>
            <a:endParaRPr lang="en-GB" sz="1400" b="1" dirty="0">
              <a:latin typeface="Calibri" panose="020F0502020204030204" pitchFamily="34" charset="0"/>
            </a:endParaRPr>
          </a:p>
        </p:txBody>
      </p:sp>
      <p:sp>
        <p:nvSpPr>
          <p:cNvPr id="3" name="Rectangle 2"/>
          <p:cNvSpPr/>
          <p:nvPr/>
        </p:nvSpPr>
        <p:spPr>
          <a:xfrm>
            <a:off x="251520" y="1238557"/>
            <a:ext cx="5256584" cy="3724096"/>
          </a:xfrm>
          <a:prstGeom prst="rect">
            <a:avLst/>
          </a:prstGeom>
        </p:spPr>
        <p:txBody>
          <a:bodyPr wrap="square">
            <a:spAutoFit/>
          </a:bodyPr>
          <a:lstStyle/>
          <a:p>
            <a:pPr marL="457200" indent="-457200">
              <a:buClr>
                <a:srgbClr val="C00000"/>
              </a:buClr>
              <a:buFont typeface="+mj-lt"/>
              <a:buAutoNum type="arabicPeriod" startAt="4"/>
              <a:tabLst>
                <a:tab pos="914400" algn="l"/>
                <a:tab pos="2743200" algn="l"/>
              </a:tabLst>
            </a:pPr>
            <a:r>
              <a:rPr lang="en-US" sz="2950" dirty="0">
                <a:latin typeface="Arial" panose="020B0604020202020204" pitchFamily="34" charset="0"/>
                <a:cs typeface="Arial" panose="020B0604020202020204" pitchFamily="34" charset="0"/>
              </a:rPr>
              <a:t>For a constant force, pressure, </a:t>
            </a:r>
            <a:r>
              <a:rPr lang="en-US" sz="2950" i="1" dirty="0">
                <a:latin typeface="Arial" panose="020B0604020202020204" pitchFamily="34" charset="0"/>
                <a:cs typeface="Arial" panose="020B0604020202020204" pitchFamily="34" charset="0"/>
              </a:rPr>
              <a:t>P</a:t>
            </a:r>
            <a:r>
              <a:rPr lang="en-US" sz="2950" dirty="0">
                <a:latin typeface="Arial" panose="020B0604020202020204" pitchFamily="34" charset="0"/>
                <a:cs typeface="Arial" panose="020B0604020202020204" pitchFamily="34" charset="0"/>
              </a:rPr>
              <a:t> (in </a:t>
            </a:r>
            <a:r>
              <a:rPr lang="en-US" sz="2950" i="1" dirty="0">
                <a:latin typeface="Arial" panose="020B0604020202020204" pitchFamily="34" charset="0"/>
                <a:cs typeface="Arial" panose="020B0604020202020204" pitchFamily="34" charset="0"/>
              </a:rPr>
              <a:t>N</a:t>
            </a:r>
            <a:r>
              <a:rPr lang="en-US" sz="2950" dirty="0">
                <a:latin typeface="Arial" panose="020B0604020202020204" pitchFamily="34" charset="0"/>
                <a:cs typeface="Arial" panose="020B0604020202020204" pitchFamily="34" charset="0"/>
              </a:rPr>
              <a:t>/m</a:t>
            </a:r>
            <a:r>
              <a:rPr lang="en-US" sz="2950" baseline="30000" dirty="0">
                <a:latin typeface="Arial" panose="020B0604020202020204" pitchFamily="34" charset="0"/>
                <a:cs typeface="Arial" panose="020B0604020202020204" pitchFamily="34" charset="0"/>
              </a:rPr>
              <a:t>2</a:t>
            </a:r>
            <a:r>
              <a:rPr lang="en-US" sz="2950" dirty="0">
                <a:latin typeface="Arial" panose="020B0604020202020204" pitchFamily="34" charset="0"/>
                <a:cs typeface="Arial" panose="020B0604020202020204" pitchFamily="34" charset="0"/>
              </a:rPr>
              <a:t>) is inversely proportional to the area, A (in m</a:t>
            </a:r>
            <a:r>
              <a:rPr lang="en-US" sz="2950" baseline="30000" dirty="0">
                <a:latin typeface="Arial" panose="020B0604020202020204" pitchFamily="34" charset="0"/>
                <a:cs typeface="Arial" panose="020B0604020202020204" pitchFamily="34" charset="0"/>
              </a:rPr>
              <a:t>2</a:t>
            </a:r>
            <a:r>
              <a:rPr lang="en-US" sz="2950" dirty="0">
                <a:latin typeface="Arial" panose="020B0604020202020204" pitchFamily="34" charset="0"/>
                <a:cs typeface="Arial" panose="020B0604020202020204" pitchFamily="34" charset="0"/>
              </a:rPr>
              <a:t>) it acts </a:t>
            </a:r>
            <a:r>
              <a:rPr lang="en-US" sz="2950" dirty="0" smtClean="0">
                <a:latin typeface="Arial" panose="020B0604020202020204" pitchFamily="34" charset="0"/>
                <a:cs typeface="Arial" panose="020B0604020202020204" pitchFamily="34" charset="0"/>
              </a:rPr>
              <a:t>on.</a:t>
            </a:r>
            <a:br>
              <a:rPr lang="en-US" sz="2950" dirty="0" smtClean="0">
                <a:latin typeface="Arial" panose="020B0604020202020204" pitchFamily="34" charset="0"/>
                <a:cs typeface="Arial" panose="020B0604020202020204" pitchFamily="34" charset="0"/>
              </a:rPr>
            </a:br>
            <a:r>
              <a:rPr lang="en-US" sz="2950" dirty="0" smtClean="0">
                <a:latin typeface="Arial" panose="020B0604020202020204" pitchFamily="34" charset="0"/>
                <a:cs typeface="Arial" panose="020B0604020202020204" pitchFamily="34" charset="0"/>
              </a:rPr>
              <a:t>When </a:t>
            </a:r>
            <a:r>
              <a:rPr lang="en-US" sz="2950" dirty="0">
                <a:latin typeface="Arial" panose="020B0604020202020204" pitchFamily="34" charset="0"/>
                <a:cs typeface="Arial" panose="020B0604020202020204" pitchFamily="34" charset="0"/>
              </a:rPr>
              <a:t>the area is 2m</a:t>
            </a:r>
            <a:r>
              <a:rPr lang="en-US" sz="2950" baseline="30000" dirty="0">
                <a:latin typeface="Arial" panose="020B0604020202020204" pitchFamily="34" charset="0"/>
                <a:cs typeface="Arial" panose="020B0604020202020204" pitchFamily="34" charset="0"/>
              </a:rPr>
              <a:t>2</a:t>
            </a:r>
            <a:r>
              <a:rPr lang="en-US" sz="2950" dirty="0">
                <a:latin typeface="Arial" panose="020B0604020202020204" pitchFamily="34" charset="0"/>
                <a:cs typeface="Arial" panose="020B0604020202020204" pitchFamily="34" charset="0"/>
              </a:rPr>
              <a:t>, the pressure is </a:t>
            </a:r>
            <a:r>
              <a:rPr lang="en-US" sz="2950" dirty="0" smtClean="0">
                <a:latin typeface="Arial" panose="020B0604020202020204" pitchFamily="34" charset="0"/>
                <a:cs typeface="Arial" panose="020B0604020202020204" pitchFamily="34" charset="0"/>
              </a:rPr>
              <a:t>16N/m</a:t>
            </a:r>
            <a:r>
              <a:rPr lang="en-US" sz="2950" baseline="30000" dirty="0" smtClean="0">
                <a:latin typeface="Arial" panose="020B0604020202020204" pitchFamily="34" charset="0"/>
                <a:cs typeface="Arial" panose="020B0604020202020204" pitchFamily="34" charset="0"/>
              </a:rPr>
              <a:t>2</a:t>
            </a:r>
            <a:r>
              <a:rPr lang="en-US" sz="2950" dirty="0" smtClean="0">
                <a:latin typeface="Arial" panose="020B0604020202020204" pitchFamily="34" charset="0"/>
                <a:cs typeface="Arial" panose="020B0604020202020204" pitchFamily="34" charset="0"/>
              </a:rPr>
              <a:t>. Work </a:t>
            </a:r>
            <a:r>
              <a:rPr lang="en-US" sz="2950" dirty="0">
                <a:latin typeface="Arial" panose="020B0604020202020204" pitchFamily="34" charset="0"/>
                <a:cs typeface="Arial" panose="020B0604020202020204" pitchFamily="34" charset="0"/>
              </a:rPr>
              <a:t>out the pressure when the area is 0.5 m</a:t>
            </a:r>
            <a:r>
              <a:rPr lang="en-US" sz="2950" baseline="30000" dirty="0">
                <a:latin typeface="Arial" panose="020B0604020202020204" pitchFamily="34" charset="0"/>
                <a:cs typeface="Arial" panose="020B0604020202020204" pitchFamily="34" charset="0"/>
              </a:rPr>
              <a:t>2</a:t>
            </a:r>
            <a:r>
              <a:rPr lang="en-US" sz="2950" dirty="0">
                <a:latin typeface="Arial" panose="020B0604020202020204" pitchFamily="34" charset="0"/>
                <a:cs typeface="Arial" panose="020B0604020202020204" pitchFamily="34" charset="0"/>
              </a:rPr>
              <a:t>.</a:t>
            </a:r>
            <a:endParaRPr lang="en-US" sz="2950" baseline="30000" dirty="0" smtClean="0">
              <a:latin typeface="Arial" panose="020B0604020202020204" pitchFamily="34" charset="0"/>
              <a:cs typeface="Arial" panose="020B0604020202020204" pitchFamily="34" charset="0"/>
            </a:endParaRPr>
          </a:p>
        </p:txBody>
      </p:sp>
      <p:sp>
        <p:nvSpPr>
          <p:cNvPr id="8" name="Rectangle 7"/>
          <p:cNvSpPr/>
          <p:nvPr/>
        </p:nvSpPr>
        <p:spPr>
          <a:xfrm flipH="1">
            <a:off x="287524" y="5325015"/>
            <a:ext cx="5184576" cy="1200329"/>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Draw </a:t>
            </a:r>
            <a:r>
              <a:rPr lang="en-US" sz="2400" dirty="0">
                <a:solidFill>
                  <a:schemeClr val="tx1"/>
                </a:solidFill>
                <a:latin typeface="Arial" panose="020B0604020202020204" pitchFamily="34" charset="0"/>
                <a:cs typeface="Arial" panose="020B0604020202020204" pitchFamily="34" charset="0"/>
              </a:rPr>
              <a:t>a </a:t>
            </a:r>
            <a:r>
              <a:rPr lang="en-US" sz="2400" dirty="0" smtClean="0">
                <a:solidFill>
                  <a:schemeClr val="tx1"/>
                </a:solidFill>
                <a:latin typeface="Arial" panose="020B0604020202020204" pitchFamily="34" charset="0"/>
                <a:cs typeface="Arial" panose="020B0604020202020204" pitchFamily="34" charset="0"/>
              </a:rPr>
              <a:t>table</a:t>
            </a:r>
            <a:br>
              <a:rPr lang="en-US" sz="2400" dirty="0" smtClean="0">
                <a:solidFill>
                  <a:schemeClr val="tx1"/>
                </a:solidFill>
                <a:latin typeface="Arial" panose="020B0604020202020204" pitchFamily="34" charset="0"/>
                <a:cs typeface="Arial" panose="020B0604020202020204" pitchFamily="34" charset="0"/>
              </a:rPr>
            </a:br>
            <a:endParaRPr lang="en-US" sz="2400" dirty="0"/>
          </a:p>
        </p:txBody>
      </p:sp>
      <p:graphicFrame>
        <p:nvGraphicFramePr>
          <p:cNvPr id="11" name="Table 10"/>
          <p:cNvGraphicFramePr>
            <a:graphicFrameLocks noGrp="1"/>
          </p:cNvGraphicFramePr>
          <p:nvPr>
            <p:extLst>
              <p:ext uri="{D42A27DB-BD31-4B8C-83A1-F6EECF244321}">
                <p14:modId xmlns:p14="http://schemas.microsoft.com/office/powerpoint/2010/main" val="3347826209"/>
              </p:ext>
            </p:extLst>
          </p:nvPr>
        </p:nvGraphicFramePr>
        <p:xfrm>
          <a:off x="2627784" y="5469031"/>
          <a:ext cx="2304256" cy="914400"/>
        </p:xfrm>
        <a:graphic>
          <a:graphicData uri="http://schemas.openxmlformats.org/drawingml/2006/table">
            <a:tbl>
              <a:tblPr firstRow="1" bandRow="1">
                <a:tableStyleId>{5940675A-B579-460E-94D1-54222C63F5DA}</a:tableStyleId>
              </a:tblPr>
              <a:tblGrid>
                <a:gridCol w="1051942"/>
                <a:gridCol w="561037"/>
                <a:gridCol w="691277"/>
              </a:tblGrid>
              <a:tr h="313628">
                <a:tc>
                  <a:txBody>
                    <a:bodyPr/>
                    <a:lstStyle/>
                    <a:p>
                      <a:pPr algn="ctr"/>
                      <a:r>
                        <a:rPr lang="en-US" sz="2400" b="1" i="1" dirty="0" smtClean="0">
                          <a:latin typeface="Arial" panose="020B0604020202020204" pitchFamily="34" charset="0"/>
                          <a:cs typeface="Arial" panose="020B0604020202020204" pitchFamily="34" charset="0"/>
                        </a:rPr>
                        <a:t>P</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1" dirty="0" smtClean="0">
                          <a:latin typeface="Arial" panose="020B0604020202020204" pitchFamily="34" charset="0"/>
                          <a:cs typeface="Arial" panose="020B0604020202020204" pitchFamily="34" charset="0"/>
                        </a:rPr>
                        <a:t>A</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1" dirty="0" smtClean="0">
                          <a:latin typeface="Arial" panose="020B0604020202020204" pitchFamily="34" charset="0"/>
                          <a:cs typeface="Arial" panose="020B0604020202020204" pitchFamily="34" charset="0"/>
                        </a:rPr>
                        <a:t>PA</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400" dirty="0" smtClean="0">
                          <a:latin typeface="Arial" panose="020B0604020202020204" pitchFamily="34" charset="0"/>
                          <a:cs typeface="Arial" panose="020B0604020202020204" pitchFamily="34" charset="0"/>
                        </a:rPr>
                        <a:t>16</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509672844"/>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Strengthen</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356</a:t>
            </a:r>
            <a:endParaRPr lang="en-GB" sz="1400" b="1" dirty="0">
              <a:latin typeface="Calibri" panose="020F0502020204030204" pitchFamily="34" charset="0"/>
            </a:endParaRPr>
          </a:p>
        </p:txBody>
      </p:sp>
      <p:sp>
        <p:nvSpPr>
          <p:cNvPr id="3" name="Rectangle 2"/>
          <p:cNvSpPr/>
          <p:nvPr/>
        </p:nvSpPr>
        <p:spPr>
          <a:xfrm>
            <a:off x="251520" y="1238557"/>
            <a:ext cx="5256584" cy="1246495"/>
          </a:xfrm>
          <a:prstGeom prst="rect">
            <a:avLst/>
          </a:prstGeom>
        </p:spPr>
        <p:txBody>
          <a:bodyPr wrap="square">
            <a:spAutoFit/>
          </a:bodyPr>
          <a:lstStyle/>
          <a:p>
            <a:pPr marL="514350" indent="-514350">
              <a:buClr>
                <a:srgbClr val="C00000"/>
              </a:buClr>
              <a:buFont typeface="+mj-lt"/>
              <a:buAutoNum type="arabicPeriod" startAt="5"/>
              <a:tabLst>
                <a:tab pos="914400" algn="l"/>
                <a:tab pos="2743200" algn="l"/>
              </a:tabLst>
            </a:pPr>
            <a:r>
              <a:rPr lang="en-US" sz="2500" i="1" dirty="0">
                <a:latin typeface="Arial" panose="020B0604020202020204" pitchFamily="34" charset="0"/>
                <a:cs typeface="Arial" panose="020B0604020202020204" pitchFamily="34" charset="0"/>
              </a:rPr>
              <a:t>A</a:t>
            </a:r>
            <a:r>
              <a:rPr lang="en-US" sz="2500" dirty="0">
                <a:latin typeface="Arial" panose="020B0604020202020204" pitchFamily="34" charset="0"/>
                <a:cs typeface="Arial" panose="020B0604020202020204" pitchFamily="34" charset="0"/>
              </a:rPr>
              <a:t> and </a:t>
            </a:r>
            <a:r>
              <a:rPr lang="en-US" sz="2500" i="1" dirty="0">
                <a:latin typeface="Arial" panose="020B0604020202020204" pitchFamily="34" charset="0"/>
                <a:cs typeface="Arial" panose="020B0604020202020204" pitchFamily="34" charset="0"/>
              </a:rPr>
              <a:t>B</a:t>
            </a:r>
            <a:r>
              <a:rPr lang="en-US" sz="2500" dirty="0">
                <a:latin typeface="Arial" panose="020B0604020202020204" pitchFamily="34" charset="0"/>
                <a:cs typeface="Arial" panose="020B0604020202020204" pitchFamily="34" charset="0"/>
              </a:rPr>
              <a:t> are in inverse proportion. Work out the values of </a:t>
            </a:r>
            <a:r>
              <a:rPr lang="en-US" sz="2500" i="1" dirty="0">
                <a:latin typeface="Arial" panose="020B0604020202020204" pitchFamily="34" charset="0"/>
                <a:cs typeface="Arial" panose="020B0604020202020204" pitchFamily="34" charset="0"/>
              </a:rPr>
              <a:t>W, X, Y</a:t>
            </a:r>
            <a:r>
              <a:rPr lang="en-US" sz="2500" dirty="0">
                <a:latin typeface="Arial" panose="020B0604020202020204" pitchFamily="34" charset="0"/>
                <a:cs typeface="Arial" panose="020B0604020202020204" pitchFamily="34" charset="0"/>
              </a:rPr>
              <a:t> and </a:t>
            </a:r>
            <a:r>
              <a:rPr lang="en-US" sz="2500" i="1" dirty="0">
                <a:latin typeface="Arial" panose="020B0604020202020204" pitchFamily="34" charset="0"/>
                <a:cs typeface="Arial" panose="020B0604020202020204" pitchFamily="34" charset="0"/>
              </a:rPr>
              <a:t>Z.</a:t>
            </a:r>
            <a:endParaRPr lang="en-US" sz="2500" i="1" baseline="30000" dirty="0" smtClean="0">
              <a:latin typeface="Arial" panose="020B0604020202020204" pitchFamily="34" charset="0"/>
              <a:cs typeface="Arial" panose="020B0604020202020204" pitchFamily="34" charset="0"/>
            </a:endParaRPr>
          </a:p>
        </p:txBody>
      </p:sp>
      <p:sp>
        <p:nvSpPr>
          <p:cNvPr id="8" name="Rectangle 7"/>
          <p:cNvSpPr/>
          <p:nvPr/>
        </p:nvSpPr>
        <p:spPr>
          <a:xfrm flipH="1">
            <a:off x="2195736" y="2539638"/>
            <a:ext cx="3264356" cy="3985706"/>
          </a:xfrm>
          <a:prstGeom prst="rect">
            <a:avLst/>
          </a:prstGeom>
          <a:solidFill>
            <a:srgbClr val="FCF0E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Q5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When </a:t>
            </a:r>
            <a:r>
              <a:rPr lang="en-US" sz="2200" i="1" dirty="0" smtClean="0">
                <a:solidFill>
                  <a:schemeClr val="tx1"/>
                </a:solidFill>
                <a:latin typeface="Arial" panose="020B0604020202020204" pitchFamily="34" charset="0"/>
                <a:cs typeface="Arial" panose="020B0604020202020204" pitchFamily="34" charset="0"/>
              </a:rPr>
              <a:t>A</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and </a:t>
            </a:r>
            <a:r>
              <a:rPr lang="en-US" sz="2200" i="1" dirty="0">
                <a:solidFill>
                  <a:schemeClr val="tx1"/>
                </a:solidFill>
                <a:latin typeface="Arial" panose="020B0604020202020204" pitchFamily="34" charset="0"/>
                <a:cs typeface="Arial" panose="020B0604020202020204" pitchFamily="34" charset="0"/>
              </a:rPr>
              <a:t>B</a:t>
            </a:r>
            <a:r>
              <a:rPr lang="en-US" sz="2200" dirty="0">
                <a:solidFill>
                  <a:schemeClr val="tx1"/>
                </a:solidFill>
                <a:latin typeface="Arial" panose="020B0604020202020204" pitchFamily="34" charset="0"/>
                <a:cs typeface="Arial" panose="020B0604020202020204" pitchFamily="34" charset="0"/>
              </a:rPr>
              <a:t> are in inverse proportion, </a:t>
            </a:r>
            <a:r>
              <a:rPr lang="en-US" sz="2200" i="1" dirty="0" smtClean="0">
                <a:solidFill>
                  <a:schemeClr val="tx1"/>
                </a:solidFill>
                <a:latin typeface="Arial" panose="020B0604020202020204" pitchFamily="34" charset="0"/>
                <a:cs typeface="Arial" panose="020B0604020202020204" pitchFamily="34" charset="0"/>
              </a:rPr>
              <a:t>A</a:t>
            </a:r>
            <a:r>
              <a:rPr lang="en-US" sz="2200" dirty="0" smtClean="0">
                <a:solidFill>
                  <a:schemeClr val="tx1"/>
                </a:solidFill>
                <a:latin typeface="Arial" panose="020B0604020202020204" pitchFamily="34" charset="0"/>
                <a:cs typeface="Arial" panose="020B0604020202020204" pitchFamily="34" charset="0"/>
              </a:rPr>
              <a:t> x </a:t>
            </a:r>
            <a:r>
              <a:rPr lang="en-US" sz="2200" i="1" dirty="0" smtClean="0">
                <a:solidFill>
                  <a:schemeClr val="tx1"/>
                </a:solidFill>
                <a:latin typeface="Arial" panose="020B0604020202020204" pitchFamily="34" charset="0"/>
                <a:cs typeface="Arial" panose="020B0604020202020204" pitchFamily="34" charset="0"/>
              </a:rPr>
              <a:t>B</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 constant</a:t>
            </a: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
            </a:r>
            <a:br>
              <a:rPr lang="en-US" sz="2200" dirty="0" smtClean="0">
                <a:solidFill>
                  <a:schemeClr val="tx1"/>
                </a:solidFill>
                <a:latin typeface="Arial" panose="020B0604020202020204" pitchFamily="34" charset="0"/>
                <a:cs typeface="Arial" panose="020B0604020202020204" pitchFamily="34" charset="0"/>
              </a:rPr>
            </a:br>
            <a:r>
              <a:rPr lang="en-US" sz="1050" dirty="0" smtClean="0">
                <a:solidFill>
                  <a:schemeClr val="tx1"/>
                </a:solidFill>
                <a:latin typeface="Arial" panose="020B0604020202020204" pitchFamily="34" charset="0"/>
                <a:cs typeface="Arial" panose="020B0604020202020204" pitchFamily="34" charset="0"/>
              </a:rPr>
              <a:t/>
            </a:r>
            <a:br>
              <a:rPr lang="en-US" sz="1050" dirty="0" smtClean="0">
                <a:solidFill>
                  <a:schemeClr val="tx1"/>
                </a:solidFill>
                <a:latin typeface="Arial" panose="020B0604020202020204" pitchFamily="34" charset="0"/>
                <a:cs typeface="Arial" panose="020B0604020202020204" pitchFamily="34" charset="0"/>
              </a:rPr>
            </a:br>
            <a:r>
              <a:rPr lang="en-US" sz="2200" dirty="0" smtClean="0">
                <a:solidFill>
                  <a:schemeClr val="tx1"/>
                </a:solidFill>
                <a:latin typeface="Arial" panose="020B0604020202020204" pitchFamily="34" charset="0"/>
                <a:cs typeface="Arial" panose="020B0604020202020204" pitchFamily="34" charset="0"/>
              </a:rPr>
              <a:t>8</a:t>
            </a:r>
            <a:r>
              <a:rPr lang="en-US" sz="2200" i="1" dirty="0" smtClean="0">
                <a:solidFill>
                  <a:schemeClr val="tx1"/>
                </a:solidFill>
                <a:latin typeface="Arial" panose="020B0604020202020204" pitchFamily="34" charset="0"/>
                <a:cs typeface="Arial" panose="020B0604020202020204" pitchFamily="34" charset="0"/>
              </a:rPr>
              <a:t>W</a:t>
            </a:r>
            <a:r>
              <a:rPr lang="en-US" sz="2200" dirty="0" smtClean="0">
                <a:solidFill>
                  <a:schemeClr val="tx1"/>
                </a:solidFill>
                <a:latin typeface="Arial" panose="020B0604020202020204" pitchFamily="34" charset="0"/>
                <a:cs typeface="Arial" panose="020B0604020202020204" pitchFamily="34" charset="0"/>
              </a:rPr>
              <a:t> = 48</a:t>
            </a:r>
          </a:p>
          <a:p>
            <a:r>
              <a:rPr lang="en-US" sz="2200" i="1" dirty="0" smtClean="0">
                <a:solidFill>
                  <a:schemeClr val="tx1"/>
                </a:solidFill>
                <a:latin typeface="Arial" panose="020B0604020202020204" pitchFamily="34" charset="0"/>
                <a:cs typeface="Arial" panose="020B0604020202020204" pitchFamily="34" charset="0"/>
              </a:rPr>
              <a:t>W</a:t>
            </a:r>
            <a:r>
              <a:rPr lang="en-US" sz="2200" dirty="0" smtClean="0">
                <a:solidFill>
                  <a:schemeClr val="tx1"/>
                </a:solidFill>
                <a:latin typeface="Arial" panose="020B0604020202020204" pitchFamily="34" charset="0"/>
                <a:cs typeface="Arial" panose="020B0604020202020204" pitchFamily="34" charset="0"/>
              </a:rPr>
              <a:t> = 48 </a:t>
            </a:r>
            <a:r>
              <a:rPr lang="en-US" sz="2200" dirty="0" smtClean="0">
                <a:solidFill>
                  <a:schemeClr val="tx1"/>
                </a:solidFill>
              </a:rPr>
              <a:t>÷ </a:t>
            </a:r>
            <a:r>
              <a:rPr lang="en-US" sz="2200" dirty="0" smtClean="0">
                <a:solidFill>
                  <a:schemeClr val="tx1"/>
                </a:solidFill>
                <a:sym typeface="Wingdings" panose="05000000000000000000" pitchFamily="2" charset="2"/>
              </a:rPr>
              <a:t> = </a:t>
            </a:r>
          </a:p>
          <a:p>
            <a:r>
              <a:rPr lang="en-US" sz="2200" dirty="0" smtClean="0">
                <a:solidFill>
                  <a:schemeClr val="tx1"/>
                </a:solidFill>
                <a:latin typeface="Arial" panose="020B0604020202020204" pitchFamily="34" charset="0"/>
                <a:cs typeface="Arial" panose="020B0604020202020204" pitchFamily="34" charset="0"/>
                <a:sym typeface="Wingdings" panose="05000000000000000000" pitchFamily="2" charset="2"/>
              </a:rPr>
              <a:t>16</a:t>
            </a:r>
            <a:r>
              <a:rPr lang="en-US" sz="2200" i="1" dirty="0" smtClean="0">
                <a:solidFill>
                  <a:schemeClr val="tx1"/>
                </a:solidFill>
                <a:latin typeface="Arial" panose="020B0604020202020204" pitchFamily="34" charset="0"/>
                <a:cs typeface="Arial" panose="020B0604020202020204" pitchFamily="34" charset="0"/>
                <a:sym typeface="Wingdings" panose="05000000000000000000" pitchFamily="2" charset="2"/>
              </a:rPr>
              <a:t>X</a:t>
            </a:r>
            <a:r>
              <a:rPr lang="en-US" sz="2200" dirty="0" smtClean="0">
                <a:solidFill>
                  <a:schemeClr val="tx1"/>
                </a:solidFill>
                <a:latin typeface="Arial" panose="020B0604020202020204" pitchFamily="34" charset="0"/>
                <a:cs typeface="Arial" panose="020B0604020202020204" pitchFamily="34" charset="0"/>
                <a:sym typeface="Wingdings" panose="05000000000000000000" pitchFamily="2" charset="2"/>
              </a:rPr>
              <a:t> = 48</a:t>
            </a:r>
            <a:endParaRPr lang="en-US" sz="2200" dirty="0"/>
          </a:p>
        </p:txBody>
      </p:sp>
      <p:graphicFrame>
        <p:nvGraphicFramePr>
          <p:cNvPr id="11" name="Table 10"/>
          <p:cNvGraphicFramePr>
            <a:graphicFrameLocks noGrp="1"/>
          </p:cNvGraphicFramePr>
          <p:nvPr>
            <p:extLst>
              <p:ext uri="{D42A27DB-BD31-4B8C-83A1-F6EECF244321}">
                <p14:modId xmlns:p14="http://schemas.microsoft.com/office/powerpoint/2010/main" val="4164902200"/>
              </p:ext>
            </p:extLst>
          </p:nvPr>
        </p:nvGraphicFramePr>
        <p:xfrm>
          <a:off x="251519" y="2564904"/>
          <a:ext cx="1872209" cy="2743200"/>
        </p:xfrm>
        <a:graphic>
          <a:graphicData uri="http://schemas.openxmlformats.org/drawingml/2006/table">
            <a:tbl>
              <a:tblPr firstRow="1" bandRow="1">
                <a:tableStyleId>{5940675A-B579-460E-94D1-54222C63F5DA}</a:tableStyleId>
              </a:tblPr>
              <a:tblGrid>
                <a:gridCol w="1026696"/>
                <a:gridCol w="845513"/>
              </a:tblGrid>
              <a:tr h="313628">
                <a:tc>
                  <a:txBody>
                    <a:bodyPr/>
                    <a:lstStyle/>
                    <a:p>
                      <a:pPr algn="ctr"/>
                      <a:r>
                        <a:rPr lang="en-US" sz="2400" b="1" i="1" dirty="0" smtClean="0">
                          <a:latin typeface="Arial" panose="020B0604020202020204" pitchFamily="34" charset="0"/>
                          <a:cs typeface="Arial" panose="020B0604020202020204" pitchFamily="34" charset="0"/>
                        </a:rPr>
                        <a:t>A</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b="1" i="1" dirty="0" smtClean="0">
                          <a:latin typeface="Arial" panose="020B0604020202020204" pitchFamily="34" charset="0"/>
                          <a:cs typeface="Arial" panose="020B0604020202020204" pitchFamily="34" charset="0"/>
                        </a:rPr>
                        <a:t>B</a:t>
                      </a:r>
                      <a:endParaRPr lang="en-US" sz="2400" b="1"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r>
              <a:tr h="313628">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8</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i="1" dirty="0" smtClean="0">
                          <a:latin typeface="Arial" panose="020B0604020202020204" pitchFamily="34" charset="0"/>
                          <a:cs typeface="Arial" panose="020B0604020202020204" pitchFamily="34" charset="0"/>
                        </a:rPr>
                        <a:t>W</a:t>
                      </a:r>
                      <a:endParaRPr lang="en-US" sz="24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i="1" dirty="0" smtClean="0">
                          <a:latin typeface="Arial" panose="020B0604020202020204" pitchFamily="34" charset="0"/>
                          <a:cs typeface="Arial" panose="020B0604020202020204" pitchFamily="34" charset="0"/>
                        </a:rPr>
                        <a:t>X</a:t>
                      </a:r>
                      <a:endParaRPr lang="en-US" sz="24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16</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dirty="0" smtClean="0">
                          <a:latin typeface="Arial" panose="020B0604020202020204" pitchFamily="34" charset="0"/>
                          <a:cs typeface="Arial" panose="020B0604020202020204" pitchFamily="34" charset="0"/>
                        </a:rPr>
                        <a:t>12</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i="1" dirty="0" smtClean="0">
                          <a:latin typeface="Arial" panose="020B0604020202020204" pitchFamily="34" charset="0"/>
                          <a:cs typeface="Arial" panose="020B0604020202020204" pitchFamily="34" charset="0"/>
                        </a:rPr>
                        <a:t>Y</a:t>
                      </a:r>
                      <a:endParaRPr lang="en-US" sz="24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13628">
                <a:tc>
                  <a:txBody>
                    <a:bodyPr/>
                    <a:lstStyle/>
                    <a:p>
                      <a:pPr algn="ctr"/>
                      <a:r>
                        <a:rPr lang="en-US" sz="2400" i="1" dirty="0" smtClean="0">
                          <a:latin typeface="Arial" panose="020B0604020202020204" pitchFamily="34" charset="0"/>
                          <a:cs typeface="Arial" panose="020B0604020202020204" pitchFamily="34" charset="0"/>
                        </a:rPr>
                        <a:t>Z</a:t>
                      </a:r>
                      <a:endParaRPr lang="en-US" sz="2400" i="1"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12</a:t>
                      </a:r>
                      <a:endParaRPr lang="en-US" sz="2400" dirty="0">
                        <a:latin typeface="Arial" panose="020B0604020202020204" pitchFamily="34" charset="0"/>
                        <a:cs typeface="Arial" panose="020B0604020202020204" pitchFamily="34"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4" name="Picture 3"/>
          <p:cNvPicPr>
            <a:picLocks noChangeAspect="1"/>
          </p:cNvPicPr>
          <p:nvPr/>
        </p:nvPicPr>
        <p:blipFill rotWithShape="1">
          <a:blip r:embed="rId4"/>
          <a:srcRect l="57362" t="39001" r="14401" b="42698"/>
          <a:stretch/>
        </p:blipFill>
        <p:spPr>
          <a:xfrm>
            <a:off x="2267744" y="3999030"/>
            <a:ext cx="3134461" cy="1218955"/>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715570641"/>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357</a:t>
            </a:r>
            <a:endParaRPr lang="en-GB" sz="1400" b="1" dirty="0">
              <a:latin typeface="Calibri" panose="020F0502020204030204" pitchFamily="34" charset="0"/>
            </a:endParaRPr>
          </a:p>
        </p:txBody>
      </p:sp>
      <p:sp>
        <p:nvSpPr>
          <p:cNvPr id="3" name="Rectangle 2"/>
          <p:cNvSpPr/>
          <p:nvPr/>
        </p:nvSpPr>
        <p:spPr>
          <a:xfrm>
            <a:off x="251520" y="1772816"/>
            <a:ext cx="5504292" cy="5093702"/>
          </a:xfrm>
          <a:prstGeom prst="rect">
            <a:avLst/>
          </a:prstGeom>
        </p:spPr>
        <p:txBody>
          <a:bodyPr wrap="square">
            <a:spAutoFit/>
          </a:bodyPr>
          <a:lstStyle/>
          <a:p>
            <a:pPr marL="457200" indent="-457200">
              <a:buClr>
                <a:srgbClr val="C00000"/>
              </a:buClr>
              <a:buFont typeface="+mj-lt"/>
              <a:buAutoNum type="arabicPeriod"/>
              <a:tabLst>
                <a:tab pos="914400" algn="l"/>
                <a:tab pos="2743200" algn="l"/>
              </a:tabLst>
            </a:pPr>
            <a:r>
              <a:rPr lang="en-US" sz="2450" b="1" dirty="0">
                <a:solidFill>
                  <a:srgbClr val="C00000"/>
                </a:solidFill>
                <a:latin typeface="Arial" panose="020B0604020202020204" pitchFamily="34" charset="0"/>
                <a:cs typeface="Arial" panose="020B0604020202020204" pitchFamily="34" charset="0"/>
              </a:rPr>
              <a:t>Real</a:t>
            </a:r>
            <a:r>
              <a:rPr lang="en-US" sz="2450" dirty="0">
                <a:solidFill>
                  <a:srgbClr val="C00000"/>
                </a:solidFill>
                <a:latin typeface="Arial" panose="020B0604020202020204" pitchFamily="34" charset="0"/>
                <a:cs typeface="Arial" panose="020B0604020202020204" pitchFamily="34" charset="0"/>
              </a:rPr>
              <a:t> </a:t>
            </a:r>
            <a:r>
              <a:rPr lang="en-US" sz="2450" dirty="0">
                <a:latin typeface="Arial" panose="020B0604020202020204" pitchFamily="34" charset="0"/>
                <a:cs typeface="Arial" panose="020B0604020202020204" pitchFamily="34" charset="0"/>
              </a:rPr>
              <a:t>In a spring, the tension (</a:t>
            </a:r>
            <a:r>
              <a:rPr lang="en-US" sz="2450" i="1" dirty="0" smtClean="0">
                <a:latin typeface="Arial" panose="020B0604020202020204" pitchFamily="34" charset="0"/>
                <a:cs typeface="Arial" panose="020B0604020202020204" pitchFamily="34" charset="0"/>
              </a:rPr>
              <a:t>T</a:t>
            </a:r>
            <a:r>
              <a:rPr lang="en-US" sz="2450" dirty="0" smtClean="0">
                <a:latin typeface="Arial" panose="020B0604020202020204" pitchFamily="34" charset="0"/>
                <a:cs typeface="Arial" panose="020B0604020202020204" pitchFamily="34" charset="0"/>
              </a:rPr>
              <a:t> newtons</a:t>
            </a:r>
            <a:r>
              <a:rPr lang="en-US" sz="2450" dirty="0">
                <a:latin typeface="Arial" panose="020B0604020202020204" pitchFamily="34" charset="0"/>
                <a:cs typeface="Arial" panose="020B0604020202020204" pitchFamily="34" charset="0"/>
              </a:rPr>
              <a:t>) is directly proportional to its extension </a:t>
            </a:r>
            <a:r>
              <a:rPr lang="en-US" sz="2450" dirty="0" smtClean="0">
                <a:latin typeface="Arial" panose="020B0604020202020204" pitchFamily="34" charset="0"/>
                <a:cs typeface="Arial" panose="020B0604020202020204" pitchFamily="34" charset="0"/>
              </a:rPr>
              <a:t>(</a:t>
            </a:r>
            <a:r>
              <a:rPr lang="en-US" sz="2450" i="1" dirty="0" smtClean="0">
                <a:latin typeface="Arial" panose="020B0604020202020204" pitchFamily="34" charset="0"/>
                <a:cs typeface="Arial" panose="020B0604020202020204" pitchFamily="34" charset="0"/>
              </a:rPr>
              <a:t>x </a:t>
            </a:r>
            <a:r>
              <a:rPr lang="en-US" sz="2450" dirty="0" smtClean="0">
                <a:latin typeface="Arial" panose="020B0604020202020204" pitchFamily="34" charset="0"/>
                <a:cs typeface="Arial" panose="020B0604020202020204" pitchFamily="34" charset="0"/>
              </a:rPr>
              <a:t>cm</a:t>
            </a:r>
            <a:r>
              <a:rPr lang="en-US" sz="2450" dirty="0">
                <a:latin typeface="Arial" panose="020B0604020202020204" pitchFamily="34" charset="0"/>
                <a:cs typeface="Arial" panose="020B0604020202020204" pitchFamily="34" charset="0"/>
              </a:rPr>
              <a:t>). When the tension is 150 newtons, the extension is </a:t>
            </a:r>
            <a:r>
              <a:rPr lang="en-US" sz="2450" dirty="0" smtClean="0">
                <a:latin typeface="Arial" panose="020B0604020202020204" pitchFamily="34" charset="0"/>
                <a:cs typeface="Arial" panose="020B0604020202020204" pitchFamily="34" charset="0"/>
              </a:rPr>
              <a:t>6 cm</a:t>
            </a:r>
            <a:r>
              <a:rPr lang="en-US" sz="2450" dirty="0">
                <a:latin typeface="Arial" panose="020B0604020202020204" pitchFamily="34" charset="0"/>
                <a:cs typeface="Arial" panose="020B0604020202020204" pitchFamily="34" charset="0"/>
              </a:rPr>
              <a:t>. </a:t>
            </a:r>
            <a:endParaRPr lang="en-US" sz="245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450" dirty="0" smtClean="0">
                <a:latin typeface="Arial" panose="020B0604020202020204" pitchFamily="34" charset="0"/>
                <a:cs typeface="Arial" panose="020B0604020202020204" pitchFamily="34" charset="0"/>
              </a:rPr>
              <a:t>Write </a:t>
            </a:r>
            <a:r>
              <a:rPr lang="en-US" sz="2450" dirty="0">
                <a:latin typeface="Arial" panose="020B0604020202020204" pitchFamily="34" charset="0"/>
                <a:cs typeface="Arial" panose="020B0604020202020204" pitchFamily="34" charset="0"/>
              </a:rPr>
              <a:t>a formula for </a:t>
            </a:r>
            <a:r>
              <a:rPr lang="en-US" sz="2450" i="1" dirty="0" smtClean="0">
                <a:latin typeface="Arial" panose="020B0604020202020204" pitchFamily="34" charset="0"/>
                <a:cs typeface="Arial" panose="020B0604020202020204" pitchFamily="34" charset="0"/>
              </a:rPr>
              <a:t>T</a:t>
            </a:r>
            <a:r>
              <a:rPr lang="en-US" sz="2450" dirty="0" smtClean="0">
                <a:latin typeface="Arial" panose="020B0604020202020204" pitchFamily="34" charset="0"/>
                <a:cs typeface="Arial" panose="020B0604020202020204" pitchFamily="34" charset="0"/>
              </a:rPr>
              <a:t> in </a:t>
            </a:r>
            <a:r>
              <a:rPr lang="en-US" sz="2450" dirty="0">
                <a:latin typeface="Arial" panose="020B0604020202020204" pitchFamily="34" charset="0"/>
                <a:cs typeface="Arial" panose="020B0604020202020204" pitchFamily="34" charset="0"/>
              </a:rPr>
              <a:t>terms of </a:t>
            </a:r>
            <a:r>
              <a:rPr lang="en-US" sz="2450" i="1" dirty="0" smtClean="0">
                <a:latin typeface="Arial" panose="020B0604020202020204" pitchFamily="34" charset="0"/>
                <a:cs typeface="Arial" panose="020B0604020202020204" pitchFamily="34" charset="0"/>
              </a:rPr>
              <a:t>x</a:t>
            </a:r>
            <a:r>
              <a:rPr lang="en-US" sz="2450" dirty="0" smtClean="0">
                <a:latin typeface="Arial" panose="020B0604020202020204" pitchFamily="34" charset="0"/>
                <a:cs typeface="Arial" panose="020B0604020202020204" pitchFamily="34" charset="0"/>
              </a:rPr>
              <a:t>.</a:t>
            </a:r>
            <a:endParaRPr lang="en-US" sz="2450" dirty="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450" dirty="0" smtClean="0">
                <a:latin typeface="Arial" panose="020B0604020202020204" pitchFamily="34" charset="0"/>
                <a:cs typeface="Arial" panose="020B0604020202020204" pitchFamily="34" charset="0"/>
              </a:rPr>
              <a:t>Calculate </a:t>
            </a:r>
            <a:r>
              <a:rPr lang="en-US" sz="2450" dirty="0">
                <a:latin typeface="Arial" panose="020B0604020202020204" pitchFamily="34" charset="0"/>
                <a:cs typeface="Arial" panose="020B0604020202020204" pitchFamily="34" charset="0"/>
              </a:rPr>
              <a:t>the tension, in newtons, when the extension is </a:t>
            </a:r>
            <a:r>
              <a:rPr lang="en-US" sz="2450" dirty="0" smtClean="0">
                <a:latin typeface="Arial" panose="020B0604020202020204" pitchFamily="34" charset="0"/>
                <a:cs typeface="Arial" panose="020B0604020202020204" pitchFamily="34" charset="0"/>
              </a:rPr>
              <a:t>15 cm</a:t>
            </a:r>
            <a:r>
              <a:rPr lang="en-US" sz="2450" dirty="0">
                <a:latin typeface="Arial" panose="020B0604020202020204" pitchFamily="34" charset="0"/>
                <a:cs typeface="Arial" panose="020B0604020202020204" pitchFamily="34" charset="0"/>
              </a:rPr>
              <a:t>. </a:t>
            </a:r>
            <a:endParaRPr lang="en-US" sz="245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2743200" algn="l"/>
              </a:tabLst>
            </a:pPr>
            <a:r>
              <a:rPr lang="en-US" sz="2450" dirty="0" smtClean="0">
                <a:latin typeface="Arial" panose="020B0604020202020204" pitchFamily="34" charset="0"/>
                <a:cs typeface="Arial" panose="020B0604020202020204" pitchFamily="34" charset="0"/>
              </a:rPr>
              <a:t>Calculate </a:t>
            </a:r>
            <a:r>
              <a:rPr lang="en-US" sz="2450" dirty="0">
                <a:latin typeface="Arial" panose="020B0604020202020204" pitchFamily="34" charset="0"/>
                <a:cs typeface="Arial" panose="020B0604020202020204" pitchFamily="34" charset="0"/>
              </a:rPr>
              <a:t>the extension, in cm, when the tension is 600 newtons</a:t>
            </a:r>
            <a:r>
              <a:rPr lang="en-US" sz="2450" dirty="0" smtClean="0">
                <a:latin typeface="Arial" panose="020B0604020202020204" pitchFamily="34" charset="0"/>
                <a:cs typeface="Arial" panose="020B0604020202020204" pitchFamily="34" charset="0"/>
              </a:rPr>
              <a:t>.</a:t>
            </a:r>
            <a:endParaRPr lang="en-US" sz="2450" baseline="30000" dirty="0" smtClean="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096162880"/>
              </p:ext>
            </p:extLst>
          </p:nvPr>
        </p:nvGraphicFramePr>
        <p:xfrm>
          <a:off x="251518" y="1196752"/>
          <a:ext cx="8568952" cy="518160"/>
        </p:xfrm>
        <a:graphic>
          <a:graphicData uri="http://schemas.openxmlformats.org/drawingml/2006/table">
            <a:tbl>
              <a:tblPr firstRow="1" bandRow="1">
                <a:effectLst/>
                <a:tableStyleId>{5940675A-B579-460E-94D1-54222C63F5DA}</a:tableStyleId>
              </a:tblPr>
              <a:tblGrid>
                <a:gridCol w="8568952"/>
              </a:tblGrid>
              <a:tr h="368816">
                <a:tc>
                  <a:txBody>
                    <a:bodyPr/>
                    <a:lstStyle/>
                    <a:p>
                      <a:r>
                        <a:rPr lang="en-US" sz="2800" b="1" dirty="0" smtClean="0">
                          <a:latin typeface="Arial" panose="020B0604020202020204" pitchFamily="34" charset="0"/>
                          <a:cs typeface="Arial" panose="020B0604020202020204" pitchFamily="34" charset="0"/>
                        </a:rPr>
                        <a:t>11. Extend</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r>
            </a:tbl>
          </a:graphicData>
        </a:graphic>
      </p:graphicFrame>
      <p:sp>
        <p:nvSpPr>
          <p:cNvPr id="10" name="Rectangle 9"/>
          <p:cNvSpPr/>
          <p:nvPr/>
        </p:nvSpPr>
        <p:spPr>
          <a:xfrm>
            <a:off x="5868144" y="1772816"/>
            <a:ext cx="2912004" cy="475252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7216" y="1188440"/>
            <a:ext cx="565264" cy="565264"/>
          </a:xfrm>
          <a:prstGeom prst="rect">
            <a:avLst/>
          </a:prstGeom>
        </p:spPr>
      </p:pic>
    </p:spTree>
    <p:extLst>
      <p:ext uri="{BB962C8B-B14F-4D97-AF65-F5344CB8AC3E}">
        <p14:creationId xmlns:p14="http://schemas.microsoft.com/office/powerpoint/2010/main" val="1882349283"/>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357</a:t>
            </a:r>
            <a:endParaRPr lang="en-GB" sz="1400" b="1" dirty="0">
              <a:latin typeface="Calibri" panose="020F0502020204030204" pitchFamily="34" charset="0"/>
            </a:endParaRPr>
          </a:p>
        </p:txBody>
      </p:sp>
      <p:sp>
        <p:nvSpPr>
          <p:cNvPr id="3" name="Rectangle 2"/>
          <p:cNvSpPr/>
          <p:nvPr/>
        </p:nvSpPr>
        <p:spPr>
          <a:xfrm>
            <a:off x="251520" y="1196752"/>
            <a:ext cx="5256584" cy="3108543"/>
          </a:xfrm>
          <a:prstGeom prst="rect">
            <a:avLst/>
          </a:prstGeom>
        </p:spPr>
        <p:txBody>
          <a:bodyPr wrap="square">
            <a:spAutoFit/>
          </a:bodyPr>
          <a:lstStyle/>
          <a:p>
            <a:pPr marL="457200" indent="-457200">
              <a:buClr>
                <a:srgbClr val="C00000"/>
              </a:buClr>
              <a:buFont typeface="+mj-lt"/>
              <a:buAutoNum type="arabicPeriod" startAt="2"/>
              <a:tabLst>
                <a:tab pos="914400" algn="l"/>
                <a:tab pos="2743200" algn="l"/>
              </a:tabLst>
            </a:pPr>
            <a:r>
              <a:rPr lang="en-US" sz="2450" b="1" dirty="0" smtClean="0">
                <a:solidFill>
                  <a:srgbClr val="C00000"/>
                </a:solidFill>
                <a:latin typeface="Arial" panose="020B0604020202020204" pitchFamily="34" charset="0"/>
                <a:cs typeface="Arial" panose="020B0604020202020204" pitchFamily="34" charset="0"/>
              </a:rPr>
              <a:t>STEM </a:t>
            </a:r>
            <a:r>
              <a:rPr lang="en-US" sz="2450" b="1" dirty="0">
                <a:solidFill>
                  <a:srgbClr val="C00000"/>
                </a:solidFill>
                <a:latin typeface="Arial" panose="020B0604020202020204" pitchFamily="34" charset="0"/>
                <a:cs typeface="Arial" panose="020B0604020202020204" pitchFamily="34" charset="0"/>
              </a:rPr>
              <a:t>/ Problem-solving </a:t>
            </a:r>
            <a:r>
              <a:rPr lang="en-US" sz="2450" dirty="0">
                <a:latin typeface="Arial" panose="020B0604020202020204" pitchFamily="34" charset="0"/>
                <a:cs typeface="Arial" panose="020B0604020202020204" pitchFamily="34" charset="0"/>
              </a:rPr>
              <a:t>The diagram shows a piece of plastic cut into the shape of a trapezium. A force is exerted evenly over the </a:t>
            </a:r>
            <a:r>
              <a:rPr lang="en-US" sz="2450" dirty="0" smtClean="0">
                <a:latin typeface="Arial" panose="020B0604020202020204" pitchFamily="34" charset="0"/>
                <a:cs typeface="Arial" panose="020B0604020202020204" pitchFamily="34" charset="0"/>
              </a:rPr>
              <a:t>trapezium.</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Work </a:t>
            </a:r>
            <a:r>
              <a:rPr lang="en-US" sz="2450" dirty="0">
                <a:latin typeface="Arial" panose="020B0604020202020204" pitchFamily="34" charset="0"/>
                <a:cs typeface="Arial" panose="020B0604020202020204" pitchFamily="34" charset="0"/>
              </a:rPr>
              <a:t>out the force </a:t>
            </a:r>
            <a:r>
              <a:rPr lang="en-US" sz="2450" dirty="0" smtClean="0">
                <a:latin typeface="Arial" panose="020B0604020202020204" pitchFamily="34" charset="0"/>
                <a:cs typeface="Arial" panose="020B0604020202020204" pitchFamily="34" charset="0"/>
              </a:rPr>
              <a:t>required </a:t>
            </a:r>
            <a:r>
              <a:rPr lang="en-US" sz="2450" dirty="0">
                <a:latin typeface="Arial" panose="020B0604020202020204" pitchFamily="34" charset="0"/>
                <a:cs typeface="Arial" panose="020B0604020202020204" pitchFamily="34" charset="0"/>
              </a:rPr>
              <a:t>to create a pressure of 20 </a:t>
            </a:r>
            <a:r>
              <a:rPr lang="en-US" sz="2450" i="1" dirty="0">
                <a:latin typeface="Arial" panose="020B0604020202020204" pitchFamily="34" charset="0"/>
                <a:cs typeface="Arial" panose="020B0604020202020204" pitchFamily="34" charset="0"/>
              </a:rPr>
              <a:t>N</a:t>
            </a:r>
            <a:r>
              <a:rPr lang="en-US" sz="2450" dirty="0">
                <a:latin typeface="Arial" panose="020B0604020202020204" pitchFamily="34" charset="0"/>
                <a:cs typeface="Arial" panose="020B0604020202020204" pitchFamily="34" charset="0"/>
              </a:rPr>
              <a:t>/cm</a:t>
            </a:r>
            <a:r>
              <a:rPr lang="en-US" sz="2450" baseline="30000" dirty="0">
                <a:latin typeface="Arial" panose="020B0604020202020204" pitchFamily="34" charset="0"/>
                <a:cs typeface="Arial" panose="020B0604020202020204" pitchFamily="34" charset="0"/>
              </a:rPr>
              <a:t>2</a:t>
            </a:r>
            <a:r>
              <a:rPr lang="en-US" sz="2450" dirty="0">
                <a:latin typeface="Arial" panose="020B0604020202020204" pitchFamily="34" charset="0"/>
                <a:cs typeface="Arial" panose="020B0604020202020204" pitchFamily="34" charset="0"/>
              </a:rPr>
              <a:t> on the trapezium.</a:t>
            </a:r>
            <a:endParaRPr lang="en-US" sz="2450" baseline="30000" dirty="0" smtClean="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72400" y="1268760"/>
            <a:ext cx="565264" cy="565264"/>
          </a:xfrm>
          <a:prstGeom prst="rect">
            <a:avLst/>
          </a:prstGeom>
        </p:spPr>
      </p:pic>
      <p:pic>
        <p:nvPicPr>
          <p:cNvPr id="2" name="Picture 1"/>
          <p:cNvPicPr>
            <a:picLocks noChangeAspect="1"/>
          </p:cNvPicPr>
          <p:nvPr/>
        </p:nvPicPr>
        <p:blipFill rotWithShape="1">
          <a:blip r:embed="rId5"/>
          <a:srcRect l="66537" t="34250" r="19288" b="47375"/>
          <a:stretch/>
        </p:blipFill>
        <p:spPr>
          <a:xfrm>
            <a:off x="1399692" y="4287649"/>
            <a:ext cx="2960241" cy="2302413"/>
          </a:xfrm>
          <a:prstGeom prst="rect">
            <a:avLst/>
          </a:prstGeom>
        </p:spPr>
      </p:pic>
    </p:spTree>
    <p:extLst>
      <p:ext uri="{BB962C8B-B14F-4D97-AF65-F5344CB8AC3E}">
        <p14:creationId xmlns:p14="http://schemas.microsoft.com/office/powerpoint/2010/main" val="2291386508"/>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a:t>11 – </a:t>
            </a:r>
            <a:r>
              <a:rPr lang="en-GB" dirty="0" smtClean="0"/>
              <a:t>Extend</a:t>
            </a:r>
            <a:endParaRPr lang="en-GB"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357</a:t>
            </a:r>
            <a:endParaRPr lang="en-GB" sz="1400" b="1" dirty="0">
              <a:latin typeface="Calibri" panose="020F0502020204030204" pitchFamily="34" charset="0"/>
            </a:endParaRPr>
          </a:p>
        </p:txBody>
      </p:sp>
      <p:sp>
        <p:nvSpPr>
          <p:cNvPr id="3" name="Rectangle 2"/>
          <p:cNvSpPr/>
          <p:nvPr/>
        </p:nvSpPr>
        <p:spPr>
          <a:xfrm>
            <a:off x="251520" y="1196752"/>
            <a:ext cx="5616624" cy="5509200"/>
          </a:xfrm>
          <a:prstGeom prst="rect">
            <a:avLst/>
          </a:prstGeom>
        </p:spPr>
        <p:txBody>
          <a:bodyPr wrap="square">
            <a:spAutoFit/>
          </a:bodyPr>
          <a:lstStyle/>
          <a:p>
            <a:pPr marL="457200" indent="-457200">
              <a:buClr>
                <a:srgbClr val="C00000"/>
              </a:buClr>
              <a:buFont typeface="+mj-lt"/>
              <a:buAutoNum type="arabicPeriod" startAt="3"/>
              <a:tabLst>
                <a:tab pos="914400" algn="l"/>
                <a:tab pos="2743200" algn="l"/>
              </a:tabLst>
            </a:pPr>
            <a:r>
              <a:rPr lang="en-US" sz="2200" dirty="0" smtClean="0">
                <a:latin typeface="Arial" panose="020B0604020202020204" pitchFamily="34" charset="0"/>
                <a:cs typeface="Arial" panose="020B0604020202020204" pitchFamily="34" charset="0"/>
              </a:rPr>
              <a:t>Use the kinematics formulae in these questions, </a:t>
            </a: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A train starts from rest and accelerates at 3 m/s</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for 15 seconds. What is its final velocity in km/h? </a:t>
            </a: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Rafael hits a tennis ball at 20 m/s. It hits the net, 8 m away, at a speed of 12 m/s.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What was its deceleration in m/s</a:t>
            </a:r>
            <a:r>
              <a:rPr lang="en-US" sz="2200" baseline="30000" dirty="0" smtClean="0">
                <a:latin typeface="Arial" panose="020B0604020202020204" pitchFamily="34" charset="0"/>
                <a:cs typeface="Arial" panose="020B0604020202020204" pitchFamily="34" charset="0"/>
              </a:rPr>
              <a:t>2</a:t>
            </a:r>
            <a:r>
              <a:rPr lang="en-US" sz="2200" dirty="0" smtClean="0">
                <a:latin typeface="Arial" panose="020B0604020202020204" pitchFamily="34" charset="0"/>
                <a:cs typeface="Arial" panose="020B0604020202020204" pitchFamily="34" charset="0"/>
              </a:rPr>
              <a:t>? </a:t>
            </a: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A ball dropped from the top of a 120 m tower takes 4.9 seconds to reach the ground. Calculate its acceleration, </a:t>
            </a:r>
          </a:p>
          <a:p>
            <a:pPr marL="800100" lvl="1" indent="-342900">
              <a:buClr>
                <a:srgbClr val="C00000"/>
              </a:buClr>
              <a:buFont typeface="+mj-lt"/>
              <a:buAutoNum type="alphaLcPeriod"/>
              <a:tabLst>
                <a:tab pos="2743200" algn="l"/>
              </a:tabLst>
            </a:pPr>
            <a:r>
              <a:rPr lang="en-US" sz="2200" dirty="0" smtClean="0">
                <a:latin typeface="Arial" panose="020B0604020202020204" pitchFamily="34" charset="0"/>
                <a:cs typeface="Arial" panose="020B0604020202020204" pitchFamily="34" charset="0"/>
              </a:rPr>
              <a:t>A car starts from rest and accelerates to </a:t>
            </a:r>
            <a:r>
              <a:rPr lang="en-US" sz="2200" i="1" dirty="0" smtClean="0">
                <a:latin typeface="Arial" panose="020B0604020202020204" pitchFamily="34" charset="0"/>
                <a:cs typeface="Arial" panose="020B0604020202020204" pitchFamily="34" charset="0"/>
              </a:rPr>
              <a:t>v</a:t>
            </a:r>
            <a:r>
              <a:rPr lang="en-US" sz="2200" dirty="0" smtClean="0">
                <a:latin typeface="Arial" panose="020B0604020202020204" pitchFamily="34" charset="0"/>
                <a:cs typeface="Arial" panose="020B0604020202020204" pitchFamily="34" charset="0"/>
              </a:rPr>
              <a:t> m/s in 20 seconds. Find the acceleration in terms of </a:t>
            </a:r>
            <a:r>
              <a:rPr lang="en-US" sz="2200" i="1" dirty="0" smtClean="0">
                <a:latin typeface="Arial" panose="020B0604020202020204" pitchFamily="34" charset="0"/>
                <a:cs typeface="Arial" panose="020B0604020202020204" pitchFamily="34" charset="0"/>
              </a:rPr>
              <a:t>v</a:t>
            </a:r>
            <a:r>
              <a:rPr lang="en-US" sz="2200" dirty="0" smtClean="0">
                <a:latin typeface="Arial" panose="020B0604020202020204" pitchFamily="34" charset="0"/>
                <a:cs typeface="Arial" panose="020B0604020202020204" pitchFamily="34" charset="0"/>
              </a:rPr>
              <a:t>.</a:t>
            </a:r>
            <a:endParaRPr lang="en-US" sz="2200" baseline="30000" dirty="0" smtClean="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7216" y="1196752"/>
            <a:ext cx="565264" cy="565264"/>
          </a:xfrm>
          <a:prstGeom prst="rect">
            <a:avLst/>
          </a:prstGeom>
        </p:spPr>
      </p:pic>
      <p:sp>
        <p:nvSpPr>
          <p:cNvPr id="7" name="Rectangle 6"/>
          <p:cNvSpPr/>
          <p:nvPr/>
        </p:nvSpPr>
        <p:spPr>
          <a:xfrm flipH="1">
            <a:off x="5868143" y="1844824"/>
            <a:ext cx="2944524" cy="230832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Kinematics formulae: </a:t>
            </a:r>
            <a:endParaRPr lang="en-US" sz="2400" dirty="0" smtClean="0">
              <a:solidFill>
                <a:schemeClr val="tx1"/>
              </a:solidFill>
              <a:latin typeface="Arial" panose="020B0604020202020204" pitchFamily="34" charset="0"/>
              <a:cs typeface="Arial" panose="020B0604020202020204" pitchFamily="34" charset="0"/>
            </a:endParaRPr>
          </a:p>
          <a:p>
            <a:r>
              <a:rPr lang="en-US" sz="2400" i="1" dirty="0" smtClean="0">
                <a:solidFill>
                  <a:schemeClr val="tx1"/>
                </a:solidFill>
                <a:latin typeface="Arial" panose="020B0604020202020204" pitchFamily="34" charset="0"/>
                <a:cs typeface="Arial" panose="020B0604020202020204" pitchFamily="34" charset="0"/>
              </a:rPr>
              <a:t>v </a:t>
            </a:r>
            <a:r>
              <a:rPr lang="en-US" sz="2400" i="1" dirty="0">
                <a:solidFill>
                  <a:schemeClr val="tx1"/>
                </a:solidFill>
                <a:latin typeface="Arial" panose="020B0604020202020204" pitchFamily="34" charset="0"/>
                <a:cs typeface="Arial" panose="020B0604020202020204" pitchFamily="34" charset="0"/>
              </a:rPr>
              <a:t>= u + at </a:t>
            </a:r>
            <a:endParaRPr lang="en-US" sz="2400" i="1" dirty="0" smtClean="0">
              <a:solidFill>
                <a:schemeClr val="tx1"/>
              </a:solidFill>
              <a:latin typeface="Arial" panose="020B0604020202020204" pitchFamily="34" charset="0"/>
              <a:cs typeface="Arial" panose="020B0604020202020204" pitchFamily="34" charset="0"/>
            </a:endParaRPr>
          </a:p>
          <a:p>
            <a:r>
              <a:rPr lang="en-US" sz="2400" i="1" dirty="0" smtClean="0">
                <a:solidFill>
                  <a:schemeClr val="tx1"/>
                </a:solidFill>
                <a:latin typeface="Arial" panose="020B0604020202020204" pitchFamily="34" charset="0"/>
                <a:cs typeface="Arial" panose="020B0604020202020204" pitchFamily="34" charset="0"/>
              </a:rPr>
              <a:t>s </a:t>
            </a:r>
            <a:r>
              <a:rPr lang="en-US" sz="2400" i="1" dirty="0">
                <a:solidFill>
                  <a:schemeClr val="tx1"/>
                </a:solidFill>
                <a:latin typeface="Arial" panose="020B0604020202020204" pitchFamily="34" charset="0"/>
                <a:cs typeface="Arial" panose="020B0604020202020204" pitchFamily="34" charset="0"/>
              </a:rPr>
              <a:t>= </a:t>
            </a:r>
            <a:r>
              <a:rPr lang="en-US" sz="2400" i="1" dirty="0" err="1">
                <a:solidFill>
                  <a:schemeClr val="tx1"/>
                </a:solidFill>
                <a:latin typeface="Arial" panose="020B0604020202020204" pitchFamily="34" charset="0"/>
                <a:cs typeface="Arial" panose="020B0604020202020204" pitchFamily="34" charset="0"/>
              </a:rPr>
              <a:t>ut</a:t>
            </a:r>
            <a:r>
              <a:rPr lang="en-US" sz="2400" i="1"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½</a:t>
            </a:r>
            <a:r>
              <a:rPr lang="en-US" sz="2400" i="1" dirty="0" smtClean="0">
                <a:solidFill>
                  <a:schemeClr val="tx1"/>
                </a:solidFill>
                <a:latin typeface="Arial" panose="020B0604020202020204" pitchFamily="34" charset="0"/>
                <a:cs typeface="Arial" panose="020B0604020202020204" pitchFamily="34" charset="0"/>
              </a:rPr>
              <a:t>at</a:t>
            </a:r>
            <a:r>
              <a:rPr lang="en-US" sz="2400" baseline="30000" dirty="0" smtClean="0">
                <a:solidFill>
                  <a:schemeClr val="tx1"/>
                </a:solidFill>
                <a:latin typeface="Arial" panose="020B0604020202020204" pitchFamily="34" charset="0"/>
                <a:cs typeface="Arial" panose="020B0604020202020204" pitchFamily="34" charset="0"/>
              </a:rPr>
              <a:t>2</a:t>
            </a:r>
            <a:r>
              <a:rPr lang="en-US" sz="2400" i="1" dirty="0" smtClean="0">
                <a:solidFill>
                  <a:schemeClr val="tx1"/>
                </a:solidFill>
                <a:latin typeface="Arial" panose="020B0604020202020204" pitchFamily="34" charset="0"/>
                <a:cs typeface="Arial" panose="020B0604020202020204" pitchFamily="34" charset="0"/>
              </a:rPr>
              <a:t> </a:t>
            </a:r>
          </a:p>
          <a:p>
            <a:r>
              <a:rPr lang="en-US" sz="2400" i="1" dirty="0" smtClean="0">
                <a:solidFill>
                  <a:schemeClr val="tx1"/>
                </a:solidFill>
                <a:latin typeface="Arial" panose="020B0604020202020204" pitchFamily="34" charset="0"/>
                <a:cs typeface="Arial" panose="020B0604020202020204" pitchFamily="34" charset="0"/>
              </a:rPr>
              <a:t>v</a:t>
            </a:r>
            <a:r>
              <a:rPr lang="en-US" sz="2400" baseline="30000" dirty="0" smtClean="0">
                <a:solidFill>
                  <a:schemeClr val="tx1"/>
                </a:solidFill>
                <a:latin typeface="Arial" panose="020B0604020202020204" pitchFamily="34" charset="0"/>
                <a:cs typeface="Arial" panose="020B0604020202020204" pitchFamily="34" charset="0"/>
              </a:rPr>
              <a:t>2</a:t>
            </a:r>
            <a:r>
              <a:rPr lang="en-US" sz="2400" i="1" dirty="0" smtClean="0">
                <a:solidFill>
                  <a:schemeClr val="tx1"/>
                </a:solidFill>
                <a:latin typeface="Arial" panose="020B0604020202020204" pitchFamily="34" charset="0"/>
                <a:cs typeface="Arial" panose="020B0604020202020204" pitchFamily="34" charset="0"/>
              </a:rPr>
              <a:t> </a:t>
            </a:r>
            <a:r>
              <a:rPr lang="en-US" sz="2400" i="1" dirty="0">
                <a:solidFill>
                  <a:schemeClr val="tx1"/>
                </a:solidFill>
                <a:latin typeface="Arial" panose="020B0604020202020204" pitchFamily="34" charset="0"/>
                <a:cs typeface="Arial" panose="020B0604020202020204" pitchFamily="34" charset="0"/>
              </a:rPr>
              <a:t>= u</a:t>
            </a:r>
            <a:r>
              <a:rPr lang="en-US" sz="2400" i="1" baseline="30000" dirty="0">
                <a:solidFill>
                  <a:schemeClr val="tx1"/>
                </a:solidFill>
                <a:latin typeface="Arial" panose="020B0604020202020204" pitchFamily="34" charset="0"/>
                <a:cs typeface="Arial" panose="020B0604020202020204" pitchFamily="34" charset="0"/>
              </a:rPr>
              <a:t>2</a:t>
            </a:r>
            <a:r>
              <a:rPr lang="en-US" sz="2400" i="1" dirty="0">
                <a:solidFill>
                  <a:schemeClr val="tx1"/>
                </a:solidFill>
                <a:latin typeface="Arial" panose="020B0604020202020204" pitchFamily="34" charset="0"/>
                <a:cs typeface="Arial" panose="020B0604020202020204" pitchFamily="34" charset="0"/>
              </a:rPr>
              <a:t> + </a:t>
            </a:r>
            <a:r>
              <a:rPr lang="en-US" sz="2400" dirty="0">
                <a:solidFill>
                  <a:schemeClr val="tx1"/>
                </a:solidFill>
                <a:latin typeface="Arial" panose="020B0604020202020204" pitchFamily="34" charset="0"/>
                <a:cs typeface="Arial" panose="020B0604020202020204" pitchFamily="34" charset="0"/>
              </a:rPr>
              <a:t>2</a:t>
            </a:r>
            <a:r>
              <a:rPr lang="en-US" sz="2400" i="1" dirty="0">
                <a:solidFill>
                  <a:schemeClr val="tx1"/>
                </a:solidFill>
                <a:latin typeface="Arial" panose="020B0604020202020204" pitchFamily="34" charset="0"/>
                <a:cs typeface="Arial" panose="020B0604020202020204" pitchFamily="34" charset="0"/>
              </a:rPr>
              <a:t> as</a:t>
            </a:r>
          </a:p>
        </p:txBody>
      </p:sp>
      <p:sp>
        <p:nvSpPr>
          <p:cNvPr id="8" name="Rectangle 7"/>
          <p:cNvSpPr/>
          <p:nvPr/>
        </p:nvSpPr>
        <p:spPr>
          <a:xfrm flipH="1">
            <a:off x="5868142" y="4293096"/>
            <a:ext cx="2952329" cy="1569660"/>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 communication hint </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Deceleration is negative acceleration.</a:t>
            </a:r>
          </a:p>
        </p:txBody>
      </p:sp>
    </p:spTree>
    <p:extLst>
      <p:ext uri="{BB962C8B-B14F-4D97-AF65-F5344CB8AC3E}">
        <p14:creationId xmlns:p14="http://schemas.microsoft.com/office/powerpoint/2010/main" val="3202820964"/>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DD945F-B7B0-4691-A0D0-E2EAD6DA23B3}">
  <ds:schemaRefs>
    <ds:schemaRef ds:uri="http://purl.org/dc/dcmitype/"/>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130358</TotalTime>
  <Words>7208</Words>
  <Application>Microsoft Office PowerPoint</Application>
  <PresentationFormat>On-screen Show (4:3)</PresentationFormat>
  <Paragraphs>1443</Paragraphs>
  <Slides>118</Slides>
  <Notes>117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118</vt:i4>
      </vt:variant>
    </vt:vector>
  </HeadingPairs>
  <TitlesOfParts>
    <vt:vector size="132" baseType="lpstr">
      <vt:lpstr>arial</vt:lpstr>
      <vt:lpstr>arial</vt:lpstr>
      <vt:lpstr>Calibri</vt:lpstr>
      <vt:lpstr>Cambria</vt:lpstr>
      <vt:lpstr>Cambria Math</vt:lpstr>
      <vt:lpstr>Comic Sans MS</vt:lpstr>
      <vt:lpstr>Lucida Sans Unicode</vt:lpstr>
      <vt:lpstr>Times New Roman</vt:lpstr>
      <vt:lpstr>Verdana</vt:lpstr>
      <vt:lpstr>Webdings</vt:lpstr>
      <vt:lpstr>Wingdings</vt:lpstr>
      <vt:lpstr>Wingdings 2</vt:lpstr>
      <vt:lpstr>Wingdings 3</vt:lpstr>
      <vt:lpstr>Enderoth</vt:lpstr>
      <vt:lpstr>PowerPoint Presentation</vt:lpstr>
      <vt:lpstr>Contents</vt:lpstr>
      <vt:lpstr>Contents</vt:lpstr>
      <vt:lpstr>Contents</vt:lpstr>
      <vt:lpstr>11 – Prior Knowledge Check</vt:lpstr>
      <vt:lpstr>11 – Prior Knowledge Check</vt:lpstr>
      <vt:lpstr>11 – Prior Knowledge Check</vt:lpstr>
      <vt:lpstr>11 – Prior Knowledge Check</vt:lpstr>
      <vt:lpstr>11 – Prior Knowledge Check</vt:lpstr>
      <vt:lpstr>11 – Prior Knowledge Check</vt:lpstr>
      <vt:lpstr>11 – Prior Knowledge Check</vt:lpstr>
      <vt:lpstr>11 – Prior Knowledge Check</vt:lpstr>
      <vt:lpstr>11.1 – Growth and Decay</vt:lpstr>
      <vt:lpstr>11.1 – Growth and Decay</vt:lpstr>
      <vt:lpstr>11.1 – Growth and Decay</vt:lpstr>
      <vt:lpstr>11.1 – Growth and Decay</vt:lpstr>
      <vt:lpstr>11.1 – Growth and Decay</vt:lpstr>
      <vt:lpstr>11.1 – Growth and Decay</vt:lpstr>
      <vt:lpstr>11.1 – Growth and Decay</vt:lpstr>
      <vt:lpstr>11.1 – Growth and Decay</vt:lpstr>
      <vt:lpstr>11.1 – Growth and Decay</vt:lpstr>
      <vt:lpstr>11.1 – Growth and Decay</vt:lpstr>
      <vt:lpstr>11.1 – Growth and Decay</vt:lpstr>
      <vt:lpstr>11.1 – Growth and Decay</vt:lpstr>
      <vt:lpstr>11.1 – Growth and Decay</vt:lpstr>
      <vt:lpstr>11.1 – Growth and Decay</vt:lpstr>
      <vt:lpstr>11.1 – Growth and Decay</vt:lpstr>
      <vt:lpstr>11.2 – Compound Measures</vt:lpstr>
      <vt:lpstr>11.2 – Compound Measures</vt:lpstr>
      <vt:lpstr>11.2 – Compound Measures</vt:lpstr>
      <vt:lpstr>11.2 – Compound Measures</vt:lpstr>
      <vt:lpstr>11.2 – Compound Measures</vt:lpstr>
      <vt:lpstr>11.2 – Compound Measures</vt:lpstr>
      <vt:lpstr>11.2 – Compound Measures</vt:lpstr>
      <vt:lpstr>11.2 – Compound Measures</vt:lpstr>
      <vt:lpstr>11.2 – Compound Measures</vt:lpstr>
      <vt:lpstr>11.2 – Compound Measures</vt:lpstr>
      <vt:lpstr>11.2 – Compound Measures</vt:lpstr>
      <vt:lpstr>11.2 – Compound Measures</vt:lpstr>
      <vt:lpstr>11.3 – More Compound Measures</vt:lpstr>
      <vt:lpstr>11.3 – More Compound Measures</vt:lpstr>
      <vt:lpstr>11.3 – More Compound Measures</vt:lpstr>
      <vt:lpstr>11.3 – More Compound Measures</vt:lpstr>
      <vt:lpstr>11.3 – More Compound Measures</vt:lpstr>
      <vt:lpstr>11.3 – More Compound Measures</vt:lpstr>
      <vt:lpstr>11.3 – More Compound Measures</vt:lpstr>
      <vt:lpstr>11.3 – More Compound Measures</vt:lpstr>
      <vt:lpstr>11.3 – More Compound Measures</vt:lpstr>
      <vt:lpstr>11.3 – More Compound Measures</vt:lpstr>
      <vt:lpstr>11.3 – More Compound Measures</vt:lpstr>
      <vt:lpstr>11.3 – More Compound Measures</vt:lpstr>
      <vt:lpstr>11.4 – Ratio and Proportion</vt:lpstr>
      <vt:lpstr>11.4 – Ratio and Proportion</vt:lpstr>
      <vt:lpstr>11.4 – Ratio and Proportion</vt:lpstr>
      <vt:lpstr>11.4 – Ratio and Proportion</vt:lpstr>
      <vt:lpstr>11.4 – Ratio and Proportion</vt:lpstr>
      <vt:lpstr>11.4 – Ratio and Proportion</vt:lpstr>
      <vt:lpstr>11.4 – Ratio and Proportion</vt:lpstr>
      <vt:lpstr>11.4 – Ratio and Proportion</vt:lpstr>
      <vt:lpstr>11.4 – Ratio and Proportion</vt:lpstr>
      <vt:lpstr>11.4 – Ratio and Proportion</vt:lpstr>
      <vt:lpstr>11.4 – Ratio and Proportion</vt:lpstr>
      <vt:lpstr>11.4 – Ratio and Proportion</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Problem Solving</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Strengthen</vt:lpstr>
      <vt:lpstr>11 – Extend</vt:lpstr>
      <vt:lpstr>11 – Extend</vt:lpstr>
      <vt:lpstr>11 – Extend</vt:lpstr>
      <vt:lpstr>11 – Extend</vt:lpstr>
      <vt:lpstr>11 – Extend</vt:lpstr>
      <vt:lpstr>11 – Extend</vt:lpstr>
      <vt:lpstr>11 – Extend</vt:lpstr>
      <vt:lpstr>11 – Extend</vt:lpstr>
      <vt:lpstr>11 – Extend</vt:lpstr>
      <vt:lpstr>11 – Extend</vt:lpstr>
      <vt:lpstr>11 – Knowledge Check</vt:lpstr>
      <vt:lpstr>11 – Knowledge Check</vt:lpstr>
      <vt:lpstr>11 – Knowledge Check</vt:lpstr>
      <vt:lpstr>11 – Unit Test</vt:lpstr>
      <vt:lpstr>11 – Unit Test</vt:lpstr>
      <vt:lpstr>11 – Unit Test</vt:lpstr>
      <vt:lpstr>11 – Unit Test</vt:lpstr>
      <vt:lpstr>11 – Unit Test</vt:lpstr>
      <vt:lpstr>11 – Unit Test</vt:lpstr>
      <vt:lpstr>11 – Unit Test</vt:lpstr>
      <vt:lpstr>11 – Unit Test</vt:lpstr>
      <vt:lpstr>PowerPoint Presentation</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09 - Mathematics - Unit 9</dc:title>
  <dc:subject>Travel and Tourism</dc:subject>
  <dc:creator>Enderoth</dc:creator>
  <cp:keywords>2</cp:keywords>
  <cp:lastModifiedBy>Enderoth</cp:lastModifiedBy>
  <cp:revision>3869</cp:revision>
  <cp:lastPrinted>2014-01-22T18:25:48Z</cp:lastPrinted>
  <dcterms:created xsi:type="dcterms:W3CDTF">2008-03-12T11:01:44Z</dcterms:created>
  <dcterms:modified xsi:type="dcterms:W3CDTF">2018-09-28T13:07:01Z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